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1" r:id="rId24"/>
    <p:sldId id="282" r:id="rId25"/>
    <p:sldId id="284" r:id="rId26"/>
    <p:sldId id="285" r:id="rId27"/>
    <p:sldId id="286" r:id="rId28"/>
    <p:sldId id="288" r:id="rId29"/>
    <p:sldId id="287" r:id="rId30"/>
    <p:sldId id="278" r:id="rId31"/>
    <p:sldId id="279" r:id="rId32"/>
    <p:sldId id="280" r:id="rId33"/>
    <p:sldId id="289" r:id="rId34"/>
    <p:sldId id="303" r:id="rId35"/>
    <p:sldId id="290" r:id="rId36"/>
    <p:sldId id="291" r:id="rId37"/>
    <p:sldId id="292" r:id="rId38"/>
    <p:sldId id="293" r:id="rId39"/>
    <p:sldId id="296" r:id="rId40"/>
    <p:sldId id="297" r:id="rId41"/>
    <p:sldId id="298" r:id="rId42"/>
    <p:sldId id="299" r:id="rId43"/>
    <p:sldId id="304" r:id="rId44"/>
    <p:sldId id="301" r:id="rId45"/>
    <p:sldId id="302" r:id="rId46"/>
  </p:sldIdLst>
  <p:sldSz cx="17068800" cy="9601200"/>
  <p:notesSz cx="17068800" cy="9601200"/>
  <p:defaultTextStyle>
    <a:defPPr>
      <a:defRPr lang="fr-FR"/>
    </a:defPPr>
    <a:lvl1pPr marL="0" algn="l" defTabSz="1279698">
      <a:defRPr sz="2500">
        <a:solidFill>
          <a:schemeClr val="tx1"/>
        </a:solidFill>
        <a:latin typeface="+mn-lt"/>
        <a:ea typeface="+mn-ea"/>
        <a:cs typeface="+mn-cs"/>
      </a:defRPr>
    </a:lvl1pPr>
    <a:lvl2pPr marL="639849" algn="l" defTabSz="1279698">
      <a:defRPr sz="2500">
        <a:solidFill>
          <a:schemeClr val="tx1"/>
        </a:solidFill>
        <a:latin typeface="+mn-lt"/>
        <a:ea typeface="+mn-ea"/>
        <a:cs typeface="+mn-cs"/>
      </a:defRPr>
    </a:lvl2pPr>
    <a:lvl3pPr marL="1279698" algn="l" defTabSz="1279698">
      <a:defRPr sz="2500">
        <a:solidFill>
          <a:schemeClr val="tx1"/>
        </a:solidFill>
        <a:latin typeface="+mn-lt"/>
        <a:ea typeface="+mn-ea"/>
        <a:cs typeface="+mn-cs"/>
      </a:defRPr>
    </a:lvl3pPr>
    <a:lvl4pPr marL="1919546" algn="l" defTabSz="1279698">
      <a:defRPr sz="2500">
        <a:solidFill>
          <a:schemeClr val="tx1"/>
        </a:solidFill>
        <a:latin typeface="+mn-lt"/>
        <a:ea typeface="+mn-ea"/>
        <a:cs typeface="+mn-cs"/>
      </a:defRPr>
    </a:lvl4pPr>
    <a:lvl5pPr marL="2559397" algn="l" defTabSz="1279698">
      <a:defRPr sz="2500">
        <a:solidFill>
          <a:schemeClr val="tx1"/>
        </a:solidFill>
        <a:latin typeface="+mn-lt"/>
        <a:ea typeface="+mn-ea"/>
        <a:cs typeface="+mn-cs"/>
      </a:defRPr>
    </a:lvl5pPr>
    <a:lvl6pPr marL="3199246" algn="l" defTabSz="1279698">
      <a:defRPr sz="2500">
        <a:solidFill>
          <a:schemeClr val="tx1"/>
        </a:solidFill>
        <a:latin typeface="+mn-lt"/>
        <a:ea typeface="+mn-ea"/>
        <a:cs typeface="+mn-cs"/>
      </a:defRPr>
    </a:lvl6pPr>
    <a:lvl7pPr marL="3839098" algn="l" defTabSz="1279698">
      <a:defRPr sz="2500">
        <a:solidFill>
          <a:schemeClr val="tx1"/>
        </a:solidFill>
        <a:latin typeface="+mn-lt"/>
        <a:ea typeface="+mn-ea"/>
        <a:cs typeface="+mn-cs"/>
      </a:defRPr>
    </a:lvl7pPr>
    <a:lvl8pPr marL="4478947" algn="l" defTabSz="1279698">
      <a:defRPr sz="2500">
        <a:solidFill>
          <a:schemeClr val="tx1"/>
        </a:solidFill>
        <a:latin typeface="+mn-lt"/>
        <a:ea typeface="+mn-ea"/>
        <a:cs typeface="+mn-cs"/>
      </a:defRPr>
    </a:lvl8pPr>
    <a:lvl9pPr marL="5118796" algn="l" defTabSz="1279698">
      <a:defRPr sz="25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86">
          <p15:clr>
            <a:srgbClr val="A4A3A4"/>
          </p15:clr>
        </p15:guide>
        <p15:guide id="2" orient="horz" pos="3186">
          <p15:clr>
            <a:srgbClr val="A4A3A4"/>
          </p15:clr>
        </p15:guide>
        <p15:guide id="3" pos="5408">
          <p15:clr>
            <a:srgbClr val="A4A3A4"/>
          </p15:clr>
        </p15:guide>
        <p15:guide id="4" pos="5508">
          <p15:clr>
            <a:srgbClr val="A4A3A4"/>
          </p15:clr>
        </p15:guide>
        <p15:guide id="5" pos="5605">
          <p15:clr>
            <a:srgbClr val="A4A3A4"/>
          </p15:clr>
        </p15:guide>
        <p15:guide id="6" pos="570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5F5F5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50" autoAdjust="0"/>
    <p:restoredTop sz="95092" autoAdjust="0"/>
  </p:normalViewPr>
  <p:slideViewPr>
    <p:cSldViewPr>
      <p:cViewPr varScale="1">
        <p:scale>
          <a:sx n="68" d="100"/>
          <a:sy n="68" d="100"/>
        </p:scale>
        <p:origin x="66" y="306"/>
      </p:cViewPr>
      <p:guideLst>
        <p:guide orient="horz" pos="3086"/>
        <p:guide orient="horz" pos="3186"/>
        <p:guide pos="5408"/>
        <p:guide pos="5508"/>
        <p:guide pos="5605"/>
        <p:guide pos="570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Espace réservé de l'en-tête 1"/>
          <p:cNvSpPr>
            <a:spLocks noGrp="1"/>
          </p:cNvSpPr>
          <p:nvPr>
            <p:ph type="hdr" sz="quarter"/>
          </p:nvPr>
        </p:nvSpPr>
        <p:spPr bwMode="auto">
          <a:xfrm>
            <a:off x="0" y="0"/>
            <a:ext cx="2971800" cy="457200"/>
          </a:xfrm>
          <a:prstGeom prst="rect">
            <a:avLst/>
          </a:prstGeom>
        </p:spPr>
        <p:txBody>
          <a:bodyPr vert="horz" lIns="91440" tIns="45720" rIns="91440" bIns="45720" rtlCol="0"/>
          <a:lstStyle>
            <a:lvl1pPr algn="l">
              <a:defRPr sz="1200"/>
            </a:lvl1pPr>
          </a:lstStyle>
          <a:p>
            <a:pPr>
              <a:defRPr/>
            </a:pPr>
            <a:endParaRPr lang="fr-FR" dirty="0"/>
          </a:p>
        </p:txBody>
      </p:sp>
      <p:sp>
        <p:nvSpPr>
          <p:cNvPr id="3" name="Espace réservé de la date 2"/>
          <p:cNvSpPr>
            <a:spLocks noGrp="1"/>
          </p:cNvSpPr>
          <p:nvPr>
            <p:ph type="dt" idx="1"/>
          </p:nvPr>
        </p:nvSpPr>
        <p:spPr bwMode="auto">
          <a:xfrm>
            <a:off x="3884613" y="0"/>
            <a:ext cx="2971800" cy="457200"/>
          </a:xfrm>
          <a:prstGeom prst="rect">
            <a:avLst/>
          </a:prstGeom>
        </p:spPr>
        <p:txBody>
          <a:bodyPr vert="horz" lIns="91440" tIns="45720" rIns="91440" bIns="45720" rtlCol="0"/>
          <a:lstStyle>
            <a:lvl1pPr algn="r">
              <a:defRPr sz="1200"/>
            </a:lvl1pPr>
          </a:lstStyle>
          <a:p>
            <a:pPr>
              <a:defRPr/>
            </a:pPr>
            <a:fld id="{4CB94E19-F381-4135-B7B2-62A2D6A0098D}" type="datetimeFigureOut">
              <a:rPr lang="fr-FR"/>
              <a:t>22/07/2026</a:t>
            </a:fld>
            <a:endParaRPr lang="fr-FR" dirty="0"/>
          </a:p>
        </p:txBody>
      </p:sp>
      <p:sp>
        <p:nvSpPr>
          <p:cNvPr id="4" name="Espace réservé de l'image des diapositives 3"/>
          <p:cNvSpPr>
            <a:spLocks noGrp="1" noRot="1" noChangeAspect="1"/>
          </p:cNvSpPr>
          <p:nvPr>
            <p:ph type="sldImg" idx="2"/>
          </p:nvPr>
        </p:nvSpPr>
        <p:spPr bwMode="auto">
          <a:xfrm>
            <a:off x="381000" y="685800"/>
            <a:ext cx="6096000" cy="3429000"/>
          </a:xfrm>
          <a:prstGeom prst="rect">
            <a:avLst/>
          </a:prstGeom>
          <a:noFill/>
          <a:ln w="12700">
            <a:solidFill>
              <a:prstClr val="black"/>
            </a:solidFill>
          </a:ln>
        </p:spPr>
        <p:txBody>
          <a:bodyPr vert="horz" lIns="91440" tIns="45720" rIns="91440" bIns="45720" rtlCol="0" anchor="ctr"/>
          <a:lstStyle/>
          <a:p>
            <a:pPr>
              <a:defRPr/>
            </a:pPr>
            <a:endParaRPr lang="fr-FR" dirty="0"/>
          </a:p>
        </p:txBody>
      </p:sp>
      <p:sp>
        <p:nvSpPr>
          <p:cNvPr id="5" name="Espace réservé des commentaires 4"/>
          <p:cNvSpPr>
            <a:spLocks noGrp="1"/>
          </p:cNvSpPr>
          <p:nvPr>
            <p:ph type="body" sz="quarter" idx="3"/>
          </p:nvPr>
        </p:nvSpPr>
        <p:spPr bwMode="auto">
          <a:xfrm>
            <a:off x="685800" y="4343400"/>
            <a:ext cx="5486400" cy="4114800"/>
          </a:xfrm>
          <a:prstGeom prst="rect">
            <a:avLst/>
          </a:prstGeom>
        </p:spPr>
        <p:txBody>
          <a:bodyPr vert="horz" lIns="91440" tIns="45720" rIns="91440" bIns="45720" rtlCol="0"/>
          <a:lstStyle/>
          <a:p>
            <a:pPr lvl="0">
              <a:defRPr/>
            </a:pPr>
            <a:r>
              <a:rPr lang="fr-FR"/>
              <a:t>Modifiez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 name="Espace réservé du pied de page 5"/>
          <p:cNvSpPr>
            <a:spLocks noGrp="1"/>
          </p:cNvSpPr>
          <p:nvPr>
            <p:ph type="ftr" sz="quarter" idx="4"/>
          </p:nvPr>
        </p:nvSpPr>
        <p:spPr bwMode="auto">
          <a:xfrm>
            <a:off x="0" y="8685213"/>
            <a:ext cx="2971800" cy="457200"/>
          </a:xfrm>
          <a:prstGeom prst="rect">
            <a:avLst/>
          </a:prstGeom>
        </p:spPr>
        <p:txBody>
          <a:bodyPr vert="horz" lIns="91440" tIns="45720" rIns="91440" bIns="45720" rtlCol="0" anchor="b"/>
          <a:lstStyle>
            <a:lvl1pPr algn="l">
              <a:defRPr sz="1200"/>
            </a:lvl1pPr>
          </a:lstStyle>
          <a:p>
            <a:pPr>
              <a:defRPr/>
            </a:pPr>
            <a:endParaRPr lang="fr-FR" dirty="0"/>
          </a:p>
        </p:txBody>
      </p:sp>
      <p:sp>
        <p:nvSpPr>
          <p:cNvPr id="7" name="Espace réservé du numéro de diapositive 6"/>
          <p:cNvSpPr>
            <a:spLocks noGrp="1"/>
          </p:cNvSpPr>
          <p:nvPr>
            <p:ph type="sldNum" sz="quarter" idx="5"/>
          </p:nvPr>
        </p:nvSpPr>
        <p:spPr bwMode="auto">
          <a:xfrm>
            <a:off x="3884613" y="8685213"/>
            <a:ext cx="2971800" cy="457200"/>
          </a:xfrm>
          <a:prstGeom prst="rect">
            <a:avLst/>
          </a:prstGeom>
        </p:spPr>
        <p:txBody>
          <a:bodyPr vert="horz" lIns="91440" tIns="45720" rIns="91440" bIns="45720" rtlCol="0" anchor="b"/>
          <a:lstStyle>
            <a:lvl1pPr algn="r">
              <a:defRPr sz="1200"/>
            </a:lvl1pPr>
          </a:lstStyle>
          <a:p>
            <a:pPr>
              <a:defRPr/>
            </a:pPr>
            <a:fld id="{DC88F015-184E-49A7-BEA5-620B161A887A}" type="slidenum">
              <a:rPr lang="fr-FR"/>
              <a:t>‹N°›</a:t>
            </a:fld>
            <a:endParaRPr lang="fr-FR" dirty="0"/>
          </a:p>
        </p:txBody>
      </p:sp>
    </p:spTree>
    <p:extLst>
      <p:ext uri="{BB962C8B-B14F-4D97-AF65-F5344CB8AC3E}">
        <p14:creationId xmlns:p14="http://schemas.microsoft.com/office/powerpoint/2010/main" val="1155303113"/>
      </p:ext>
    </p:extLst>
  </p:cSld>
  <p:clrMap bg1="lt1" tx1="dk1" bg2="lt2" tx2="dk2" accent1="accent1" accent2="accent2" accent3="accent3" accent4="accent4" accent5="accent5" accent6="accent6" hlink="hlink" folHlink="folHlink"/>
  <p:notesStyle>
    <a:lvl1pPr marL="0" algn="l" defTabSz="1279698">
      <a:defRPr sz="1700">
        <a:solidFill>
          <a:schemeClr val="tx1"/>
        </a:solidFill>
        <a:latin typeface="+mn-lt"/>
        <a:ea typeface="+mn-ea"/>
        <a:cs typeface="+mn-cs"/>
      </a:defRPr>
    </a:lvl1pPr>
    <a:lvl2pPr marL="639849" algn="l" defTabSz="1279698">
      <a:defRPr sz="1700">
        <a:solidFill>
          <a:schemeClr val="tx1"/>
        </a:solidFill>
        <a:latin typeface="+mn-lt"/>
        <a:ea typeface="+mn-ea"/>
        <a:cs typeface="+mn-cs"/>
      </a:defRPr>
    </a:lvl2pPr>
    <a:lvl3pPr marL="1279698" algn="l" defTabSz="1279698">
      <a:defRPr sz="1700">
        <a:solidFill>
          <a:schemeClr val="tx1"/>
        </a:solidFill>
        <a:latin typeface="+mn-lt"/>
        <a:ea typeface="+mn-ea"/>
        <a:cs typeface="+mn-cs"/>
      </a:defRPr>
    </a:lvl3pPr>
    <a:lvl4pPr marL="1919546" algn="l" defTabSz="1279698">
      <a:defRPr sz="1700">
        <a:solidFill>
          <a:schemeClr val="tx1"/>
        </a:solidFill>
        <a:latin typeface="+mn-lt"/>
        <a:ea typeface="+mn-ea"/>
        <a:cs typeface="+mn-cs"/>
      </a:defRPr>
    </a:lvl4pPr>
    <a:lvl5pPr marL="2559397" algn="l" defTabSz="1279698">
      <a:defRPr sz="1700">
        <a:solidFill>
          <a:schemeClr val="tx1"/>
        </a:solidFill>
        <a:latin typeface="+mn-lt"/>
        <a:ea typeface="+mn-ea"/>
        <a:cs typeface="+mn-cs"/>
      </a:defRPr>
    </a:lvl5pPr>
    <a:lvl6pPr marL="3199246" algn="l" defTabSz="1279698">
      <a:defRPr sz="1700">
        <a:solidFill>
          <a:schemeClr val="tx1"/>
        </a:solidFill>
        <a:latin typeface="+mn-lt"/>
        <a:ea typeface="+mn-ea"/>
        <a:cs typeface="+mn-cs"/>
      </a:defRPr>
    </a:lvl6pPr>
    <a:lvl7pPr marL="3839098" algn="l" defTabSz="1279698">
      <a:defRPr sz="1700">
        <a:solidFill>
          <a:schemeClr val="tx1"/>
        </a:solidFill>
        <a:latin typeface="+mn-lt"/>
        <a:ea typeface="+mn-ea"/>
        <a:cs typeface="+mn-cs"/>
      </a:defRPr>
    </a:lvl7pPr>
    <a:lvl8pPr marL="4478947" algn="l" defTabSz="1279698">
      <a:defRPr sz="1700">
        <a:solidFill>
          <a:schemeClr val="tx1"/>
        </a:solidFill>
        <a:latin typeface="+mn-lt"/>
        <a:ea typeface="+mn-ea"/>
        <a:cs typeface="+mn-cs"/>
      </a:defRPr>
    </a:lvl8pPr>
    <a:lvl9pPr marL="5118796" algn="l" defTabSz="1279698">
      <a:defRPr sz="17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p:sp>
      <p:sp>
        <p:nvSpPr>
          <p:cNvPr id="5" name="Espace réservé des notes 2"/>
          <p:cNvSpPr>
            <a:spLocks noGrp="1"/>
          </p:cNvSpPr>
          <p:nvPr>
            <p:ph type="body" idx="1"/>
          </p:nvPr>
        </p:nvSpPr>
        <p:spPr bwMode="auto"/>
        <p:txBody>
          <a:bodyPr/>
          <a:lstStyle/>
          <a:p>
            <a:pPr>
              <a:defRPr/>
            </a:pPr>
            <a:r>
              <a:rPr lang="fr-FR" dirty="0"/>
              <a:t>Cas des RIB internationaux : le RIB doit être domicilié en Europe. </a:t>
            </a:r>
            <a:endParaRPr dirty="0"/>
          </a:p>
        </p:txBody>
      </p:sp>
      <p:sp>
        <p:nvSpPr>
          <p:cNvPr id="6" name="Espace réservé du numéro de diapositive 3"/>
          <p:cNvSpPr>
            <a:spLocks noGrp="1"/>
          </p:cNvSpPr>
          <p:nvPr>
            <p:ph type="sldNum" sz="quarter" idx="5"/>
          </p:nvPr>
        </p:nvSpPr>
        <p:spPr bwMode="auto"/>
        <p:txBody>
          <a:bodyPr/>
          <a:lstStyle/>
          <a:p>
            <a:pPr>
              <a:defRPr/>
            </a:pPr>
            <a:fld id="{2F99E83D-10BD-4912-838C-C14C2B9472B3}" type="slidenum">
              <a:rPr lang="fr-FR"/>
              <a:t>18</a:t>
            </a:fld>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p:sp>
      <p:sp>
        <p:nvSpPr>
          <p:cNvPr id="5" name="Espace réservé des notes 2"/>
          <p:cNvSpPr>
            <a:spLocks noGrp="1"/>
          </p:cNvSpPr>
          <p:nvPr>
            <p:ph type="body" idx="1"/>
          </p:nvPr>
        </p:nvSpPr>
        <p:spPr bwMode="auto"/>
        <p:txBody>
          <a:bodyPr/>
          <a:lstStyle/>
          <a:p>
            <a:pPr>
              <a:defRPr/>
            </a:pPr>
            <a:r>
              <a:rPr lang="fr-FR" dirty="0"/>
              <a:t>Cas des RIB internationaux : le RIB doit être domicilié en Europe</a:t>
            </a:r>
            <a:endParaRPr dirty="0"/>
          </a:p>
        </p:txBody>
      </p:sp>
      <p:sp>
        <p:nvSpPr>
          <p:cNvPr id="6" name="Espace réservé du numéro de diapositive 3"/>
          <p:cNvSpPr>
            <a:spLocks noGrp="1"/>
          </p:cNvSpPr>
          <p:nvPr>
            <p:ph type="sldNum" sz="quarter" idx="5"/>
          </p:nvPr>
        </p:nvSpPr>
        <p:spPr bwMode="auto"/>
        <p:txBody>
          <a:bodyPr/>
          <a:lstStyle/>
          <a:p>
            <a:pPr>
              <a:defRPr/>
            </a:pPr>
            <a:fld id="{2F99E83D-10BD-4912-838C-C14C2B9472B3}" type="slidenum">
              <a:rPr lang="fr-FR"/>
              <a:t>19</a:t>
            </a:fld>
            <a:endParaRPr lang="fr-F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DC88F015-184E-49A7-BEA5-620B161A887A}" type="slidenum">
              <a:rPr lang="fr-FR" smtClean="0"/>
              <a:t>44</a:t>
            </a:fld>
            <a:endParaRPr lang="fr-FR" dirty="0"/>
          </a:p>
        </p:txBody>
      </p:sp>
    </p:spTree>
    <p:extLst>
      <p:ext uri="{BB962C8B-B14F-4D97-AF65-F5344CB8AC3E}">
        <p14:creationId xmlns:p14="http://schemas.microsoft.com/office/powerpoint/2010/main" val="3205629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a:defRPr/>
            </a:pPr>
            <a:fld id="{DC88F015-184E-49A7-BEA5-620B161A887A}" type="slidenum">
              <a:rPr lang="fr-FR" smtClean="0"/>
              <a:t>45</a:t>
            </a:fld>
            <a:endParaRPr lang="fr-FR" dirty="0"/>
          </a:p>
        </p:txBody>
      </p:sp>
    </p:spTree>
    <p:extLst>
      <p:ext uri="{BB962C8B-B14F-4D97-AF65-F5344CB8AC3E}">
        <p14:creationId xmlns:p14="http://schemas.microsoft.com/office/powerpoint/2010/main" val="3445541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1_Titre / sous-titre / texte">
    <p:spTree>
      <p:nvGrpSpPr>
        <p:cNvPr id="1" name=""/>
        <p:cNvGrpSpPr/>
        <p:nvPr/>
      </p:nvGrpSpPr>
      <p:grpSpPr bwMode="auto">
        <a:xfrm>
          <a:off x="0" y="0"/>
          <a:ext cx="0" cy="0"/>
          <a:chOff x="0" y="0"/>
          <a:chExt cx="0" cy="0"/>
        </a:xfrm>
      </p:grpSpPr>
      <p:sp>
        <p:nvSpPr>
          <p:cNvPr id="5" name="Espace réservé du numéro de diapositive 4"/>
          <p:cNvSpPr>
            <a:spLocks noGrp="1"/>
          </p:cNvSpPr>
          <p:nvPr>
            <p:ph type="sldNum" sz="quarter" idx="12"/>
          </p:nvPr>
        </p:nvSpPr>
        <p:spPr bwMode="auto"/>
        <p:txBody>
          <a:bodyPr/>
          <a:lstStyle/>
          <a:p>
            <a:pPr>
              <a:defRPr/>
            </a:pPr>
            <a:fld id="{733122C9-A0B9-462F-8757-0847AD287B63}" type="slidenum">
              <a:rPr lang="fr-FR">
                <a:solidFill>
                  <a:srgbClr val="000000"/>
                </a:solidFill>
              </a:rPr>
              <a:t>‹N°›</a:t>
            </a:fld>
            <a:endParaRPr lang="fr-FR" dirty="0">
              <a:solidFill>
                <a:srgbClr val="000000"/>
              </a:solidFill>
            </a:endParaRPr>
          </a:p>
        </p:txBody>
      </p:sp>
      <p:sp>
        <p:nvSpPr>
          <p:cNvPr id="9" name="Espace réservé de la date 3"/>
          <p:cNvSpPr>
            <a:spLocks noGrp="1"/>
          </p:cNvSpPr>
          <p:nvPr>
            <p:ph type="dt" sz="half" idx="2"/>
          </p:nvPr>
        </p:nvSpPr>
        <p:spPr bwMode="gray">
          <a:xfrm>
            <a:off x="604521" y="8955606"/>
            <a:ext cx="2184000" cy="645623"/>
          </a:xfrm>
          <a:prstGeom prst="rect">
            <a:avLst/>
          </a:prstGeom>
        </p:spPr>
        <p:txBody>
          <a:bodyPr vert="horz" lIns="0" tIns="0" rIns="0" bIns="0" rtlCol="0" anchor="ctr" anchorCtr="0">
            <a:noAutofit/>
          </a:bodyPr>
          <a:lstStyle>
            <a:lvl1pPr algn="l">
              <a:defRPr sz="1100" b="1">
                <a:solidFill>
                  <a:schemeClr val="tx1"/>
                </a:solidFill>
              </a:defRPr>
            </a:lvl1pPr>
          </a:lstStyle>
          <a:p>
            <a:pPr>
              <a:defRPr/>
            </a:pPr>
            <a:r>
              <a:rPr lang="fr-FR" cap="all" dirty="0">
                <a:solidFill>
                  <a:srgbClr val="000000"/>
                </a:solidFill>
              </a:rPr>
              <a:t>24/03/2022</a:t>
            </a:r>
            <a:endParaRPr dirty="0"/>
          </a:p>
        </p:txBody>
      </p:sp>
      <p:sp>
        <p:nvSpPr>
          <p:cNvPr id="16" name="Espace réservé du texte 7"/>
          <p:cNvSpPr>
            <a:spLocks noGrp="1"/>
          </p:cNvSpPr>
          <p:nvPr>
            <p:ph type="body" sz="quarter" idx="13" hasCustomPrompt="1"/>
          </p:nvPr>
        </p:nvSpPr>
        <p:spPr bwMode="gray">
          <a:xfrm>
            <a:off x="604523" y="2330895"/>
            <a:ext cx="15725947" cy="453509"/>
          </a:xfrm>
        </p:spPr>
        <p:txBody>
          <a:bodyPr/>
          <a:lstStyle>
            <a:lvl1pPr marL="13332" indent="119977">
              <a:spcBef>
                <a:spcPts val="560"/>
              </a:spcBef>
              <a:spcAft>
                <a:spcPts val="1120"/>
              </a:spcAft>
              <a:buFont typeface="+mj-lt"/>
              <a:buNone/>
              <a:defRPr sz="2100" b="1">
                <a:solidFill>
                  <a:schemeClr val="tx1">
                    <a:lumMod val="50000"/>
                    <a:lumOff val="50000"/>
                  </a:schemeClr>
                </a:solidFill>
              </a:defRPr>
            </a:lvl1pPr>
            <a:lvl2pPr marL="453447" indent="-201533">
              <a:spcBef>
                <a:spcPts val="839"/>
              </a:spcBef>
              <a:spcAft>
                <a:spcPts val="1120"/>
              </a:spcAft>
              <a:buFont typeface="+mj-lt"/>
              <a:buAutoNum type="alphaLcPeriod"/>
              <a:defRPr/>
            </a:lvl2pPr>
          </a:lstStyle>
          <a:p>
            <a:pPr lvl="0">
              <a:defRPr/>
            </a:pPr>
            <a:r>
              <a:rPr lang="fr-FR"/>
              <a:t>Sous-titre</a:t>
            </a:r>
            <a:endParaRPr/>
          </a:p>
          <a:p>
            <a:pPr lvl="0">
              <a:defRPr/>
            </a:pPr>
            <a:endParaRPr lang="fr-FR"/>
          </a:p>
        </p:txBody>
      </p:sp>
      <p:sp>
        <p:nvSpPr>
          <p:cNvPr id="19" name="Titre 18"/>
          <p:cNvSpPr>
            <a:spLocks noGrp="1"/>
          </p:cNvSpPr>
          <p:nvPr>
            <p:ph type="title" hasCustomPrompt="1"/>
          </p:nvPr>
        </p:nvSpPr>
        <p:spPr bwMode="auto"/>
        <p:txBody>
          <a:bodyPr/>
          <a:lstStyle/>
          <a:p>
            <a:pPr>
              <a:defRPr/>
            </a:pPr>
            <a:r>
              <a:rPr lang="fr-FR"/>
              <a:t>Titre</a:t>
            </a:r>
            <a:endParaRPr/>
          </a:p>
        </p:txBody>
      </p:sp>
      <p:sp>
        <p:nvSpPr>
          <p:cNvPr id="20" name="Espace réservé du pied de page 4"/>
          <p:cNvSpPr>
            <a:spLocks noGrp="1"/>
          </p:cNvSpPr>
          <p:nvPr>
            <p:ph type="ftr" sz="quarter" idx="3"/>
          </p:nvPr>
        </p:nvSpPr>
        <p:spPr bwMode="gray">
          <a:xfrm>
            <a:off x="5355094" y="364907"/>
            <a:ext cx="10975870" cy="672000"/>
          </a:xfrm>
          <a:prstGeom prst="rect">
            <a:avLst/>
          </a:prstGeom>
        </p:spPr>
        <p:txBody>
          <a:bodyPr vert="horz" lIns="0" tIns="0" rIns="0" bIns="0" rtlCol="0" anchor="ctr" anchorCtr="0">
            <a:noAutofit/>
          </a:bodyPr>
          <a:lstStyle>
            <a:lvl1pPr algn="r">
              <a:defRPr sz="1100" b="1">
                <a:solidFill>
                  <a:schemeClr val="tx1"/>
                </a:solidFill>
              </a:defRPr>
            </a:lvl1pPr>
          </a:lstStyle>
          <a:p>
            <a:pPr>
              <a:defRPr/>
            </a:pPr>
            <a:endParaRPr lang="fr-FR" dirty="0">
              <a:solidFill>
                <a:srgbClr val="000000"/>
              </a:solidFill>
            </a:endParaRPr>
          </a:p>
        </p:txBody>
      </p:sp>
      <p:sp>
        <p:nvSpPr>
          <p:cNvPr id="8" name="Espace réservé du texte 11"/>
          <p:cNvSpPr>
            <a:spLocks noGrp="1"/>
          </p:cNvSpPr>
          <p:nvPr>
            <p:ph type="body" sz="quarter" idx="14" hasCustomPrompt="1"/>
          </p:nvPr>
        </p:nvSpPr>
        <p:spPr bwMode="gray">
          <a:xfrm>
            <a:off x="604524" y="3187630"/>
            <a:ext cx="15725424" cy="5376598"/>
          </a:xfrm>
        </p:spPr>
        <p:txBody>
          <a:bodyPr/>
          <a:lstStyle>
            <a:lvl1pPr>
              <a:defRPr/>
            </a:lvl1pPr>
            <a:lvl2pPr>
              <a:defRPr/>
            </a:lvl2pPr>
            <a:lvl3pPr>
              <a:defRPr/>
            </a:lvl3pPr>
            <a:lvl4pPr>
              <a:defRPr/>
            </a:lvl4pPr>
            <a:lvl5pPr>
              <a:defRPr/>
            </a:lvl5p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Titre / sous-titre / texte">
    <p:spTree>
      <p:nvGrpSpPr>
        <p:cNvPr id="1" name=""/>
        <p:cNvGrpSpPr/>
        <p:nvPr/>
      </p:nvGrpSpPr>
      <p:grpSpPr bwMode="auto">
        <a:xfrm>
          <a:off x="0" y="0"/>
          <a:ext cx="0" cy="0"/>
          <a:chOff x="0" y="0"/>
          <a:chExt cx="0" cy="0"/>
        </a:xfrm>
      </p:grpSpPr>
      <p:sp>
        <p:nvSpPr>
          <p:cNvPr id="5" name="Espace réservé du numéro de diapositive 4"/>
          <p:cNvSpPr>
            <a:spLocks noGrp="1"/>
          </p:cNvSpPr>
          <p:nvPr>
            <p:ph type="sldNum" sz="quarter" idx="12"/>
          </p:nvPr>
        </p:nvSpPr>
        <p:spPr bwMode="auto"/>
        <p:txBody>
          <a:bodyPr/>
          <a:lstStyle/>
          <a:p>
            <a:pPr>
              <a:defRPr/>
            </a:pPr>
            <a:fld id="{733122C9-A0B9-462F-8757-0847AD287B63}" type="slidenum">
              <a:rPr lang="fr-FR">
                <a:solidFill>
                  <a:srgbClr val="000000"/>
                </a:solidFill>
              </a:rPr>
              <a:t>‹N°›</a:t>
            </a:fld>
            <a:endParaRPr lang="fr-FR" dirty="0">
              <a:solidFill>
                <a:srgbClr val="000000"/>
              </a:solidFill>
            </a:endParaRPr>
          </a:p>
        </p:txBody>
      </p:sp>
      <p:sp>
        <p:nvSpPr>
          <p:cNvPr id="9" name="Espace réservé de la date 3"/>
          <p:cNvSpPr>
            <a:spLocks noGrp="1"/>
          </p:cNvSpPr>
          <p:nvPr>
            <p:ph type="dt" sz="half" idx="2"/>
          </p:nvPr>
        </p:nvSpPr>
        <p:spPr bwMode="gray">
          <a:xfrm>
            <a:off x="604521" y="8955606"/>
            <a:ext cx="2184000" cy="645623"/>
          </a:xfrm>
          <a:prstGeom prst="rect">
            <a:avLst/>
          </a:prstGeom>
        </p:spPr>
        <p:txBody>
          <a:bodyPr vert="horz" lIns="0" tIns="0" rIns="0" bIns="0" rtlCol="0" anchor="ctr" anchorCtr="0">
            <a:noAutofit/>
          </a:bodyPr>
          <a:lstStyle>
            <a:lvl1pPr algn="l">
              <a:defRPr sz="1100" b="1">
                <a:solidFill>
                  <a:schemeClr val="tx1"/>
                </a:solidFill>
              </a:defRPr>
            </a:lvl1pPr>
          </a:lstStyle>
          <a:p>
            <a:pPr>
              <a:defRPr/>
            </a:pPr>
            <a:r>
              <a:rPr lang="fr-FR" cap="all" dirty="0">
                <a:solidFill>
                  <a:srgbClr val="000000"/>
                </a:solidFill>
              </a:rPr>
              <a:t>24/03/2022</a:t>
            </a:r>
            <a:endParaRPr dirty="0"/>
          </a:p>
        </p:txBody>
      </p:sp>
      <p:sp>
        <p:nvSpPr>
          <p:cNvPr id="16" name="Espace réservé du texte 7"/>
          <p:cNvSpPr>
            <a:spLocks noGrp="1"/>
          </p:cNvSpPr>
          <p:nvPr>
            <p:ph type="body" sz="quarter" idx="13" hasCustomPrompt="1"/>
          </p:nvPr>
        </p:nvSpPr>
        <p:spPr bwMode="gray">
          <a:xfrm>
            <a:off x="604523" y="2330895"/>
            <a:ext cx="15725947" cy="453509"/>
          </a:xfrm>
        </p:spPr>
        <p:txBody>
          <a:bodyPr/>
          <a:lstStyle>
            <a:lvl1pPr marL="13332" indent="119977">
              <a:spcBef>
                <a:spcPts val="560"/>
              </a:spcBef>
              <a:spcAft>
                <a:spcPts val="1120"/>
              </a:spcAft>
              <a:buFont typeface="+mj-lt"/>
              <a:buNone/>
              <a:defRPr sz="2100" b="1">
                <a:solidFill>
                  <a:schemeClr val="tx1">
                    <a:lumMod val="50000"/>
                    <a:lumOff val="50000"/>
                  </a:schemeClr>
                </a:solidFill>
              </a:defRPr>
            </a:lvl1pPr>
            <a:lvl2pPr marL="453447" indent="-201533">
              <a:spcBef>
                <a:spcPts val="839"/>
              </a:spcBef>
              <a:spcAft>
                <a:spcPts val="1120"/>
              </a:spcAft>
              <a:buFont typeface="+mj-lt"/>
              <a:buAutoNum type="alphaLcPeriod"/>
              <a:defRPr/>
            </a:lvl2pPr>
          </a:lstStyle>
          <a:p>
            <a:pPr lvl="0">
              <a:defRPr/>
            </a:pPr>
            <a:r>
              <a:rPr lang="fr-FR"/>
              <a:t>Sous-titre</a:t>
            </a:r>
            <a:endParaRPr/>
          </a:p>
          <a:p>
            <a:pPr lvl="0">
              <a:defRPr/>
            </a:pPr>
            <a:endParaRPr lang="fr-FR"/>
          </a:p>
        </p:txBody>
      </p:sp>
      <p:sp>
        <p:nvSpPr>
          <p:cNvPr id="19" name="Titre 18"/>
          <p:cNvSpPr>
            <a:spLocks noGrp="1"/>
          </p:cNvSpPr>
          <p:nvPr>
            <p:ph type="title" hasCustomPrompt="1"/>
          </p:nvPr>
        </p:nvSpPr>
        <p:spPr bwMode="auto"/>
        <p:txBody>
          <a:bodyPr/>
          <a:lstStyle/>
          <a:p>
            <a:pPr>
              <a:defRPr/>
            </a:pPr>
            <a:r>
              <a:rPr lang="fr-FR"/>
              <a:t>Titre</a:t>
            </a:r>
            <a:endParaRPr/>
          </a:p>
        </p:txBody>
      </p:sp>
      <p:sp>
        <p:nvSpPr>
          <p:cNvPr id="20" name="Espace réservé du pied de page 4"/>
          <p:cNvSpPr>
            <a:spLocks noGrp="1"/>
          </p:cNvSpPr>
          <p:nvPr>
            <p:ph type="ftr" sz="quarter" idx="3"/>
          </p:nvPr>
        </p:nvSpPr>
        <p:spPr bwMode="gray">
          <a:xfrm>
            <a:off x="5355094" y="364907"/>
            <a:ext cx="10975870" cy="672000"/>
          </a:xfrm>
          <a:prstGeom prst="rect">
            <a:avLst/>
          </a:prstGeom>
        </p:spPr>
        <p:txBody>
          <a:bodyPr vert="horz" lIns="0" tIns="0" rIns="0" bIns="0" rtlCol="0" anchor="ctr" anchorCtr="0">
            <a:noAutofit/>
          </a:bodyPr>
          <a:lstStyle>
            <a:lvl1pPr algn="r">
              <a:defRPr sz="1100" b="1">
                <a:solidFill>
                  <a:schemeClr val="tx1"/>
                </a:solidFill>
              </a:defRPr>
            </a:lvl1pPr>
          </a:lstStyle>
          <a:p>
            <a:pPr>
              <a:defRPr/>
            </a:pPr>
            <a:endParaRPr lang="fr-FR" dirty="0">
              <a:solidFill>
                <a:srgbClr val="000000"/>
              </a:solidFill>
            </a:endParaRPr>
          </a:p>
        </p:txBody>
      </p:sp>
      <p:sp>
        <p:nvSpPr>
          <p:cNvPr id="8" name="Espace réservé du texte 11"/>
          <p:cNvSpPr>
            <a:spLocks noGrp="1"/>
          </p:cNvSpPr>
          <p:nvPr>
            <p:ph type="body" sz="quarter" idx="14" hasCustomPrompt="1"/>
          </p:nvPr>
        </p:nvSpPr>
        <p:spPr bwMode="gray">
          <a:xfrm>
            <a:off x="604524" y="3187630"/>
            <a:ext cx="15725424" cy="5376598"/>
          </a:xfrm>
        </p:spPr>
        <p:txBody>
          <a:bodyPr/>
          <a:lstStyle>
            <a:lvl1pPr>
              <a:defRPr/>
            </a:lvl1pPr>
            <a:lvl2pPr>
              <a:defRPr/>
            </a:lvl2pPr>
            <a:lvl3pPr>
              <a:defRPr/>
            </a:lvl3pPr>
            <a:lvl4pPr>
              <a:defRPr/>
            </a:lvl4pPr>
            <a:lvl5pPr>
              <a:defRPr/>
            </a:lvl5p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Sommaire">
    <p:spTree>
      <p:nvGrpSpPr>
        <p:cNvPr id="1" name=""/>
        <p:cNvGrpSpPr/>
        <p:nvPr/>
      </p:nvGrpSpPr>
      <p:grpSpPr bwMode="auto">
        <a:xfrm>
          <a:off x="0" y="0"/>
          <a:ext cx="0" cy="0"/>
          <a:chOff x="0" y="0"/>
          <a:chExt cx="0" cy="0"/>
        </a:xfrm>
      </p:grpSpPr>
      <p:sp>
        <p:nvSpPr>
          <p:cNvPr id="5" name="Espace réservé du numéro de diapositive 4"/>
          <p:cNvSpPr>
            <a:spLocks noGrp="1"/>
          </p:cNvSpPr>
          <p:nvPr>
            <p:ph type="sldNum" sz="quarter" idx="12"/>
          </p:nvPr>
        </p:nvSpPr>
        <p:spPr bwMode="gray"/>
        <p:txBody>
          <a:bodyPr/>
          <a:lstStyle/>
          <a:p>
            <a:pPr>
              <a:defRPr/>
            </a:pPr>
            <a:fld id="{733122C9-A0B9-462F-8757-0847AD287B63}" type="slidenum">
              <a:rPr lang="fr-FR">
                <a:solidFill>
                  <a:srgbClr val="000000"/>
                </a:solidFill>
              </a:rPr>
              <a:t>‹N°›</a:t>
            </a:fld>
            <a:endParaRPr lang="fr-FR" dirty="0">
              <a:solidFill>
                <a:srgbClr val="000000"/>
              </a:solidFill>
            </a:endParaRPr>
          </a:p>
        </p:txBody>
      </p:sp>
      <p:sp>
        <p:nvSpPr>
          <p:cNvPr id="8" name="Espace réservé du texte 7"/>
          <p:cNvSpPr>
            <a:spLocks noGrp="1"/>
          </p:cNvSpPr>
          <p:nvPr>
            <p:ph type="body" sz="quarter" idx="13" hasCustomPrompt="1"/>
          </p:nvPr>
        </p:nvSpPr>
        <p:spPr bwMode="gray">
          <a:xfrm>
            <a:off x="603918" y="2918802"/>
            <a:ext cx="4704000" cy="5376598"/>
          </a:xfrm>
        </p:spPr>
        <p:txBody>
          <a:bodyPr/>
          <a:lstStyle>
            <a:lvl1pPr marL="201533" indent="-201533">
              <a:spcBef>
                <a:spcPts val="560"/>
              </a:spcBef>
              <a:spcAft>
                <a:spcPts val="1120"/>
              </a:spcAft>
              <a:buFont typeface="+mj-lt"/>
              <a:buAutoNum type="arabicPeriod"/>
              <a:defRPr b="1"/>
            </a:lvl1pPr>
            <a:lvl2pPr marL="453447" indent="-201533">
              <a:spcBef>
                <a:spcPts val="839"/>
              </a:spcBef>
              <a:spcAft>
                <a:spcPts val="1120"/>
              </a:spcAft>
              <a:buFont typeface="+mj-lt"/>
              <a:buAutoNum type="alphaLcPeriod"/>
              <a:defRPr/>
            </a:lvl2pPr>
          </a:lstStyle>
          <a:p>
            <a:pPr lvl="0">
              <a:defRPr/>
            </a:pPr>
            <a:r>
              <a:rPr lang="fr-FR"/>
              <a:t>Titre de la partie</a:t>
            </a:r>
            <a:endParaRPr/>
          </a:p>
          <a:p>
            <a:pPr lvl="1">
              <a:defRPr/>
            </a:pPr>
            <a:r>
              <a:rPr lang="fr-FR"/>
              <a:t>Deuxième niveau</a:t>
            </a:r>
            <a:endParaRPr/>
          </a:p>
        </p:txBody>
      </p:sp>
      <p:sp>
        <p:nvSpPr>
          <p:cNvPr id="9" name="Espace réservé du texte 7"/>
          <p:cNvSpPr>
            <a:spLocks noGrp="1"/>
          </p:cNvSpPr>
          <p:nvPr>
            <p:ph type="body" sz="quarter" idx="14" hasCustomPrompt="1"/>
          </p:nvPr>
        </p:nvSpPr>
        <p:spPr bwMode="gray">
          <a:xfrm>
            <a:off x="6182399" y="2918797"/>
            <a:ext cx="4704000" cy="5340089"/>
          </a:xfrm>
        </p:spPr>
        <p:txBody>
          <a:bodyPr/>
          <a:lstStyle>
            <a:lvl1pPr marL="201533" indent="-201533">
              <a:spcBef>
                <a:spcPts val="560"/>
              </a:spcBef>
              <a:spcAft>
                <a:spcPts val="1120"/>
              </a:spcAft>
              <a:buFont typeface="+mj-lt"/>
              <a:buAutoNum type="arabicPeriod"/>
              <a:defRPr b="1"/>
            </a:lvl1pPr>
            <a:lvl2pPr marL="453447" indent="-201533">
              <a:spcBef>
                <a:spcPts val="839"/>
              </a:spcBef>
              <a:spcAft>
                <a:spcPts val="1120"/>
              </a:spcAft>
              <a:buFont typeface="+mj-lt"/>
              <a:buAutoNum type="alphaLcPeriod"/>
              <a:defRPr/>
            </a:lvl2pPr>
          </a:lstStyle>
          <a:p>
            <a:pPr lvl="0">
              <a:defRPr/>
            </a:pPr>
            <a:r>
              <a:rPr lang="fr-FR"/>
              <a:t>Titre de la partie</a:t>
            </a:r>
            <a:endParaRPr/>
          </a:p>
          <a:p>
            <a:pPr lvl="1">
              <a:defRPr/>
            </a:pPr>
            <a:r>
              <a:rPr lang="fr-FR"/>
              <a:t>Deuxième niveau</a:t>
            </a:r>
            <a:endParaRPr/>
          </a:p>
        </p:txBody>
      </p:sp>
      <p:sp>
        <p:nvSpPr>
          <p:cNvPr id="10" name="Espace réservé du texte 7"/>
          <p:cNvSpPr>
            <a:spLocks noGrp="1"/>
          </p:cNvSpPr>
          <p:nvPr>
            <p:ph type="body" sz="quarter" idx="15" hasCustomPrompt="1"/>
          </p:nvPr>
        </p:nvSpPr>
        <p:spPr bwMode="gray">
          <a:xfrm>
            <a:off x="11692798" y="2918797"/>
            <a:ext cx="4704000" cy="5340089"/>
          </a:xfrm>
        </p:spPr>
        <p:txBody>
          <a:bodyPr/>
          <a:lstStyle>
            <a:lvl1pPr marL="201533" indent="-201533">
              <a:spcBef>
                <a:spcPts val="560"/>
              </a:spcBef>
              <a:spcAft>
                <a:spcPts val="1120"/>
              </a:spcAft>
              <a:buFont typeface="+mj-lt"/>
              <a:buAutoNum type="arabicPeriod"/>
              <a:defRPr b="1"/>
            </a:lvl1pPr>
            <a:lvl2pPr marL="453447" indent="-201533">
              <a:spcBef>
                <a:spcPts val="839"/>
              </a:spcBef>
              <a:spcAft>
                <a:spcPts val="1120"/>
              </a:spcAft>
              <a:buFont typeface="+mj-lt"/>
              <a:buAutoNum type="alphaLcPeriod"/>
              <a:defRPr/>
            </a:lvl2pPr>
          </a:lstStyle>
          <a:p>
            <a:pPr lvl="0">
              <a:defRPr/>
            </a:pPr>
            <a:r>
              <a:rPr lang="fr-FR"/>
              <a:t>Titre de la partie</a:t>
            </a:r>
            <a:endParaRPr/>
          </a:p>
          <a:p>
            <a:pPr lvl="1">
              <a:defRPr/>
            </a:pPr>
            <a:r>
              <a:rPr lang="fr-FR"/>
              <a:t>Deuxième niveau</a:t>
            </a:r>
            <a:endParaRPr/>
          </a:p>
        </p:txBody>
      </p:sp>
      <p:sp>
        <p:nvSpPr>
          <p:cNvPr id="23" name="Espace réservé de la date 3"/>
          <p:cNvSpPr>
            <a:spLocks noGrp="1"/>
          </p:cNvSpPr>
          <p:nvPr>
            <p:ph type="dt" sz="half" idx="2"/>
          </p:nvPr>
        </p:nvSpPr>
        <p:spPr bwMode="gray">
          <a:xfrm>
            <a:off x="604540" y="8955606"/>
            <a:ext cx="2259479" cy="645623"/>
          </a:xfrm>
          <a:prstGeom prst="rect">
            <a:avLst/>
          </a:prstGeom>
        </p:spPr>
        <p:txBody>
          <a:bodyPr vert="horz" lIns="0" tIns="0" rIns="0" bIns="0" rtlCol="0" anchor="ctr" anchorCtr="0">
            <a:noAutofit/>
          </a:bodyPr>
          <a:lstStyle>
            <a:lvl1pPr algn="l">
              <a:defRPr sz="1100" b="1">
                <a:solidFill>
                  <a:schemeClr val="tx1"/>
                </a:solidFill>
              </a:defRPr>
            </a:lvl1pPr>
          </a:lstStyle>
          <a:p>
            <a:pPr>
              <a:defRPr/>
            </a:pPr>
            <a:r>
              <a:rPr lang="fr-FR" cap="all" dirty="0">
                <a:solidFill>
                  <a:srgbClr val="000000"/>
                </a:solidFill>
              </a:rPr>
              <a:t>24/03/2022</a:t>
            </a:r>
            <a:endParaRPr dirty="0"/>
          </a:p>
        </p:txBody>
      </p:sp>
      <p:sp>
        <p:nvSpPr>
          <p:cNvPr id="25" name="Titre 18"/>
          <p:cNvSpPr>
            <a:spLocks noGrp="1"/>
          </p:cNvSpPr>
          <p:nvPr>
            <p:ph type="title" hasCustomPrompt="1"/>
          </p:nvPr>
        </p:nvSpPr>
        <p:spPr bwMode="auto">
          <a:xfrm>
            <a:off x="604563" y="1274565"/>
            <a:ext cx="15726411" cy="1007983"/>
          </a:xfrm>
        </p:spPr>
        <p:txBody>
          <a:bodyPr/>
          <a:lstStyle/>
          <a:p>
            <a:pPr>
              <a:defRPr/>
            </a:pPr>
            <a:r>
              <a:rPr lang="fr-FR"/>
              <a:t>Sommaire</a:t>
            </a:r>
            <a:endParaRPr/>
          </a:p>
        </p:txBody>
      </p:sp>
      <p:sp>
        <p:nvSpPr>
          <p:cNvPr id="26" name="Espace réservé du pied de page 4"/>
          <p:cNvSpPr>
            <a:spLocks noGrp="1"/>
          </p:cNvSpPr>
          <p:nvPr>
            <p:ph type="ftr" sz="quarter" idx="3"/>
          </p:nvPr>
        </p:nvSpPr>
        <p:spPr bwMode="gray">
          <a:xfrm>
            <a:off x="5355094" y="364907"/>
            <a:ext cx="10975870" cy="672000"/>
          </a:xfrm>
          <a:prstGeom prst="rect">
            <a:avLst/>
          </a:prstGeom>
        </p:spPr>
        <p:txBody>
          <a:bodyPr vert="horz" lIns="0" tIns="0" rIns="0" bIns="0" rtlCol="0" anchor="ctr" anchorCtr="0">
            <a:noAutofit/>
          </a:bodyPr>
          <a:lstStyle>
            <a:lvl1pPr algn="r">
              <a:defRPr sz="1100" b="1">
                <a:solidFill>
                  <a:schemeClr val="tx1"/>
                </a:solidFill>
              </a:defRPr>
            </a:lvl1pPr>
          </a:lstStyle>
          <a:p>
            <a:pPr>
              <a:defRPr/>
            </a:pPr>
            <a:endParaRPr lang="fr-FR" dirty="0">
              <a:solidFill>
                <a:srgbClr val="00000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Colonnes de texte">
    <p:spTree>
      <p:nvGrpSpPr>
        <p:cNvPr id="1" name=""/>
        <p:cNvGrpSpPr/>
        <p:nvPr/>
      </p:nvGrpSpPr>
      <p:grpSpPr bwMode="auto">
        <a:xfrm>
          <a:off x="0" y="0"/>
          <a:ext cx="0" cy="0"/>
          <a:chOff x="0" y="0"/>
          <a:chExt cx="0" cy="0"/>
        </a:xfrm>
      </p:grpSpPr>
      <p:sp>
        <p:nvSpPr>
          <p:cNvPr id="5" name="Espace réservé du numéro de diapositive 4"/>
          <p:cNvSpPr>
            <a:spLocks noGrp="1"/>
          </p:cNvSpPr>
          <p:nvPr>
            <p:ph type="sldNum" sz="quarter" idx="12"/>
          </p:nvPr>
        </p:nvSpPr>
        <p:spPr bwMode="gray"/>
        <p:txBody>
          <a:bodyPr/>
          <a:lstStyle/>
          <a:p>
            <a:pPr>
              <a:defRPr/>
            </a:pPr>
            <a:fld id="{733122C9-A0B9-462F-8757-0847AD287B63}" type="slidenum">
              <a:rPr lang="fr-FR">
                <a:solidFill>
                  <a:srgbClr val="000000"/>
                </a:solidFill>
              </a:rPr>
              <a:t>‹N°›</a:t>
            </a:fld>
            <a:endParaRPr lang="fr-FR" dirty="0">
              <a:solidFill>
                <a:srgbClr val="000000"/>
              </a:solidFill>
            </a:endParaRPr>
          </a:p>
        </p:txBody>
      </p:sp>
      <p:sp>
        <p:nvSpPr>
          <p:cNvPr id="23" name="Espace réservé de la date 3"/>
          <p:cNvSpPr>
            <a:spLocks noGrp="1"/>
          </p:cNvSpPr>
          <p:nvPr>
            <p:ph type="dt" sz="half" idx="2"/>
          </p:nvPr>
        </p:nvSpPr>
        <p:spPr bwMode="gray">
          <a:xfrm>
            <a:off x="604540" y="8955606"/>
            <a:ext cx="2259479" cy="645623"/>
          </a:xfrm>
          <a:prstGeom prst="rect">
            <a:avLst/>
          </a:prstGeom>
        </p:spPr>
        <p:txBody>
          <a:bodyPr vert="horz" lIns="0" tIns="0" rIns="0" bIns="0" rtlCol="0" anchor="ctr" anchorCtr="0">
            <a:noAutofit/>
          </a:bodyPr>
          <a:lstStyle>
            <a:lvl1pPr algn="l">
              <a:defRPr sz="1100" b="1">
                <a:solidFill>
                  <a:schemeClr val="tx1"/>
                </a:solidFill>
              </a:defRPr>
            </a:lvl1pPr>
          </a:lstStyle>
          <a:p>
            <a:pPr>
              <a:defRPr/>
            </a:pPr>
            <a:r>
              <a:rPr lang="fr-FR" cap="all" dirty="0">
                <a:solidFill>
                  <a:srgbClr val="000000"/>
                </a:solidFill>
              </a:rPr>
              <a:t>24/03/2022</a:t>
            </a:r>
            <a:endParaRPr dirty="0"/>
          </a:p>
        </p:txBody>
      </p:sp>
      <p:sp>
        <p:nvSpPr>
          <p:cNvPr id="26" name="Espace réservé du pied de page 4"/>
          <p:cNvSpPr>
            <a:spLocks noGrp="1"/>
          </p:cNvSpPr>
          <p:nvPr>
            <p:ph type="ftr" sz="quarter" idx="3"/>
          </p:nvPr>
        </p:nvSpPr>
        <p:spPr bwMode="gray">
          <a:xfrm>
            <a:off x="5355094" y="364907"/>
            <a:ext cx="10975870" cy="672000"/>
          </a:xfrm>
          <a:prstGeom prst="rect">
            <a:avLst/>
          </a:prstGeom>
        </p:spPr>
        <p:txBody>
          <a:bodyPr vert="horz" lIns="0" tIns="0" rIns="0" bIns="0" rtlCol="0" anchor="ctr" anchorCtr="0">
            <a:noAutofit/>
          </a:bodyPr>
          <a:lstStyle>
            <a:lvl1pPr algn="r">
              <a:defRPr sz="1100" b="1">
                <a:solidFill>
                  <a:schemeClr val="tx1"/>
                </a:solidFill>
              </a:defRPr>
            </a:lvl1pPr>
          </a:lstStyle>
          <a:p>
            <a:pPr>
              <a:defRPr/>
            </a:pPr>
            <a:endParaRPr lang="fr-FR" dirty="0">
              <a:solidFill>
                <a:srgbClr val="000000"/>
              </a:solidFill>
            </a:endParaRPr>
          </a:p>
        </p:txBody>
      </p:sp>
      <p:sp>
        <p:nvSpPr>
          <p:cNvPr id="11" name="Espace réservé du texte 7"/>
          <p:cNvSpPr>
            <a:spLocks noGrp="1"/>
          </p:cNvSpPr>
          <p:nvPr>
            <p:ph type="body" sz="quarter" idx="16" hasCustomPrompt="1"/>
          </p:nvPr>
        </p:nvSpPr>
        <p:spPr bwMode="gray">
          <a:xfrm>
            <a:off x="604523" y="2330895"/>
            <a:ext cx="15725947" cy="453509"/>
          </a:xfrm>
        </p:spPr>
        <p:txBody>
          <a:bodyPr/>
          <a:lstStyle>
            <a:lvl1pPr marL="0" indent="133305">
              <a:spcBef>
                <a:spcPts val="560"/>
              </a:spcBef>
              <a:spcAft>
                <a:spcPts val="1120"/>
              </a:spcAft>
              <a:buFont typeface="+mj-lt"/>
              <a:buNone/>
              <a:defRPr sz="2100" b="1">
                <a:solidFill>
                  <a:schemeClr val="tx1">
                    <a:lumMod val="50000"/>
                    <a:lumOff val="50000"/>
                  </a:schemeClr>
                </a:solidFill>
              </a:defRPr>
            </a:lvl1pPr>
            <a:lvl2pPr marL="453447" indent="-201533">
              <a:spcBef>
                <a:spcPts val="839"/>
              </a:spcBef>
              <a:spcAft>
                <a:spcPts val="1120"/>
              </a:spcAft>
              <a:buFont typeface="+mj-lt"/>
              <a:buAutoNum type="alphaLcPeriod"/>
              <a:defRPr/>
            </a:lvl2pPr>
          </a:lstStyle>
          <a:p>
            <a:pPr lvl="0">
              <a:defRPr/>
            </a:pPr>
            <a:r>
              <a:rPr lang="fr-FR"/>
              <a:t>Sous-titre</a:t>
            </a:r>
            <a:endParaRPr/>
          </a:p>
          <a:p>
            <a:pPr lvl="0">
              <a:defRPr/>
            </a:pPr>
            <a:endParaRPr lang="fr-FR"/>
          </a:p>
        </p:txBody>
      </p:sp>
      <p:sp>
        <p:nvSpPr>
          <p:cNvPr id="12" name="Titre 18"/>
          <p:cNvSpPr>
            <a:spLocks noGrp="1"/>
          </p:cNvSpPr>
          <p:nvPr>
            <p:ph type="title" hasCustomPrompt="1"/>
          </p:nvPr>
        </p:nvSpPr>
        <p:spPr bwMode="auto">
          <a:xfrm>
            <a:off x="604563" y="1274565"/>
            <a:ext cx="15726411" cy="1007983"/>
          </a:xfrm>
        </p:spPr>
        <p:txBody>
          <a:bodyPr/>
          <a:lstStyle/>
          <a:p>
            <a:pPr>
              <a:defRPr/>
            </a:pPr>
            <a:r>
              <a:rPr lang="fr-FR"/>
              <a:t>Titre</a:t>
            </a:r>
            <a:endParaRPr/>
          </a:p>
        </p:txBody>
      </p:sp>
      <p:sp>
        <p:nvSpPr>
          <p:cNvPr id="13" name="Espace réservé du texte 11"/>
          <p:cNvSpPr>
            <a:spLocks noGrp="1"/>
          </p:cNvSpPr>
          <p:nvPr>
            <p:ph type="body" sz="quarter" idx="17" hasCustomPrompt="1"/>
          </p:nvPr>
        </p:nvSpPr>
        <p:spPr bwMode="gray">
          <a:xfrm>
            <a:off x="603936" y="3187630"/>
            <a:ext cx="4772078" cy="5376598"/>
          </a:xfrm>
        </p:spPr>
        <p:txBody>
          <a:bodyPr/>
          <a:lstStyle>
            <a:lvl1pPr>
              <a:defRPr/>
            </a:lvl1pPr>
            <a:lvl2pPr>
              <a:defRPr/>
            </a:lvl2pPr>
            <a:lvl3pPr>
              <a:defRPr/>
            </a:lvl3pPr>
            <a:lvl4pPr>
              <a:defRPr/>
            </a:lvl4pPr>
            <a:lvl5pPr>
              <a:defRPr/>
            </a:lvl5p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
        <p:nvSpPr>
          <p:cNvPr id="14" name="Espace réservé du texte 11"/>
          <p:cNvSpPr>
            <a:spLocks noGrp="1"/>
          </p:cNvSpPr>
          <p:nvPr>
            <p:ph type="body" sz="quarter" idx="14" hasCustomPrompt="1"/>
          </p:nvPr>
        </p:nvSpPr>
        <p:spPr bwMode="gray">
          <a:xfrm>
            <a:off x="6114932" y="3187630"/>
            <a:ext cx="4704000" cy="5376598"/>
          </a:xfrm>
        </p:spPr>
        <p:txBody>
          <a:bodyPr/>
          <a:lstStyle>
            <a:lvl1pPr>
              <a:defRPr/>
            </a:lvl1pPr>
            <a:lvl2pPr>
              <a:defRPr/>
            </a:lvl2pPr>
            <a:lvl3pPr>
              <a:defRPr/>
            </a:lvl3pPr>
            <a:lvl4pPr>
              <a:defRPr/>
            </a:lvl4pPr>
            <a:lvl5pPr>
              <a:defRPr/>
            </a:lvl5p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
        <p:nvSpPr>
          <p:cNvPr id="15" name="Espace réservé du texte 11"/>
          <p:cNvSpPr>
            <a:spLocks noGrp="1"/>
          </p:cNvSpPr>
          <p:nvPr>
            <p:ph type="body" sz="quarter" idx="18" hasCustomPrompt="1"/>
          </p:nvPr>
        </p:nvSpPr>
        <p:spPr bwMode="gray">
          <a:xfrm>
            <a:off x="11625945" y="3187630"/>
            <a:ext cx="4704000" cy="5376598"/>
          </a:xfrm>
        </p:spPr>
        <p:txBody>
          <a:bodyPr/>
          <a:lstStyle>
            <a:lvl1pPr>
              <a:defRPr/>
            </a:lvl1pPr>
            <a:lvl2pPr>
              <a:defRPr/>
            </a:lvl2pPr>
            <a:lvl3pPr>
              <a:defRPr/>
            </a:lvl3pPr>
            <a:lvl4pPr>
              <a:defRPr/>
            </a:lvl4pPr>
            <a:lvl5pPr>
              <a:defRPr/>
            </a:lvl5p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Titre, sous-titre, textes 3 et image ">
    <p:spTree>
      <p:nvGrpSpPr>
        <p:cNvPr id="1" name=""/>
        <p:cNvGrpSpPr/>
        <p:nvPr/>
      </p:nvGrpSpPr>
      <p:grpSpPr bwMode="auto">
        <a:xfrm>
          <a:off x="0" y="0"/>
          <a:ext cx="0" cy="0"/>
          <a:chOff x="0" y="0"/>
          <a:chExt cx="0" cy="0"/>
        </a:xfrm>
      </p:grpSpPr>
      <p:sp>
        <p:nvSpPr>
          <p:cNvPr id="5" name="Espace réservé du numéro de diapositive 4"/>
          <p:cNvSpPr>
            <a:spLocks noGrp="1"/>
          </p:cNvSpPr>
          <p:nvPr>
            <p:ph type="sldNum" sz="quarter" idx="12"/>
          </p:nvPr>
        </p:nvSpPr>
        <p:spPr bwMode="gray"/>
        <p:txBody>
          <a:bodyPr/>
          <a:lstStyle/>
          <a:p>
            <a:pPr>
              <a:defRPr/>
            </a:pPr>
            <a:fld id="{733122C9-A0B9-462F-8757-0847AD287B63}" type="slidenum">
              <a:rPr lang="fr-FR">
                <a:solidFill>
                  <a:srgbClr val="000000"/>
                </a:solidFill>
              </a:r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603918" y="3187630"/>
            <a:ext cx="4704000" cy="5376598"/>
          </a:xfrm>
        </p:spPr>
        <p:txBody>
          <a:bodyPr/>
          <a:lstStyle>
            <a:lvl1pPr>
              <a:defRPr/>
            </a:lvl1pPr>
            <a:lvl2pPr>
              <a:defRPr/>
            </a:lvl2pPr>
            <a:lvl3pPr>
              <a:defRPr/>
            </a:lvl3pPr>
            <a:lvl4pPr>
              <a:defRPr/>
            </a:lvl4pPr>
            <a:lvl5pPr>
              <a:defRPr/>
            </a:lvl5p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
        <p:nvSpPr>
          <p:cNvPr id="17" name="Espace réservé de la date 3"/>
          <p:cNvSpPr>
            <a:spLocks noGrp="1"/>
          </p:cNvSpPr>
          <p:nvPr>
            <p:ph type="dt" sz="half" idx="2"/>
          </p:nvPr>
        </p:nvSpPr>
        <p:spPr bwMode="gray">
          <a:xfrm>
            <a:off x="604540" y="8955606"/>
            <a:ext cx="2259479" cy="645623"/>
          </a:xfrm>
          <a:prstGeom prst="rect">
            <a:avLst/>
          </a:prstGeom>
        </p:spPr>
        <p:txBody>
          <a:bodyPr vert="horz" lIns="0" tIns="0" rIns="0" bIns="0" rtlCol="0" anchor="ctr" anchorCtr="0">
            <a:noAutofit/>
          </a:bodyPr>
          <a:lstStyle>
            <a:lvl1pPr algn="l">
              <a:defRPr sz="1100" b="1">
                <a:solidFill>
                  <a:schemeClr val="tx1"/>
                </a:solidFill>
              </a:defRPr>
            </a:lvl1pPr>
          </a:lstStyle>
          <a:p>
            <a:pPr>
              <a:defRPr/>
            </a:pPr>
            <a:r>
              <a:rPr lang="fr-FR" cap="all" dirty="0">
                <a:solidFill>
                  <a:srgbClr val="000000"/>
                </a:solidFill>
              </a:rPr>
              <a:t>24/03/2022</a:t>
            </a:r>
            <a:endParaRPr dirty="0"/>
          </a:p>
        </p:txBody>
      </p:sp>
      <p:sp>
        <p:nvSpPr>
          <p:cNvPr id="18" name="Espace réservé du texte 7"/>
          <p:cNvSpPr>
            <a:spLocks noGrp="1"/>
          </p:cNvSpPr>
          <p:nvPr>
            <p:ph type="body" sz="quarter" idx="13" hasCustomPrompt="1"/>
          </p:nvPr>
        </p:nvSpPr>
        <p:spPr bwMode="gray">
          <a:xfrm>
            <a:off x="604523" y="2330895"/>
            <a:ext cx="15725947" cy="453509"/>
          </a:xfrm>
        </p:spPr>
        <p:txBody>
          <a:bodyPr/>
          <a:lstStyle>
            <a:lvl1pPr marL="0" indent="133305">
              <a:spcBef>
                <a:spcPts val="560"/>
              </a:spcBef>
              <a:spcAft>
                <a:spcPts val="1120"/>
              </a:spcAft>
              <a:buFont typeface="+mj-lt"/>
              <a:buNone/>
              <a:defRPr sz="2100" b="1">
                <a:solidFill>
                  <a:schemeClr val="tx1">
                    <a:lumMod val="50000"/>
                    <a:lumOff val="50000"/>
                  </a:schemeClr>
                </a:solidFill>
              </a:defRPr>
            </a:lvl1pPr>
            <a:lvl2pPr marL="453447" indent="-201533">
              <a:spcBef>
                <a:spcPts val="839"/>
              </a:spcBef>
              <a:spcAft>
                <a:spcPts val="1120"/>
              </a:spcAft>
              <a:buFont typeface="+mj-lt"/>
              <a:buAutoNum type="alphaLcPeriod"/>
              <a:defRPr/>
            </a:lvl2pPr>
          </a:lstStyle>
          <a:p>
            <a:pPr lvl="0">
              <a:defRPr/>
            </a:pPr>
            <a:r>
              <a:rPr lang="fr-FR"/>
              <a:t>Sous-titre</a:t>
            </a:r>
            <a:endParaRPr/>
          </a:p>
          <a:p>
            <a:pPr lvl="0">
              <a:defRPr/>
            </a:pPr>
            <a:endParaRPr lang="fr-FR"/>
          </a:p>
        </p:txBody>
      </p:sp>
      <p:sp>
        <p:nvSpPr>
          <p:cNvPr id="19" name="Titre 18"/>
          <p:cNvSpPr>
            <a:spLocks noGrp="1"/>
          </p:cNvSpPr>
          <p:nvPr>
            <p:ph type="title" hasCustomPrompt="1"/>
          </p:nvPr>
        </p:nvSpPr>
        <p:spPr bwMode="auto">
          <a:xfrm>
            <a:off x="604563" y="1274565"/>
            <a:ext cx="15726411" cy="1007983"/>
          </a:xfrm>
        </p:spPr>
        <p:txBody>
          <a:bodyPr/>
          <a:lstStyle/>
          <a:p>
            <a:pPr>
              <a:defRPr/>
            </a:pPr>
            <a:r>
              <a:rPr lang="fr-FR"/>
              <a:t>Titre</a:t>
            </a:r>
            <a:endParaRPr/>
          </a:p>
        </p:txBody>
      </p:sp>
      <p:sp>
        <p:nvSpPr>
          <p:cNvPr id="20" name="Espace réservé du pied de page 4"/>
          <p:cNvSpPr>
            <a:spLocks noGrp="1"/>
          </p:cNvSpPr>
          <p:nvPr>
            <p:ph type="ftr" sz="quarter" idx="3"/>
          </p:nvPr>
        </p:nvSpPr>
        <p:spPr bwMode="gray">
          <a:xfrm>
            <a:off x="5355094" y="364907"/>
            <a:ext cx="10975870" cy="672000"/>
          </a:xfrm>
          <a:prstGeom prst="rect">
            <a:avLst/>
          </a:prstGeom>
        </p:spPr>
        <p:txBody>
          <a:bodyPr vert="horz" lIns="0" tIns="0" rIns="0" bIns="0" rtlCol="0" anchor="ctr" anchorCtr="0">
            <a:noAutofit/>
          </a:bodyPr>
          <a:lstStyle>
            <a:lvl1pPr algn="r">
              <a:defRPr sz="1100" b="1">
                <a:solidFill>
                  <a:schemeClr val="tx1"/>
                </a:solidFill>
              </a:defRPr>
            </a:lvl1pPr>
          </a:lstStyle>
          <a:p>
            <a:pPr>
              <a:defRPr/>
            </a:pPr>
            <a:endParaRPr lang="fr-FR" dirty="0">
              <a:solidFill>
                <a:srgbClr val="000000"/>
              </a:solidFill>
            </a:endParaRPr>
          </a:p>
        </p:txBody>
      </p:sp>
      <p:sp>
        <p:nvSpPr>
          <p:cNvPr id="8" name="Espace réservé pour une image  7"/>
          <p:cNvSpPr>
            <a:spLocks noGrp="1"/>
          </p:cNvSpPr>
          <p:nvPr>
            <p:ph type="pic" sz="quarter" idx="15"/>
          </p:nvPr>
        </p:nvSpPr>
        <p:spPr bwMode="auto">
          <a:xfrm>
            <a:off x="5846104" y="3187630"/>
            <a:ext cx="10484364" cy="5376598"/>
          </a:xfrm>
        </p:spPr>
        <p:txBody>
          <a:bodyPr/>
          <a:lstStyle/>
          <a:p>
            <a:pPr>
              <a:defRPr/>
            </a:pPr>
            <a:r>
              <a:rPr lang="fr-FR" dirty="0"/>
              <a:t>Cliquez sur l'icône pour ajouter une image</a:t>
            </a:r>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1_Titre, sous-titre, textes 3, et graphique ">
    <p:spTree>
      <p:nvGrpSpPr>
        <p:cNvPr id="1" name=""/>
        <p:cNvGrpSpPr/>
        <p:nvPr/>
      </p:nvGrpSpPr>
      <p:grpSpPr bwMode="auto">
        <a:xfrm>
          <a:off x="0" y="0"/>
          <a:ext cx="0" cy="0"/>
          <a:chOff x="0" y="0"/>
          <a:chExt cx="0" cy="0"/>
        </a:xfrm>
      </p:grpSpPr>
      <p:sp>
        <p:nvSpPr>
          <p:cNvPr id="5" name="Espace réservé du numéro de diapositive 4"/>
          <p:cNvSpPr>
            <a:spLocks noGrp="1"/>
          </p:cNvSpPr>
          <p:nvPr>
            <p:ph type="sldNum" sz="quarter" idx="12"/>
          </p:nvPr>
        </p:nvSpPr>
        <p:spPr bwMode="gray"/>
        <p:txBody>
          <a:bodyPr/>
          <a:lstStyle/>
          <a:p>
            <a:pPr>
              <a:defRPr/>
            </a:pPr>
            <a:fld id="{733122C9-A0B9-462F-8757-0847AD287B63}" type="slidenum">
              <a:rPr lang="fr-FR">
                <a:solidFill>
                  <a:srgbClr val="000000"/>
                </a:solidFill>
              </a:rPr>
              <a:t>‹N°›</a:t>
            </a:fld>
            <a:endParaRPr lang="fr-FR" dirty="0">
              <a:solidFill>
                <a:srgbClr val="000000"/>
              </a:solidFill>
            </a:endParaRPr>
          </a:p>
        </p:txBody>
      </p:sp>
      <p:sp>
        <p:nvSpPr>
          <p:cNvPr id="12" name="Espace réservé du texte 11"/>
          <p:cNvSpPr>
            <a:spLocks noGrp="1"/>
          </p:cNvSpPr>
          <p:nvPr>
            <p:ph type="body" sz="quarter" idx="14" hasCustomPrompt="1"/>
          </p:nvPr>
        </p:nvSpPr>
        <p:spPr bwMode="gray">
          <a:xfrm>
            <a:off x="11625945" y="3187630"/>
            <a:ext cx="4704000" cy="5376598"/>
          </a:xfrm>
        </p:spPr>
        <p:txBody>
          <a:bodyPr/>
          <a:lstStyle>
            <a:lvl1pPr>
              <a:defRPr/>
            </a:lvl1pPr>
            <a:lvl2pPr>
              <a:defRPr/>
            </a:lvl2pPr>
            <a:lvl3pPr>
              <a:defRPr/>
            </a:lvl3pPr>
            <a:lvl4pPr>
              <a:defRPr/>
            </a:lvl4pPr>
            <a:lvl5pPr>
              <a:defRPr/>
            </a:lvl5p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
        <p:nvSpPr>
          <p:cNvPr id="17" name="Espace réservé de la date 3"/>
          <p:cNvSpPr>
            <a:spLocks noGrp="1"/>
          </p:cNvSpPr>
          <p:nvPr>
            <p:ph type="dt" sz="half" idx="2"/>
          </p:nvPr>
        </p:nvSpPr>
        <p:spPr bwMode="gray">
          <a:xfrm>
            <a:off x="604540" y="8955606"/>
            <a:ext cx="2259479" cy="645623"/>
          </a:xfrm>
          <a:prstGeom prst="rect">
            <a:avLst/>
          </a:prstGeom>
        </p:spPr>
        <p:txBody>
          <a:bodyPr vert="horz" lIns="0" tIns="0" rIns="0" bIns="0" rtlCol="0" anchor="ctr" anchorCtr="0">
            <a:noAutofit/>
          </a:bodyPr>
          <a:lstStyle>
            <a:lvl1pPr algn="l">
              <a:defRPr sz="1100" b="1">
                <a:solidFill>
                  <a:schemeClr val="tx1"/>
                </a:solidFill>
              </a:defRPr>
            </a:lvl1pPr>
          </a:lstStyle>
          <a:p>
            <a:pPr>
              <a:defRPr/>
            </a:pPr>
            <a:r>
              <a:rPr lang="fr-FR" cap="all" dirty="0">
                <a:solidFill>
                  <a:srgbClr val="000000"/>
                </a:solidFill>
              </a:rPr>
              <a:t>24/03/2022</a:t>
            </a:r>
            <a:endParaRPr dirty="0"/>
          </a:p>
        </p:txBody>
      </p:sp>
      <p:sp>
        <p:nvSpPr>
          <p:cNvPr id="18" name="Espace réservé du texte 7"/>
          <p:cNvSpPr>
            <a:spLocks noGrp="1"/>
          </p:cNvSpPr>
          <p:nvPr>
            <p:ph type="body" sz="quarter" idx="13" hasCustomPrompt="1"/>
          </p:nvPr>
        </p:nvSpPr>
        <p:spPr bwMode="gray">
          <a:xfrm>
            <a:off x="604523" y="2330895"/>
            <a:ext cx="15725947" cy="453509"/>
          </a:xfrm>
        </p:spPr>
        <p:txBody>
          <a:bodyPr/>
          <a:lstStyle>
            <a:lvl1pPr marL="0" indent="133305">
              <a:spcBef>
                <a:spcPts val="560"/>
              </a:spcBef>
              <a:spcAft>
                <a:spcPts val="1120"/>
              </a:spcAft>
              <a:buFont typeface="+mj-lt"/>
              <a:buNone/>
              <a:defRPr sz="2100" b="1">
                <a:solidFill>
                  <a:schemeClr val="tx1">
                    <a:lumMod val="50000"/>
                    <a:lumOff val="50000"/>
                  </a:schemeClr>
                </a:solidFill>
              </a:defRPr>
            </a:lvl1pPr>
            <a:lvl2pPr marL="453447" indent="-201533">
              <a:spcBef>
                <a:spcPts val="839"/>
              </a:spcBef>
              <a:spcAft>
                <a:spcPts val="1120"/>
              </a:spcAft>
              <a:buFont typeface="+mj-lt"/>
              <a:buAutoNum type="alphaLcPeriod"/>
              <a:defRPr/>
            </a:lvl2pPr>
          </a:lstStyle>
          <a:p>
            <a:pPr lvl="0">
              <a:defRPr/>
            </a:pPr>
            <a:r>
              <a:rPr lang="fr-FR"/>
              <a:t>Sous-titre</a:t>
            </a:r>
            <a:endParaRPr/>
          </a:p>
          <a:p>
            <a:pPr lvl="0">
              <a:defRPr/>
            </a:pPr>
            <a:endParaRPr lang="fr-FR"/>
          </a:p>
        </p:txBody>
      </p:sp>
      <p:sp>
        <p:nvSpPr>
          <p:cNvPr id="19" name="Titre 18"/>
          <p:cNvSpPr>
            <a:spLocks noGrp="1"/>
          </p:cNvSpPr>
          <p:nvPr>
            <p:ph type="title" hasCustomPrompt="1"/>
          </p:nvPr>
        </p:nvSpPr>
        <p:spPr bwMode="auto">
          <a:xfrm>
            <a:off x="604563" y="1274565"/>
            <a:ext cx="15726411" cy="1007983"/>
          </a:xfrm>
        </p:spPr>
        <p:txBody>
          <a:bodyPr/>
          <a:lstStyle/>
          <a:p>
            <a:pPr>
              <a:defRPr/>
            </a:pPr>
            <a:r>
              <a:rPr lang="fr-FR"/>
              <a:t>Titre</a:t>
            </a:r>
            <a:endParaRPr/>
          </a:p>
        </p:txBody>
      </p:sp>
      <p:sp>
        <p:nvSpPr>
          <p:cNvPr id="20" name="Espace réservé du pied de page 4"/>
          <p:cNvSpPr>
            <a:spLocks noGrp="1"/>
          </p:cNvSpPr>
          <p:nvPr>
            <p:ph type="ftr" sz="quarter" idx="3"/>
          </p:nvPr>
        </p:nvSpPr>
        <p:spPr bwMode="gray">
          <a:xfrm>
            <a:off x="5355094" y="364907"/>
            <a:ext cx="10975870" cy="672000"/>
          </a:xfrm>
          <a:prstGeom prst="rect">
            <a:avLst/>
          </a:prstGeom>
        </p:spPr>
        <p:txBody>
          <a:bodyPr vert="horz" lIns="0" tIns="0" rIns="0" bIns="0" rtlCol="0" anchor="ctr" anchorCtr="0">
            <a:noAutofit/>
          </a:bodyPr>
          <a:lstStyle>
            <a:lvl1pPr algn="r">
              <a:defRPr sz="1100" b="1">
                <a:solidFill>
                  <a:schemeClr val="tx1"/>
                </a:solidFill>
              </a:defRPr>
            </a:lvl1pPr>
          </a:lstStyle>
          <a:p>
            <a:pPr>
              <a:defRPr/>
            </a:pPr>
            <a:endParaRPr lang="fr-FR" dirty="0">
              <a:solidFill>
                <a:srgbClr val="000000"/>
              </a:solidFill>
            </a:endParaRPr>
          </a:p>
        </p:txBody>
      </p:sp>
      <p:sp>
        <p:nvSpPr>
          <p:cNvPr id="3" name="Espace réservé du graphique 2"/>
          <p:cNvSpPr>
            <a:spLocks noGrp="1"/>
          </p:cNvSpPr>
          <p:nvPr>
            <p:ph type="chart" sz="quarter" idx="15"/>
          </p:nvPr>
        </p:nvSpPr>
        <p:spPr bwMode="auto">
          <a:xfrm>
            <a:off x="603920" y="3187648"/>
            <a:ext cx="10753938" cy="5375486"/>
          </a:xfrm>
        </p:spPr>
        <p:txBody>
          <a:bodyPr/>
          <a:lstStyle/>
          <a:p>
            <a:pPr>
              <a:defRPr/>
            </a:pPr>
            <a:r>
              <a:rPr lang="fr-FR" dirty="0"/>
              <a:t>Cliquez sur l'icône pour ajouter un graphique</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re et sous-titre">
    <p:spTree>
      <p:nvGrpSpPr>
        <p:cNvPr id="1" name=""/>
        <p:cNvGrpSpPr/>
        <p:nvPr/>
      </p:nvGrpSpPr>
      <p:grpSpPr bwMode="auto">
        <a:xfrm>
          <a:off x="0" y="0"/>
          <a:ext cx="0" cy="0"/>
          <a:chOff x="0" y="0"/>
          <a:chExt cx="0" cy="0"/>
        </a:xfrm>
      </p:grpSpPr>
      <p:pic>
        <p:nvPicPr>
          <p:cNvPr id="10" name="Image 9"/>
          <p:cNvPicPr>
            <a:picLocks noChangeAspect="1"/>
          </p:cNvPicPr>
          <p:nvPr userDrawn="1"/>
        </p:nvPicPr>
        <p:blipFill>
          <a:blip r:embed="rId2"/>
          <a:stretch/>
        </p:blipFill>
        <p:spPr bwMode="gray">
          <a:xfrm>
            <a:off x="470400" y="470401"/>
            <a:ext cx="2688000" cy="2688000"/>
          </a:xfrm>
          <a:prstGeom prst="rect">
            <a:avLst/>
          </a:prstGeom>
        </p:spPr>
      </p:pic>
      <p:sp>
        <p:nvSpPr>
          <p:cNvPr id="11" name="Espace réservé du texte 10" descr="TITRE DE LA PRESENTATION"/>
          <p:cNvSpPr>
            <a:spLocks noGrp="1"/>
          </p:cNvSpPr>
          <p:nvPr>
            <p:ph type="body" sz="quarter" idx="13" hasCustomPrompt="1"/>
          </p:nvPr>
        </p:nvSpPr>
        <p:spPr bwMode="gray">
          <a:xfrm>
            <a:off x="604521" y="3994113"/>
            <a:ext cx="15724800" cy="4280685"/>
          </a:xfrm>
        </p:spPr>
        <p:txBody>
          <a:bodyPr/>
          <a:lstStyle>
            <a:lvl1pPr>
              <a:lnSpc>
                <a:spcPct val="90000"/>
              </a:lnSpc>
              <a:spcAft>
                <a:spcPts val="0"/>
              </a:spcAft>
              <a:defRPr sz="4600" b="1" cap="all"/>
            </a:lvl1pPr>
            <a:lvl2pPr marL="128862" indent="0">
              <a:spcBef>
                <a:spcPts val="700"/>
              </a:spcBef>
              <a:spcAft>
                <a:spcPts val="0"/>
              </a:spcAft>
              <a:buNone/>
              <a:defRPr sz="2700"/>
            </a:lvl2pPr>
          </a:lstStyle>
          <a:p>
            <a:pPr lvl="0">
              <a:defRPr/>
            </a:pPr>
            <a:r>
              <a:rPr lang="fr-FR"/>
              <a:t>Titre DE LA PRESENTATION</a:t>
            </a:r>
            <a:endParaRPr/>
          </a:p>
          <a:p>
            <a:pPr lvl="1">
              <a:defRPr/>
            </a:pPr>
            <a:r>
              <a:rPr lang="fr-FR"/>
              <a:t>Sous-titre de la présentation</a:t>
            </a:r>
            <a:endParaRPr/>
          </a:p>
        </p:txBody>
      </p:sp>
      <p:cxnSp>
        <p:nvCxnSpPr>
          <p:cNvPr id="12" name="Connecteur droit 11"/>
          <p:cNvCxnSpPr>
            <a:cxnSpLocks/>
          </p:cNvCxnSpPr>
          <p:nvPr/>
        </p:nvCxnSpPr>
        <p:spPr bwMode="gray">
          <a:xfrm>
            <a:off x="604523" y="8930880"/>
            <a:ext cx="15725947"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e la date 3"/>
          <p:cNvSpPr>
            <a:spLocks noGrp="1"/>
          </p:cNvSpPr>
          <p:nvPr>
            <p:ph type="dt" sz="half" idx="2"/>
          </p:nvPr>
        </p:nvSpPr>
        <p:spPr bwMode="gray">
          <a:xfrm>
            <a:off x="604540" y="8955606"/>
            <a:ext cx="2259479" cy="645623"/>
          </a:xfrm>
          <a:prstGeom prst="rect">
            <a:avLst/>
          </a:prstGeom>
        </p:spPr>
        <p:txBody>
          <a:bodyPr vert="horz" lIns="0" tIns="0" rIns="0" bIns="0" rtlCol="0" anchor="ctr" anchorCtr="0">
            <a:noAutofit/>
          </a:bodyPr>
          <a:lstStyle>
            <a:lvl1pPr algn="l">
              <a:defRPr sz="1100" b="1">
                <a:solidFill>
                  <a:schemeClr val="tx1"/>
                </a:solidFill>
              </a:defRPr>
            </a:lvl1pPr>
          </a:lstStyle>
          <a:p>
            <a:pPr>
              <a:defRPr/>
            </a:pPr>
            <a:r>
              <a:rPr lang="fr-FR" cap="all" dirty="0">
                <a:solidFill>
                  <a:srgbClr val="000000"/>
                </a:solidFill>
              </a:rPr>
              <a:t>24/03/2022</a:t>
            </a:r>
            <a:endParaRPr dirty="0"/>
          </a:p>
        </p:txBody>
      </p:sp>
      <p:sp>
        <p:nvSpPr>
          <p:cNvPr id="14" name="Espace réservé du numéro de diapositive 5"/>
          <p:cNvSpPr>
            <a:spLocks noGrp="1"/>
          </p:cNvSpPr>
          <p:nvPr>
            <p:ph type="sldNum" sz="quarter" idx="4"/>
          </p:nvPr>
        </p:nvSpPr>
        <p:spPr bwMode="gray">
          <a:xfrm>
            <a:off x="13810932" y="8929200"/>
            <a:ext cx="2520000" cy="672000"/>
          </a:xfrm>
          <a:prstGeom prst="rect">
            <a:avLst/>
          </a:prstGeom>
        </p:spPr>
        <p:txBody>
          <a:bodyPr vert="horz" lIns="0" tIns="0" rIns="0" bIns="0" rtlCol="0" anchor="ctr" anchorCtr="0">
            <a:noAutofit/>
          </a:bodyPr>
          <a:lstStyle>
            <a:lvl1pPr algn="r">
              <a:defRPr sz="1100" b="1">
                <a:solidFill>
                  <a:schemeClr val="tx1"/>
                </a:solidFill>
              </a:defRPr>
            </a:lvl1pPr>
          </a:lstStyle>
          <a:p>
            <a:pPr>
              <a:defRPr/>
            </a:pPr>
            <a:fld id="{733122C9-A0B9-462F-8757-0847AD287B63}" type="slidenum">
              <a:rPr lang="fr-FR">
                <a:solidFill>
                  <a:srgbClr val="000000"/>
                </a:solidFill>
              </a:rPr>
              <a:t>‹N°›</a:t>
            </a:fld>
            <a:endParaRPr lang="fr-FR" dirty="0">
              <a:solidFill>
                <a:srgbClr val="000000"/>
              </a:solidFill>
            </a:endParaRPr>
          </a:p>
        </p:txBody>
      </p:sp>
      <p:sp>
        <p:nvSpPr>
          <p:cNvPr id="16" name="Espace réservé du pied de page 4"/>
          <p:cNvSpPr>
            <a:spLocks noGrp="1"/>
          </p:cNvSpPr>
          <p:nvPr>
            <p:ph type="ftr" sz="quarter" idx="3"/>
          </p:nvPr>
        </p:nvSpPr>
        <p:spPr bwMode="gray">
          <a:xfrm>
            <a:off x="7593543" y="364907"/>
            <a:ext cx="8737436" cy="672000"/>
          </a:xfrm>
          <a:prstGeom prst="rect">
            <a:avLst/>
          </a:prstGeom>
        </p:spPr>
        <p:txBody>
          <a:bodyPr vert="horz" lIns="0" tIns="0" rIns="0" bIns="0" rtlCol="0" anchor="ctr" anchorCtr="0">
            <a:noAutofit/>
          </a:bodyPr>
          <a:lstStyle>
            <a:lvl1pPr algn="r">
              <a:defRPr sz="1100" b="1">
                <a:solidFill>
                  <a:schemeClr val="tx1"/>
                </a:solidFill>
              </a:defRPr>
            </a:lvl1pPr>
          </a:lstStyle>
          <a:p>
            <a:pPr>
              <a:defRPr/>
            </a:pPr>
            <a:endParaRPr lang="fr-FR" dirty="0">
              <a:solidFill>
                <a:srgbClr val="000000"/>
              </a:solidFill>
            </a:endParaRPr>
          </a:p>
        </p:txBody>
      </p:sp>
      <p:pic>
        <p:nvPicPr>
          <p:cNvPr id="9" name="Image 8"/>
          <p:cNvPicPr>
            <a:picLocks noChangeAspect="1"/>
          </p:cNvPicPr>
          <p:nvPr userDrawn="1"/>
        </p:nvPicPr>
        <p:blipFill>
          <a:blip r:embed="rId3"/>
          <a:stretch/>
        </p:blipFill>
        <p:spPr bwMode="auto">
          <a:xfrm>
            <a:off x="3964301" y="642332"/>
            <a:ext cx="1829680" cy="2071489"/>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Chapitre">
    <p:spTree>
      <p:nvGrpSpPr>
        <p:cNvPr id="1" name=""/>
        <p:cNvGrpSpPr/>
        <p:nvPr/>
      </p:nvGrpSpPr>
      <p:grpSpPr bwMode="auto">
        <a:xfrm>
          <a:off x="0" y="0"/>
          <a:ext cx="0" cy="0"/>
          <a:chOff x="0" y="0"/>
          <a:chExt cx="0" cy="0"/>
        </a:xfrm>
      </p:grpSpPr>
      <p:sp>
        <p:nvSpPr>
          <p:cNvPr id="8" name="Espace réservé pour une image  7"/>
          <p:cNvSpPr>
            <a:spLocks noGrp="1"/>
          </p:cNvSpPr>
          <p:nvPr>
            <p:ph type="pic" sz="quarter" idx="13" hasCustomPrompt="1"/>
          </p:nvPr>
        </p:nvSpPr>
        <p:spPr bwMode="gray">
          <a:xfrm>
            <a:off x="0" y="1377608"/>
            <a:ext cx="17068800" cy="8295388"/>
          </a:xfrm>
          <a:prstGeom prst="rect">
            <a:avLst/>
          </a:prstGeom>
          <a:solidFill>
            <a:schemeClr val="tx2"/>
          </a:solidFill>
        </p:spPr>
        <p:txBody>
          <a:bodyPr tIns="1511454" anchor="ctr" anchorCtr="0"/>
          <a:lstStyle>
            <a:lvl1pPr algn="ctr">
              <a:defRPr cap="all">
                <a:solidFill>
                  <a:schemeClr val="bg1"/>
                </a:solidFill>
              </a:defRPr>
            </a:lvl1pPr>
          </a:lstStyle>
          <a:p>
            <a:pPr>
              <a:defRPr/>
            </a:pPr>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endParaRPr dirty="0"/>
          </a:p>
        </p:txBody>
      </p:sp>
      <p:sp>
        <p:nvSpPr>
          <p:cNvPr id="7" name="Espace réservé de la date 3"/>
          <p:cNvSpPr>
            <a:spLocks noGrp="1"/>
          </p:cNvSpPr>
          <p:nvPr>
            <p:ph type="dt" sz="half" idx="2"/>
          </p:nvPr>
        </p:nvSpPr>
        <p:spPr bwMode="gray">
          <a:xfrm>
            <a:off x="679998" y="8955606"/>
            <a:ext cx="2184000" cy="645623"/>
          </a:xfrm>
          <a:prstGeom prst="rect">
            <a:avLst/>
          </a:prstGeom>
        </p:spPr>
        <p:txBody>
          <a:bodyPr vert="horz" lIns="0" tIns="0" rIns="0" bIns="0" rtlCol="0" anchor="ctr" anchorCtr="0">
            <a:noAutofit/>
          </a:bodyPr>
          <a:lstStyle>
            <a:lvl1pPr algn="l">
              <a:defRPr sz="1100" b="1">
                <a:solidFill>
                  <a:schemeClr val="bg1"/>
                </a:solidFill>
              </a:defRPr>
            </a:lvl1pPr>
          </a:lstStyle>
          <a:p>
            <a:pPr>
              <a:defRPr/>
            </a:pPr>
            <a:r>
              <a:rPr lang="fr-FR" cap="all" dirty="0">
                <a:solidFill>
                  <a:srgbClr val="FFFFFF"/>
                </a:solidFill>
              </a:rPr>
              <a:t>24/03/2022</a:t>
            </a:r>
            <a:endParaRPr dirty="0"/>
          </a:p>
        </p:txBody>
      </p:sp>
      <p:sp>
        <p:nvSpPr>
          <p:cNvPr id="2" name="Titre 1"/>
          <p:cNvSpPr>
            <a:spLocks noGrp="1"/>
          </p:cNvSpPr>
          <p:nvPr>
            <p:ph type="title" hasCustomPrompt="1"/>
          </p:nvPr>
        </p:nvSpPr>
        <p:spPr bwMode="gray">
          <a:xfrm>
            <a:off x="671998" y="1377600"/>
            <a:ext cx="15724800" cy="755328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extrusionOk="0">
                <a:moveTo>
                  <a:pt x="8424000" y="4046400"/>
                </a:moveTo>
                <a:lnTo>
                  <a:pt x="0" y="4046360"/>
                </a:lnTo>
              </a:path>
            </a:pathLst>
          </a:custGeom>
          <a:ln w="10160">
            <a:solidFill>
              <a:schemeClr val="bg1"/>
            </a:solidFill>
          </a:ln>
        </p:spPr>
        <p:txBody>
          <a:bodyPr lIns="0" bIns="503819" anchor="ctr" anchorCtr="0"/>
          <a:lstStyle>
            <a:lvl1pPr marL="554215" indent="-554215">
              <a:buFont typeface="+mj-lt"/>
              <a:buAutoNum type="arabicPeriod"/>
              <a:defRPr sz="4600">
                <a:solidFill>
                  <a:schemeClr val="bg1"/>
                </a:solidFill>
              </a:defRPr>
            </a:lvl1pPr>
          </a:lstStyle>
          <a:p>
            <a:pPr>
              <a:defRPr/>
            </a:pPr>
            <a:r>
              <a:rPr lang="fr-FR"/>
              <a:t>Titre</a:t>
            </a:r>
            <a:endParaRPr/>
          </a:p>
        </p:txBody>
      </p:sp>
      <p:sp>
        <p:nvSpPr>
          <p:cNvPr id="10" name="Espace réservé du numéro de diapositive 5"/>
          <p:cNvSpPr>
            <a:spLocks noGrp="1"/>
          </p:cNvSpPr>
          <p:nvPr>
            <p:ph type="sldNum" sz="quarter" idx="4"/>
          </p:nvPr>
        </p:nvSpPr>
        <p:spPr bwMode="gray">
          <a:xfrm>
            <a:off x="13810932" y="8929200"/>
            <a:ext cx="2520000" cy="672000"/>
          </a:xfrm>
          <a:prstGeom prst="rect">
            <a:avLst/>
          </a:prstGeom>
        </p:spPr>
        <p:txBody>
          <a:bodyPr vert="horz" lIns="0" tIns="0" rIns="0" bIns="0" rtlCol="0" anchor="ctr" anchorCtr="0">
            <a:noAutofit/>
          </a:bodyPr>
          <a:lstStyle>
            <a:lvl1pPr algn="r">
              <a:defRPr sz="1100" b="1">
                <a:solidFill>
                  <a:schemeClr val="bg1"/>
                </a:solidFill>
              </a:defRPr>
            </a:lvl1pPr>
          </a:lstStyle>
          <a:p>
            <a:pPr>
              <a:defRPr/>
            </a:pPr>
            <a:fld id="{733122C9-A0B9-462F-8757-0847AD287B63}" type="slidenum">
              <a:rPr lang="fr-FR">
                <a:solidFill>
                  <a:srgbClr val="FFFFFF"/>
                </a:solidFill>
              </a:rPr>
              <a:t>‹N°›</a:t>
            </a:fld>
            <a:endParaRPr lang="fr-FR" dirty="0">
              <a:solidFill>
                <a:srgbClr val="FFFFFF"/>
              </a:solidFill>
            </a:endParaRPr>
          </a:p>
        </p:txBody>
      </p:sp>
      <p:sp>
        <p:nvSpPr>
          <p:cNvPr id="11" name="Espace réservé du pied de page 4"/>
          <p:cNvSpPr>
            <a:spLocks noGrp="1"/>
          </p:cNvSpPr>
          <p:nvPr>
            <p:ph type="ftr" sz="quarter" idx="3"/>
          </p:nvPr>
        </p:nvSpPr>
        <p:spPr bwMode="gray">
          <a:xfrm>
            <a:off x="5355094" y="364907"/>
            <a:ext cx="10975870" cy="672000"/>
          </a:xfrm>
          <a:prstGeom prst="rect">
            <a:avLst/>
          </a:prstGeom>
        </p:spPr>
        <p:txBody>
          <a:bodyPr vert="horz" lIns="0" tIns="0" rIns="0" bIns="0" rtlCol="0" anchor="ctr" anchorCtr="0">
            <a:noAutofit/>
          </a:bodyPr>
          <a:lstStyle>
            <a:lvl1pPr algn="r">
              <a:defRPr sz="1100" b="1">
                <a:solidFill>
                  <a:schemeClr val="tx1"/>
                </a:solidFill>
              </a:defRPr>
            </a:lvl1pPr>
          </a:lstStyle>
          <a:p>
            <a:pPr>
              <a:defRPr/>
            </a:pPr>
            <a:endParaRPr lang="fr-FR" dirty="0">
              <a:solidFill>
                <a:srgbClr val="00000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preserve="1" userDrawn="1">
  <p:cSld name="Couverture">
    <p:spTree>
      <p:nvGrpSpPr>
        <p:cNvPr id="1" name=""/>
        <p:cNvGrpSpPr/>
        <p:nvPr/>
      </p:nvGrpSpPr>
      <p:grpSpPr bwMode="auto">
        <a:xfrm>
          <a:off x="0" y="0"/>
          <a:ext cx="0" cy="0"/>
          <a:chOff x="0" y="0"/>
          <a:chExt cx="0" cy="0"/>
        </a:xfrm>
      </p:grpSpPr>
      <p:sp>
        <p:nvSpPr>
          <p:cNvPr id="4" name="Espace réservé de la date 3"/>
          <p:cNvSpPr>
            <a:spLocks noGrp="1"/>
          </p:cNvSpPr>
          <p:nvPr>
            <p:ph type="dt" sz="half" idx="10"/>
          </p:nvPr>
        </p:nvSpPr>
        <p:spPr bwMode="gray">
          <a:xfrm>
            <a:off x="0" y="9265200"/>
            <a:ext cx="336000" cy="336000"/>
          </a:xfrm>
          <a:prstGeom prst="rect">
            <a:avLst/>
          </a:prstGeom>
          <a:ln>
            <a:solidFill>
              <a:schemeClr val="tx1">
                <a:alpha val="0"/>
              </a:schemeClr>
            </a:solidFill>
          </a:ln>
        </p:spPr>
        <p:txBody>
          <a:bodyPr/>
          <a:lstStyle>
            <a:lvl1pPr>
              <a:defRPr sz="200">
                <a:solidFill>
                  <a:schemeClr val="tx1">
                    <a:alpha val="0"/>
                  </a:schemeClr>
                </a:solidFill>
              </a:defRPr>
            </a:lvl1pPr>
          </a:lstStyle>
          <a:p>
            <a:pPr>
              <a:defRPr/>
            </a:pPr>
            <a:r>
              <a:rPr lang="fr-FR" dirty="0">
                <a:solidFill>
                  <a:srgbClr val="000000">
                    <a:alpha val="0"/>
                  </a:srgbClr>
                </a:solidFill>
              </a:rPr>
              <a:t>24/03/2022</a:t>
            </a:r>
            <a:endParaRPr dirty="0"/>
          </a:p>
        </p:txBody>
      </p:sp>
      <p:sp>
        <p:nvSpPr>
          <p:cNvPr id="5" name="Espace réservé du pied de page 4"/>
          <p:cNvSpPr>
            <a:spLocks noGrp="1"/>
          </p:cNvSpPr>
          <p:nvPr>
            <p:ph type="ftr" sz="quarter" idx="11"/>
          </p:nvPr>
        </p:nvSpPr>
        <p:spPr bwMode="gray">
          <a:xfrm>
            <a:off x="1344000" y="8160998"/>
            <a:ext cx="6048000" cy="836168"/>
          </a:xfrm>
        </p:spPr>
        <p:txBody>
          <a:bodyPr anchor="ctr" anchorCtr="0"/>
          <a:lstStyle>
            <a:lvl1pPr algn="l">
              <a:defRPr sz="1500"/>
            </a:lvl1pPr>
          </a:lstStyle>
          <a:p>
            <a:pPr>
              <a:defRPr/>
            </a:pPr>
            <a:endParaRPr lang="fr-FR" dirty="0">
              <a:solidFill>
                <a:srgbClr val="000000"/>
              </a:solidFill>
            </a:endParaRPr>
          </a:p>
        </p:txBody>
      </p:sp>
      <p:sp>
        <p:nvSpPr>
          <p:cNvPr id="6" name="Espace réservé du numéro de diapositive 5"/>
          <p:cNvSpPr>
            <a:spLocks noGrp="1"/>
          </p:cNvSpPr>
          <p:nvPr>
            <p:ph type="sldNum" sz="quarter" idx="12"/>
          </p:nvPr>
        </p:nvSpPr>
        <p:spPr bwMode="gray">
          <a:xfrm>
            <a:off x="0" y="9265200"/>
            <a:ext cx="336000" cy="336000"/>
          </a:xfrm>
          <a:prstGeom prst="rect">
            <a:avLst/>
          </a:prstGeom>
          <a:ln>
            <a:solidFill>
              <a:schemeClr val="tx1">
                <a:alpha val="0"/>
              </a:schemeClr>
            </a:solidFill>
          </a:ln>
        </p:spPr>
        <p:txBody>
          <a:bodyPr/>
          <a:lstStyle>
            <a:lvl1pPr>
              <a:defRPr sz="200">
                <a:solidFill>
                  <a:schemeClr val="tx1">
                    <a:alpha val="0"/>
                  </a:schemeClr>
                </a:solidFill>
              </a:defRPr>
            </a:lvl1pPr>
          </a:lstStyle>
          <a:p>
            <a:pPr>
              <a:defRPr/>
            </a:pPr>
            <a:fld id="{10C140CD-8AED-46FF-A9A2-77308F3F39AE}" type="slidenum">
              <a:rPr lang="fr-FR">
                <a:solidFill>
                  <a:srgbClr val="000000">
                    <a:alpha val="0"/>
                  </a:srgbClr>
                </a:solidFill>
              </a:rPr>
              <a:t>‹N°›</a:t>
            </a:fld>
            <a:endParaRPr lang="fr-FR" dirty="0">
              <a:solidFill>
                <a:srgbClr val="000000">
                  <a:alpha val="0"/>
                </a:srgbClr>
              </a:solidFill>
            </a:endParaRPr>
          </a:p>
        </p:txBody>
      </p:sp>
      <p:sp>
        <p:nvSpPr>
          <p:cNvPr id="7" name="Titre 6"/>
          <p:cNvSpPr>
            <a:spLocks noGrp="1"/>
          </p:cNvSpPr>
          <p:nvPr>
            <p:ph type="title" hasCustomPrompt="1"/>
          </p:nvPr>
        </p:nvSpPr>
        <p:spPr bwMode="gray">
          <a:xfrm>
            <a:off x="0" y="0"/>
            <a:ext cx="336000" cy="336000"/>
          </a:xfrm>
          <a:prstGeom prst="rect">
            <a:avLst/>
          </a:prstGeom>
          <a:ln>
            <a:solidFill>
              <a:schemeClr val="tx1">
                <a:alpha val="0"/>
              </a:schemeClr>
            </a:solidFill>
          </a:ln>
        </p:spPr>
        <p:txBody>
          <a:bodyPr/>
          <a:lstStyle>
            <a:lvl1pPr>
              <a:defRPr sz="200">
                <a:solidFill>
                  <a:schemeClr val="tx1">
                    <a:alpha val="0"/>
                  </a:schemeClr>
                </a:solidFill>
              </a:defRPr>
            </a:lvl1pPr>
          </a:lstStyle>
          <a:p>
            <a:pPr>
              <a:defRPr/>
            </a:pPr>
            <a:r>
              <a:rPr lang="fr-FR"/>
              <a:t>Titre</a:t>
            </a:r>
            <a:endParaRPr/>
          </a:p>
        </p:txBody>
      </p:sp>
      <p:pic>
        <p:nvPicPr>
          <p:cNvPr id="11" name="Image 10"/>
          <p:cNvPicPr>
            <a:picLocks noChangeAspect="1"/>
          </p:cNvPicPr>
          <p:nvPr userDrawn="1"/>
        </p:nvPicPr>
        <p:blipFill>
          <a:blip r:embed="rId2"/>
          <a:stretch/>
        </p:blipFill>
        <p:spPr bwMode="gray">
          <a:xfrm>
            <a:off x="1008000" y="672000"/>
            <a:ext cx="5040000" cy="5040000"/>
          </a:xfrm>
          <a:prstGeom prst="rect">
            <a:avLst/>
          </a:prstGeom>
        </p:spPr>
      </p:pic>
      <p:pic>
        <p:nvPicPr>
          <p:cNvPr id="8" name="Image 7"/>
          <p:cNvPicPr>
            <a:picLocks noChangeAspect="1"/>
          </p:cNvPicPr>
          <p:nvPr userDrawn="1"/>
        </p:nvPicPr>
        <p:blipFill>
          <a:blip r:embed="rId3"/>
          <a:stretch/>
        </p:blipFill>
        <p:spPr bwMode="auto">
          <a:xfrm>
            <a:off x="12226892" y="1036992"/>
            <a:ext cx="3444105" cy="3899273"/>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userDrawn="1">
  <p:cSld name="4_Texte_DeuxColonnes1">
    <p:spTree>
      <p:nvGrpSpPr>
        <p:cNvPr id="1" name=""/>
        <p:cNvGrpSpPr/>
        <p:nvPr/>
      </p:nvGrpSpPr>
      <p:grpSpPr bwMode="auto">
        <a:xfrm>
          <a:off x="0" y="0"/>
          <a:ext cx="0" cy="0"/>
          <a:chOff x="0" y="0"/>
          <a:chExt cx="0" cy="0"/>
        </a:xfrm>
      </p:grpSpPr>
      <p:sp>
        <p:nvSpPr>
          <p:cNvPr id="4" name="Espace réservé de la date 3"/>
          <p:cNvSpPr>
            <a:spLocks noGrp="1"/>
          </p:cNvSpPr>
          <p:nvPr>
            <p:ph type="dt" sz="half" idx="10"/>
          </p:nvPr>
        </p:nvSpPr>
        <p:spPr bwMode="auto"/>
        <p:txBody>
          <a:bodyPr/>
          <a:lstStyle>
            <a:lvl1pPr>
              <a:defRPr>
                <a:solidFill>
                  <a:schemeClr val="tx1"/>
                </a:solidFill>
              </a:defRPr>
            </a:lvl1pPr>
          </a:lstStyle>
          <a:p>
            <a:pPr>
              <a:defRPr/>
            </a:pPr>
            <a:endParaRPr lang="fr-FR" dirty="0"/>
          </a:p>
        </p:txBody>
      </p:sp>
      <p:sp>
        <p:nvSpPr>
          <p:cNvPr id="5" name="Espace réservé du pied de page 4"/>
          <p:cNvSpPr>
            <a:spLocks noGrp="1"/>
          </p:cNvSpPr>
          <p:nvPr>
            <p:ph type="ftr" sz="quarter" idx="11"/>
          </p:nvPr>
        </p:nvSpPr>
        <p:spPr bwMode="auto"/>
        <p:txBody>
          <a:bodyPr/>
          <a:lstStyle>
            <a:lvl1pPr>
              <a:defRPr>
                <a:solidFill>
                  <a:schemeClr val="tx1"/>
                </a:solidFill>
              </a:defRPr>
            </a:lvl1pPr>
          </a:lstStyle>
          <a:p>
            <a:pPr>
              <a:defRPr/>
            </a:pPr>
            <a:r>
              <a:rPr lang="fr-FR" dirty="0"/>
              <a:t>Atelier aides AUX utilisateurs</a:t>
            </a:r>
            <a:endParaRPr dirty="0"/>
          </a:p>
        </p:txBody>
      </p:sp>
      <p:sp>
        <p:nvSpPr>
          <p:cNvPr id="6" name="Espace réservé du numéro de diapositive 5"/>
          <p:cNvSpPr>
            <a:spLocks noGrp="1"/>
          </p:cNvSpPr>
          <p:nvPr>
            <p:ph type="sldNum" sz="quarter" idx="12"/>
          </p:nvPr>
        </p:nvSpPr>
        <p:spPr bwMode="auto"/>
        <p:txBody>
          <a:bodyPr/>
          <a:lstStyle>
            <a:lvl1pPr>
              <a:defRPr>
                <a:solidFill>
                  <a:schemeClr val="tx1"/>
                </a:solidFill>
              </a:defRPr>
            </a:lvl1pPr>
          </a:lstStyle>
          <a:p>
            <a:pPr>
              <a:defRPr/>
            </a:pPr>
            <a:fld id="{975A587B-5814-4D9B-9598-FE9CB954CB01}" type="slidenum">
              <a:rPr lang="fr-FR"/>
              <a:t>‹N°›</a:t>
            </a:fld>
            <a:endParaRPr lang="fr-FR" dirty="0"/>
          </a:p>
        </p:txBody>
      </p:sp>
      <p:sp>
        <p:nvSpPr>
          <p:cNvPr id="7" name="Rectangle 11"/>
          <p:cNvSpPr/>
          <p:nvPr userDrawn="1"/>
        </p:nvSpPr>
        <p:spPr bwMode="auto">
          <a:xfrm>
            <a:off x="-1" y="-524870"/>
            <a:ext cx="352800" cy="35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2400" dirty="0"/>
          </a:p>
        </p:txBody>
      </p:sp>
      <p:sp>
        <p:nvSpPr>
          <p:cNvPr id="8" name="ZoneTexte 12"/>
          <p:cNvSpPr>
            <a:spLocks noAdjustHandles="1"/>
          </p:cNvSpPr>
          <p:nvPr userDrawn="1"/>
        </p:nvSpPr>
        <p:spPr bwMode="auto">
          <a:xfrm>
            <a:off x="763983" y="-537675"/>
            <a:ext cx="5712417" cy="350865"/>
          </a:xfrm>
          <a:prstGeom prst="rect">
            <a:avLst/>
          </a:prstGeom>
          <a:noFill/>
        </p:spPr>
        <p:txBody>
          <a:bodyPr wrap="square" rtlCol="0">
            <a:spAutoFit/>
          </a:bodyPr>
          <a:lstStyle/>
          <a:p>
            <a:pPr>
              <a:defRPr/>
            </a:pPr>
            <a:r>
              <a:rPr lang="fr-FR" sz="1700" dirty="0">
                <a:latin typeface="Tahoma"/>
                <a:ea typeface="Tahoma"/>
                <a:cs typeface="Tahoma"/>
              </a:rPr>
              <a:t>Couleurs à utiliser pour les textes</a:t>
            </a:r>
            <a:endParaRPr dirty="0"/>
          </a:p>
        </p:txBody>
      </p:sp>
      <p:sp>
        <p:nvSpPr>
          <p:cNvPr id="9" name="Rectangle 13"/>
          <p:cNvSpPr/>
          <p:nvPr userDrawn="1"/>
        </p:nvSpPr>
        <p:spPr bwMode="auto">
          <a:xfrm>
            <a:off x="411183" y="-524870"/>
            <a:ext cx="352800" cy="352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2400" dirty="0"/>
          </a:p>
        </p:txBody>
      </p:sp>
      <p:sp>
        <p:nvSpPr>
          <p:cNvPr id="10" name="Espace réservé du texte 2"/>
          <p:cNvSpPr>
            <a:spLocks noGrp="1"/>
          </p:cNvSpPr>
          <p:nvPr>
            <p:ph type="body" idx="1" hasCustomPrompt="1"/>
          </p:nvPr>
        </p:nvSpPr>
        <p:spPr bwMode="auto">
          <a:xfrm>
            <a:off x="1006792" y="1373568"/>
            <a:ext cx="15052106" cy="504000"/>
          </a:xfrm>
        </p:spPr>
        <p:txBody>
          <a:bodyPr anchor="t"/>
          <a:lstStyle>
            <a:lvl1pPr marL="0" indent="0">
              <a:buNone/>
              <a:defRPr sz="2800" b="0">
                <a:solidFill>
                  <a:schemeClr val="tx1"/>
                </a:solidFill>
              </a:defRPr>
            </a:lvl1pPr>
            <a:lvl2pPr marL="640080" indent="0">
              <a:buNone/>
              <a:defRPr sz="2800" b="1"/>
            </a:lvl2pPr>
            <a:lvl3pPr marL="1280160" indent="0">
              <a:buNone/>
              <a:defRPr sz="2500" b="1"/>
            </a:lvl3pPr>
            <a:lvl4pPr marL="1920240" indent="0">
              <a:buNone/>
              <a:defRPr sz="2250" b="1"/>
            </a:lvl4pPr>
            <a:lvl5pPr marL="2560320" indent="0">
              <a:buNone/>
              <a:defRPr sz="2250" b="1"/>
            </a:lvl5pPr>
            <a:lvl6pPr marL="3200400" indent="0">
              <a:buNone/>
              <a:defRPr sz="2250" b="1"/>
            </a:lvl6pPr>
            <a:lvl7pPr marL="3840480" indent="0">
              <a:buNone/>
              <a:defRPr sz="2250" b="1"/>
            </a:lvl7pPr>
            <a:lvl8pPr marL="4480560" indent="0">
              <a:buNone/>
              <a:defRPr sz="2250" b="1"/>
            </a:lvl8pPr>
            <a:lvl9pPr marL="5120640" indent="0">
              <a:buNone/>
              <a:defRPr sz="2250" b="1"/>
            </a:lvl9pPr>
          </a:lstStyle>
          <a:p>
            <a:pPr lvl="0">
              <a:defRPr/>
            </a:pPr>
            <a:r>
              <a:rPr lang="fr-FR"/>
              <a:t>Modifier les styles du texte du masque</a:t>
            </a:r>
            <a:endParaRPr/>
          </a:p>
        </p:txBody>
      </p:sp>
      <p:sp>
        <p:nvSpPr>
          <p:cNvPr id="11" name="Titre 6"/>
          <p:cNvSpPr>
            <a:spLocks noGrp="1"/>
          </p:cNvSpPr>
          <p:nvPr>
            <p:ph type="title"/>
          </p:nvPr>
        </p:nvSpPr>
        <p:spPr bwMode="auto">
          <a:xfrm>
            <a:off x="1006793" y="42672"/>
            <a:ext cx="15052104" cy="1310400"/>
          </a:xfrm>
        </p:spPr>
        <p:txBody>
          <a:bodyPr anchor="b"/>
          <a:lstStyle>
            <a:lvl1pPr>
              <a:defRPr/>
            </a:lvl1pPr>
          </a:lstStyle>
          <a:p>
            <a:pPr>
              <a:defRPr/>
            </a:pPr>
            <a:r>
              <a:rPr lang="fr-FR"/>
              <a:t>Modifiez le style du titre</a:t>
            </a:r>
            <a:endParaRPr/>
          </a:p>
        </p:txBody>
      </p:sp>
      <p:sp>
        <p:nvSpPr>
          <p:cNvPr id="12" name="Espace réservé du contenu 14"/>
          <p:cNvSpPr>
            <a:spLocks noGrp="1"/>
          </p:cNvSpPr>
          <p:nvPr>
            <p:ph sz="quarter" idx="15"/>
          </p:nvPr>
        </p:nvSpPr>
        <p:spPr bwMode="auto">
          <a:xfrm>
            <a:off x="1006794" y="2440305"/>
            <a:ext cx="7338695" cy="6136323"/>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p:txBody>
      </p:sp>
      <p:sp>
        <p:nvSpPr>
          <p:cNvPr id="13" name="Espace réservé du contenu 19"/>
          <p:cNvSpPr>
            <a:spLocks noGrp="1"/>
          </p:cNvSpPr>
          <p:nvPr>
            <p:ph sz="quarter" idx="16"/>
          </p:nvPr>
        </p:nvSpPr>
        <p:spPr bwMode="auto">
          <a:xfrm>
            <a:off x="8694421" y="2440305"/>
            <a:ext cx="7356475" cy="6136323"/>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3" name="Espace réservé du texte 2"/>
          <p:cNvSpPr>
            <a:spLocks noGrp="1"/>
          </p:cNvSpPr>
          <p:nvPr>
            <p:ph type="body" idx="1"/>
          </p:nvPr>
        </p:nvSpPr>
        <p:spPr bwMode="gray">
          <a:xfrm>
            <a:off x="604563" y="3187648"/>
            <a:ext cx="15726411" cy="5511005"/>
          </a:xfrm>
          <a:prstGeom prst="rect">
            <a:avLst/>
          </a:prstGeom>
        </p:spPr>
        <p:txBody>
          <a:bodyPr vert="horz" lIns="0" tIns="0" rIns="0" bIns="0" rtlCol="0" anchor="t" anchorCtr="0">
            <a:noAutofit/>
          </a:bodyPr>
          <a:lstStyle/>
          <a:p>
            <a:pPr lvl="0">
              <a:defRPr/>
            </a:pPr>
            <a:r>
              <a:rPr lang="fr-FR"/>
              <a:t>Texte de niveau 1</a:t>
            </a:r>
            <a:endParaRPr/>
          </a:p>
          <a:p>
            <a:pPr lvl="1">
              <a:defRPr/>
            </a:pPr>
            <a:r>
              <a:rPr lang="fr-FR"/>
              <a:t>Texte de niveau 2</a:t>
            </a:r>
            <a:endParaRPr/>
          </a:p>
          <a:p>
            <a:pPr lvl="2">
              <a:defRPr/>
            </a:pPr>
            <a:r>
              <a:rPr lang="fr-FR"/>
              <a:t>Texte de niveau 3</a:t>
            </a:r>
            <a:endParaRPr/>
          </a:p>
          <a:p>
            <a:pPr lvl="3">
              <a:defRPr/>
            </a:pPr>
            <a:r>
              <a:rPr lang="fr-FR"/>
              <a:t>Texte de niveau 4</a:t>
            </a:r>
            <a:endParaRPr/>
          </a:p>
          <a:p>
            <a:pPr lvl="4">
              <a:defRPr/>
            </a:pPr>
            <a:r>
              <a:rPr lang="fr-FR"/>
              <a:t>Texte de niveau 5</a:t>
            </a:r>
            <a:endParaRPr/>
          </a:p>
        </p:txBody>
      </p:sp>
      <p:sp>
        <p:nvSpPr>
          <p:cNvPr id="5" name="Espace réservé du pied de page 4"/>
          <p:cNvSpPr>
            <a:spLocks noGrp="1"/>
          </p:cNvSpPr>
          <p:nvPr>
            <p:ph type="ftr" sz="quarter" idx="3"/>
          </p:nvPr>
        </p:nvSpPr>
        <p:spPr bwMode="gray">
          <a:xfrm>
            <a:off x="5355094" y="364907"/>
            <a:ext cx="10975870" cy="672000"/>
          </a:xfrm>
          <a:prstGeom prst="rect">
            <a:avLst/>
          </a:prstGeom>
        </p:spPr>
        <p:txBody>
          <a:bodyPr vert="horz" lIns="0" tIns="0" rIns="0" bIns="0" rtlCol="0" anchor="ctr" anchorCtr="0">
            <a:noAutofit/>
          </a:bodyPr>
          <a:lstStyle>
            <a:lvl1pPr algn="r">
              <a:defRPr sz="1100" b="1">
                <a:solidFill>
                  <a:schemeClr val="tx1"/>
                </a:solidFill>
              </a:defRPr>
            </a:lvl1pPr>
          </a:lstStyle>
          <a:p>
            <a:pPr>
              <a:defRPr/>
            </a:pPr>
            <a:endParaRPr lang="fr-FR" dirty="0">
              <a:solidFill>
                <a:srgbClr val="000000"/>
              </a:solidFill>
            </a:endParaRPr>
          </a:p>
        </p:txBody>
      </p:sp>
      <p:sp>
        <p:nvSpPr>
          <p:cNvPr id="6" name="Espace réservé du numéro de diapositive 5"/>
          <p:cNvSpPr>
            <a:spLocks noGrp="1"/>
          </p:cNvSpPr>
          <p:nvPr>
            <p:ph type="sldNum" sz="quarter" idx="4"/>
          </p:nvPr>
        </p:nvSpPr>
        <p:spPr bwMode="gray">
          <a:xfrm>
            <a:off x="13810932" y="8929200"/>
            <a:ext cx="2520000" cy="672000"/>
          </a:xfrm>
          <a:prstGeom prst="rect">
            <a:avLst/>
          </a:prstGeom>
        </p:spPr>
        <p:txBody>
          <a:bodyPr vert="horz" lIns="0" tIns="0" rIns="0" bIns="0" rtlCol="0" anchor="ctr" anchorCtr="0">
            <a:noAutofit/>
          </a:bodyPr>
          <a:lstStyle>
            <a:lvl1pPr algn="r">
              <a:defRPr sz="1100" b="1">
                <a:solidFill>
                  <a:schemeClr val="tx1"/>
                </a:solidFill>
              </a:defRPr>
            </a:lvl1pPr>
          </a:lstStyle>
          <a:p>
            <a:pPr>
              <a:defRPr/>
            </a:pPr>
            <a:fld id="{733122C9-A0B9-462F-8757-0847AD287B63}" type="slidenum">
              <a:rPr lang="fr-FR">
                <a:solidFill>
                  <a:srgbClr val="000000"/>
                </a:solidFill>
              </a:rPr>
              <a:t>‹N°›</a:t>
            </a:fld>
            <a:endParaRPr lang="fr-FR" dirty="0">
              <a:solidFill>
                <a:srgbClr val="000000"/>
              </a:solidFill>
            </a:endParaRPr>
          </a:p>
        </p:txBody>
      </p:sp>
      <p:cxnSp>
        <p:nvCxnSpPr>
          <p:cNvPr id="10" name="Connecteur droit 9"/>
          <p:cNvCxnSpPr>
            <a:cxnSpLocks/>
          </p:cNvCxnSpPr>
          <p:nvPr/>
        </p:nvCxnSpPr>
        <p:spPr bwMode="gray">
          <a:xfrm>
            <a:off x="604523" y="8930880"/>
            <a:ext cx="15725947"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Espace réservé du titre 11"/>
          <p:cNvSpPr>
            <a:spLocks noGrp="1"/>
          </p:cNvSpPr>
          <p:nvPr>
            <p:ph type="title"/>
          </p:nvPr>
        </p:nvSpPr>
        <p:spPr bwMode="auto">
          <a:xfrm>
            <a:off x="604563" y="1274565"/>
            <a:ext cx="15726411" cy="1007983"/>
          </a:xfrm>
          <a:prstGeom prst="rect">
            <a:avLst/>
          </a:prstGeom>
        </p:spPr>
        <p:txBody>
          <a:bodyPr vert="horz" lIns="127970" tIns="63987" rIns="127970" bIns="63987" rtlCol="0" anchor="ctr">
            <a:normAutofit/>
          </a:bodyPr>
          <a:lstStyle/>
          <a:p>
            <a:pPr>
              <a:defRPr/>
            </a:pPr>
            <a:r>
              <a:rPr lang="fr-FR"/>
              <a:t>Titre </a:t>
            </a:r>
            <a:endParaRPr/>
          </a:p>
        </p:txBody>
      </p:sp>
      <p:sp>
        <p:nvSpPr>
          <p:cNvPr id="2" name="Espace réservé de la date 1"/>
          <p:cNvSpPr>
            <a:spLocks noGrp="1"/>
          </p:cNvSpPr>
          <p:nvPr>
            <p:ph type="dt" sz="half" idx="2"/>
          </p:nvPr>
        </p:nvSpPr>
        <p:spPr bwMode="auto">
          <a:xfrm>
            <a:off x="589312" y="8929225"/>
            <a:ext cx="3840480" cy="512656"/>
          </a:xfrm>
          <a:prstGeom prst="rect">
            <a:avLst/>
          </a:prstGeom>
        </p:spPr>
        <p:txBody>
          <a:bodyPr vert="horz" lIns="127970" tIns="63987" rIns="127970" bIns="63987" rtlCol="0" anchor="ctr"/>
          <a:lstStyle>
            <a:lvl1pPr algn="l">
              <a:defRPr sz="1100" b="1">
                <a:solidFill>
                  <a:schemeClr val="tx1"/>
                </a:solidFill>
              </a:defRPr>
            </a:lvl1pPr>
          </a:lstStyle>
          <a:p>
            <a:pPr>
              <a:defRPr/>
            </a:pPr>
            <a:r>
              <a:rPr lang="fr-FR" cap="all" dirty="0">
                <a:solidFill>
                  <a:srgbClr val="000000"/>
                </a:solidFill>
              </a:rPr>
              <a:t>24/03/2022</a:t>
            </a:r>
            <a:endParaRPr dirty="0"/>
          </a:p>
        </p:txBody>
      </p:sp>
      <p:cxnSp>
        <p:nvCxnSpPr>
          <p:cNvPr id="9" name="Connecteur droit 8"/>
          <p:cNvCxnSpPr>
            <a:cxnSpLocks/>
          </p:cNvCxnSpPr>
          <p:nvPr/>
        </p:nvCxnSpPr>
        <p:spPr bwMode="gray">
          <a:xfrm>
            <a:off x="672000" y="8930880"/>
            <a:ext cx="157248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Image 14"/>
          <p:cNvPicPr>
            <a:picLocks noChangeAspect="1"/>
          </p:cNvPicPr>
          <p:nvPr/>
        </p:nvPicPr>
        <p:blipFill>
          <a:blip r:embed="rId12"/>
          <a:stretch/>
        </p:blipFill>
        <p:spPr bwMode="gray">
          <a:xfrm>
            <a:off x="537600" y="201600"/>
            <a:ext cx="1008000" cy="1008000"/>
          </a:xfrm>
          <a:prstGeom prst="rect">
            <a:avLst/>
          </a:prstGeom>
        </p:spPr>
      </p:pic>
      <p:pic>
        <p:nvPicPr>
          <p:cNvPr id="7" name="Image 6"/>
          <p:cNvPicPr>
            <a:picLocks noChangeAspect="1"/>
          </p:cNvPicPr>
          <p:nvPr/>
        </p:nvPicPr>
        <p:blipFill>
          <a:blip r:embed="rId13"/>
          <a:stretch/>
        </p:blipFill>
        <p:spPr bwMode="auto">
          <a:xfrm>
            <a:off x="2049643" y="319631"/>
            <a:ext cx="591956" cy="670187"/>
          </a:xfrm>
          <a:prstGeom prst="rect">
            <a:avLst/>
          </a:prstGeom>
        </p:spPr>
      </p:pic>
      <p:sp>
        <p:nvSpPr>
          <p:cNvPr id="8" name="ZoneTexte 7"/>
          <p:cNvSpPr txBox="1"/>
          <p:nvPr/>
        </p:nvSpPr>
        <p:spPr bwMode="auto">
          <a:xfrm>
            <a:off x="63500" y="9400540"/>
            <a:ext cx="746125" cy="137160"/>
          </a:xfrm>
          <a:prstGeom prst="rect">
            <a:avLst/>
          </a:prstGeom>
        </p:spPr>
        <p:txBody>
          <a:bodyPr horzOverflow="overflow" lIns="0" tIns="0" rIns="0" bIns="0">
            <a:spAutoFit/>
          </a:bodyPr>
          <a:lstStyle/>
          <a:p>
            <a:pPr algn="l">
              <a:defRPr/>
            </a:pPr>
            <a:r>
              <a:rPr lang="fr-FR" sz="900" dirty="0">
                <a:solidFill>
                  <a:srgbClr val="CF022B"/>
                </a:solidFill>
                <a:latin typeface="Tahoma"/>
                <a:ea typeface="Tahoma"/>
                <a:cs typeface="Tahoma"/>
              </a:rPr>
              <a:t>C1 - Publique </a:t>
            </a:r>
            <a:endParaRPr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p:txStyles>
    <p:titleStyle>
      <a:lvl1pPr marL="19997" indent="0" algn="l" defTabSz="1279730">
        <a:lnSpc>
          <a:spcPct val="90000"/>
        </a:lnSpc>
        <a:spcBef>
          <a:spcPts val="0"/>
        </a:spcBef>
        <a:buNone/>
        <a:defRPr sz="3500" b="1">
          <a:solidFill>
            <a:schemeClr val="tx1"/>
          </a:solidFill>
          <a:latin typeface="+mj-lt"/>
          <a:ea typeface="+mj-ea"/>
          <a:cs typeface="+mj-cs"/>
        </a:defRPr>
      </a:lvl1pPr>
    </p:titleStyle>
    <p:bodyStyle>
      <a:lvl1pPr marL="128862" indent="0" algn="l" defTabSz="1279730">
        <a:lnSpc>
          <a:spcPct val="100000"/>
        </a:lnSpc>
        <a:spcBef>
          <a:spcPts val="0"/>
        </a:spcBef>
        <a:spcAft>
          <a:spcPts val="700"/>
        </a:spcAft>
        <a:buFont typeface="Arial"/>
        <a:buNone/>
        <a:defRPr sz="2000" b="0">
          <a:solidFill>
            <a:schemeClr val="tx1"/>
          </a:solidFill>
          <a:latin typeface="+mn-lt"/>
          <a:ea typeface="+mn-ea"/>
          <a:cs typeface="+mn-cs"/>
        </a:defRPr>
      </a:lvl1pPr>
      <a:lvl2pPr marL="491866" indent="-239951" algn="l" defTabSz="1279730">
        <a:lnSpc>
          <a:spcPct val="100000"/>
        </a:lnSpc>
        <a:spcBef>
          <a:spcPts val="839"/>
        </a:spcBef>
        <a:spcAft>
          <a:spcPts val="839"/>
        </a:spcAft>
        <a:buSzPct val="100000"/>
        <a:buFont typeface="Arial"/>
        <a:buChar char="•"/>
        <a:defRPr sz="1700">
          <a:solidFill>
            <a:schemeClr val="tx1"/>
          </a:solidFill>
          <a:latin typeface="+mn-lt"/>
          <a:ea typeface="+mn-ea"/>
          <a:cs typeface="+mn-cs"/>
        </a:defRPr>
      </a:lvl2pPr>
      <a:lvl3pPr marL="743780" indent="-239951" algn="l" defTabSz="1279730">
        <a:lnSpc>
          <a:spcPct val="100000"/>
        </a:lnSpc>
        <a:spcBef>
          <a:spcPts val="140"/>
        </a:spcBef>
        <a:spcAft>
          <a:spcPts val="140"/>
        </a:spcAft>
        <a:buSzPct val="100000"/>
        <a:buFont typeface="Wingdings"/>
        <a:buChar char="§"/>
        <a:defRPr sz="1400">
          <a:solidFill>
            <a:schemeClr val="tx1"/>
          </a:solidFill>
          <a:latin typeface="+mn-lt"/>
          <a:ea typeface="+mn-ea"/>
          <a:cs typeface="+mn-cs"/>
        </a:defRPr>
      </a:lvl3pPr>
      <a:lvl4pPr marL="995698" indent="-239951" algn="l" defTabSz="1279730">
        <a:lnSpc>
          <a:spcPct val="100000"/>
        </a:lnSpc>
        <a:spcBef>
          <a:spcPts val="140"/>
        </a:spcBef>
        <a:spcAft>
          <a:spcPts val="140"/>
        </a:spcAft>
        <a:buSzPct val="100000"/>
        <a:buFont typeface="Arial"/>
        <a:buChar char="•"/>
        <a:defRPr sz="1100">
          <a:solidFill>
            <a:schemeClr val="tx1"/>
          </a:solidFill>
          <a:latin typeface="+mn-lt"/>
          <a:ea typeface="+mn-ea"/>
          <a:cs typeface="+mn-cs"/>
        </a:defRPr>
      </a:lvl4pPr>
      <a:lvl5pPr marL="1297997" indent="-239951" algn="l" defTabSz="1279730">
        <a:lnSpc>
          <a:spcPct val="100000"/>
        </a:lnSpc>
        <a:spcBef>
          <a:spcPts val="140"/>
        </a:spcBef>
        <a:spcAft>
          <a:spcPts val="140"/>
        </a:spcAft>
        <a:buSzPct val="100000"/>
        <a:buFont typeface="Wingdings"/>
        <a:buChar char="§"/>
        <a:defRPr sz="1000">
          <a:solidFill>
            <a:schemeClr val="tx1"/>
          </a:solidFill>
          <a:latin typeface="+mn-lt"/>
          <a:ea typeface="+mn-ea"/>
          <a:cs typeface="+mn-cs"/>
        </a:defRPr>
      </a:lvl5pPr>
      <a:lvl6pPr marL="3519260" indent="-319933" algn="l" defTabSz="1279730">
        <a:spcBef>
          <a:spcPts val="0"/>
        </a:spcBef>
        <a:buFont typeface="Arial"/>
        <a:buChar char="•"/>
        <a:defRPr sz="2800">
          <a:solidFill>
            <a:schemeClr val="tx1"/>
          </a:solidFill>
          <a:latin typeface="+mn-lt"/>
          <a:ea typeface="+mn-ea"/>
          <a:cs typeface="+mn-cs"/>
        </a:defRPr>
      </a:lvl6pPr>
      <a:lvl7pPr marL="4159124" indent="-319933" algn="l" defTabSz="1279730">
        <a:spcBef>
          <a:spcPts val="0"/>
        </a:spcBef>
        <a:buFont typeface="Arial"/>
        <a:buChar char="•"/>
        <a:defRPr sz="2800">
          <a:solidFill>
            <a:schemeClr val="tx1"/>
          </a:solidFill>
          <a:latin typeface="+mn-lt"/>
          <a:ea typeface="+mn-ea"/>
          <a:cs typeface="+mn-cs"/>
        </a:defRPr>
      </a:lvl7pPr>
      <a:lvl8pPr marL="4479060" indent="0" algn="l" defTabSz="1279730">
        <a:spcBef>
          <a:spcPts val="0"/>
        </a:spcBef>
        <a:buFont typeface="Arial"/>
        <a:buNone/>
        <a:defRPr sz="2800">
          <a:solidFill>
            <a:schemeClr val="tx1"/>
          </a:solidFill>
          <a:latin typeface="+mn-lt"/>
          <a:ea typeface="+mn-ea"/>
          <a:cs typeface="+mn-cs"/>
        </a:defRPr>
      </a:lvl8pPr>
      <a:lvl9pPr marL="5438861" indent="-319933" algn="l" defTabSz="1279730">
        <a:spcBef>
          <a:spcPts val="0"/>
        </a:spcBef>
        <a:buFont typeface="Arial"/>
        <a:buChar char="•"/>
        <a:defRPr sz="2800">
          <a:solidFill>
            <a:schemeClr val="tx1"/>
          </a:solidFill>
          <a:latin typeface="+mn-lt"/>
          <a:ea typeface="+mn-ea"/>
          <a:cs typeface="+mn-cs"/>
        </a:defRPr>
      </a:lvl9pPr>
    </p:bodyStyle>
    <p:otherStyle>
      <a:defPPr>
        <a:defRPr lang="fr-FR"/>
      </a:defPPr>
      <a:lvl1pPr marL="0" algn="l" defTabSz="1279730">
        <a:defRPr sz="2500">
          <a:solidFill>
            <a:schemeClr val="tx1"/>
          </a:solidFill>
          <a:latin typeface="+mn-lt"/>
          <a:ea typeface="+mn-ea"/>
          <a:cs typeface="+mn-cs"/>
        </a:defRPr>
      </a:lvl1pPr>
      <a:lvl2pPr marL="639866" algn="l" defTabSz="1279730">
        <a:defRPr sz="2500">
          <a:solidFill>
            <a:schemeClr val="tx1"/>
          </a:solidFill>
          <a:latin typeface="+mn-lt"/>
          <a:ea typeface="+mn-ea"/>
          <a:cs typeface="+mn-cs"/>
        </a:defRPr>
      </a:lvl2pPr>
      <a:lvl3pPr marL="1279730" algn="l" defTabSz="1279730">
        <a:defRPr sz="2500">
          <a:solidFill>
            <a:schemeClr val="tx1"/>
          </a:solidFill>
          <a:latin typeface="+mn-lt"/>
          <a:ea typeface="+mn-ea"/>
          <a:cs typeface="+mn-cs"/>
        </a:defRPr>
      </a:lvl3pPr>
      <a:lvl4pPr marL="1919596" algn="l" defTabSz="1279730">
        <a:defRPr sz="2500">
          <a:solidFill>
            <a:schemeClr val="tx1"/>
          </a:solidFill>
          <a:latin typeface="+mn-lt"/>
          <a:ea typeface="+mn-ea"/>
          <a:cs typeface="+mn-cs"/>
        </a:defRPr>
      </a:lvl4pPr>
      <a:lvl5pPr marL="2559461" algn="l" defTabSz="1279730">
        <a:defRPr sz="2500">
          <a:solidFill>
            <a:schemeClr val="tx1"/>
          </a:solidFill>
          <a:latin typeface="+mn-lt"/>
          <a:ea typeface="+mn-ea"/>
          <a:cs typeface="+mn-cs"/>
        </a:defRPr>
      </a:lvl5pPr>
      <a:lvl6pPr marL="3199325" algn="l" defTabSz="1279730">
        <a:defRPr sz="2500">
          <a:solidFill>
            <a:schemeClr val="tx1"/>
          </a:solidFill>
          <a:latin typeface="+mn-lt"/>
          <a:ea typeface="+mn-ea"/>
          <a:cs typeface="+mn-cs"/>
        </a:defRPr>
      </a:lvl6pPr>
      <a:lvl7pPr marL="3839195" algn="l" defTabSz="1279730">
        <a:defRPr sz="2500">
          <a:solidFill>
            <a:schemeClr val="tx1"/>
          </a:solidFill>
          <a:latin typeface="+mn-lt"/>
          <a:ea typeface="+mn-ea"/>
          <a:cs typeface="+mn-cs"/>
        </a:defRPr>
      </a:lvl7pPr>
      <a:lvl8pPr marL="4479060" algn="l" defTabSz="1279730">
        <a:defRPr sz="2500">
          <a:solidFill>
            <a:schemeClr val="tx1"/>
          </a:solidFill>
          <a:latin typeface="+mn-lt"/>
          <a:ea typeface="+mn-ea"/>
          <a:cs typeface="+mn-cs"/>
        </a:defRPr>
      </a:lvl8pPr>
      <a:lvl9pPr marL="5118924" algn="l" defTabSz="1279730">
        <a:defRPr sz="25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slide" Target="slide3.xml"/><Relationship Id="rId7" Type="http://schemas.openxmlformats.org/officeDocument/2006/relationships/slide" Target="slide30.xml"/><Relationship Id="rId2" Type="http://schemas.openxmlformats.org/officeDocument/2006/relationships/hyperlink" Target="https://segurnum.asp-public.fr/segurnum/contacter-assistance" TargetMode="External"/><Relationship Id="rId1" Type="http://schemas.openxmlformats.org/officeDocument/2006/relationships/slideLayout" Target="../slideLayouts/slideLayout2.xml"/><Relationship Id="rId6" Type="http://schemas.openxmlformats.org/officeDocument/2006/relationships/slide" Target="slide23.xml"/><Relationship Id="rId5" Type="http://schemas.openxmlformats.org/officeDocument/2006/relationships/slide" Target="slide7.xml"/><Relationship Id="rId10" Type="http://schemas.openxmlformats.org/officeDocument/2006/relationships/slide" Target="slide42.xml"/><Relationship Id="rId4" Type="http://schemas.openxmlformats.org/officeDocument/2006/relationships/slide" Target="slide5.xml"/><Relationship Id="rId9" Type="http://schemas.openxmlformats.org/officeDocument/2006/relationships/slide" Target="slide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slide" Target="slide37.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s://segurnum.asp-public.fr/segurnum/"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segurnum-val.asp-public.fr/segurnums/contacter-assistance" TargetMode="External"/><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https://segurnum.asp-public.fr/segurnum/" TargetMode="Externa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hyperlink" Target="https://segurnum.asp-public.fr/segurnums/contacter-assistance" TargetMode="External"/><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0.xml"/><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10.xml"/><Relationship Id="rId6" Type="http://schemas.openxmlformats.org/officeDocument/2006/relationships/image" Target="../media/image38.png"/><Relationship Id="rId5" Type="http://schemas.openxmlformats.org/officeDocument/2006/relationships/image" Target="../media/image35.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7.png"/><Relationship Id="rId2" Type="http://schemas.openxmlformats.org/officeDocument/2006/relationships/image" Target="../media/image40.png"/><Relationship Id="rId1" Type="http://schemas.openxmlformats.org/officeDocument/2006/relationships/slideLayout" Target="../slideLayouts/slideLayout10.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0.xm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hyperlink" Target="https://segurnum.asp-public.fr/segurnum/" TargetMode="Externa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46.png"/><Relationship Id="rId1" Type="http://schemas.openxmlformats.org/officeDocument/2006/relationships/slideLayout" Target="../slideLayouts/slideLayout10.xml"/><Relationship Id="rId5" Type="http://schemas.openxmlformats.org/officeDocument/2006/relationships/image" Target="../media/image47.png"/><Relationship Id="rId4" Type="http://schemas.openxmlformats.org/officeDocument/2006/relationships/hyperlink" Target="https://segurnum.asp-public.fr/segurnum/contacter-assistance"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0.xml"/><Relationship Id="rId4" Type="http://schemas.openxmlformats.org/officeDocument/2006/relationships/hyperlink" Target="https://segurnum.asp-public.fr/segurnum/" TargetMode="External"/></Relationships>
</file>

<file path=ppt/slides/_rels/slide39.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50.pn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0.xml"/><Relationship Id="rId4" Type="http://schemas.openxmlformats.org/officeDocument/2006/relationships/image" Target="../media/image5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hyperlink" Target="https://segurnum.asp-public.fr/segurnum/" TargetMode="Externa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Espace réservé du texte 1"/>
          <p:cNvSpPr>
            <a:spLocks noGrp="1"/>
          </p:cNvSpPr>
          <p:nvPr>
            <p:ph type="body" sz="quarter" idx="13"/>
          </p:nvPr>
        </p:nvSpPr>
        <p:spPr bwMode="auto"/>
        <p:txBody>
          <a:bodyPr/>
          <a:lstStyle/>
          <a:p>
            <a:pPr algn="ctr">
              <a:defRPr/>
            </a:pPr>
            <a:r>
              <a:rPr lang="fr-FR" sz="4000" dirty="0">
                <a:latin typeface="Marianne"/>
              </a:rPr>
              <a:t>SEGUR numérique</a:t>
            </a:r>
            <a:endParaRPr dirty="0"/>
          </a:p>
          <a:p>
            <a:pPr algn="ctr">
              <a:defRPr/>
            </a:pPr>
            <a:endParaRPr lang="fr-FR" sz="4000" dirty="0">
              <a:latin typeface="Marianne"/>
            </a:endParaRPr>
          </a:p>
          <a:p>
            <a:pPr algn="ctr">
              <a:defRPr/>
            </a:pPr>
            <a:r>
              <a:rPr lang="fr-FR" sz="3200" dirty="0">
                <a:solidFill>
                  <a:schemeClr val="accent5">
                    <a:lumMod val="60000"/>
                    <a:lumOff val="40000"/>
                  </a:schemeClr>
                </a:solidFill>
                <a:latin typeface="Marianne"/>
              </a:rPr>
              <a:t>GUIDE utilisateur fournisseur</a:t>
            </a:r>
            <a:endParaRPr dirty="0"/>
          </a:p>
          <a:p>
            <a:pPr algn="ctr">
              <a:defRPr/>
            </a:pPr>
            <a:endParaRPr lang="fr-FR" sz="3200" dirty="0">
              <a:solidFill>
                <a:schemeClr val="accent5">
                  <a:lumMod val="60000"/>
                  <a:lumOff val="40000"/>
                </a:schemeClr>
              </a:solidFill>
              <a:latin typeface="Marianne"/>
            </a:endParaRPr>
          </a:p>
          <a:p>
            <a:pPr algn="ctr">
              <a:defRPr/>
            </a:pPr>
            <a:r>
              <a:rPr lang="fr-FR" sz="3200" dirty="0">
                <a:solidFill>
                  <a:schemeClr val="accent5">
                    <a:lumMod val="60000"/>
                    <a:lumOff val="40000"/>
                  </a:schemeClr>
                </a:solidFill>
                <a:latin typeface="Marianne"/>
              </a:rPr>
              <a:t>Le processus d’enrôlement </a:t>
            </a:r>
            <a:endParaRPr dirty="0"/>
          </a:p>
          <a:p>
            <a:pPr algn="ctr">
              <a:defRPr/>
            </a:pPr>
            <a:r>
              <a:rPr lang="fr-FR" sz="3200" dirty="0">
                <a:solidFill>
                  <a:schemeClr val="accent5">
                    <a:lumMod val="60000"/>
                    <a:lumOff val="40000"/>
                  </a:schemeClr>
                </a:solidFill>
                <a:latin typeface="Marianne"/>
              </a:rPr>
              <a:t>sur le portail du Ségur Numérique</a:t>
            </a:r>
            <a:endParaRPr lang="fr-FR" sz="3200" dirty="0"/>
          </a:p>
          <a:p>
            <a:pPr algn="ctr">
              <a:defRPr/>
            </a:pPr>
            <a:r>
              <a:rPr lang="fr-FR" sz="3200" dirty="0">
                <a:solidFill>
                  <a:schemeClr val="accent5">
                    <a:lumMod val="60000"/>
                    <a:lumOff val="40000"/>
                  </a:schemeClr>
                </a:solidFill>
                <a:latin typeface="Marianne"/>
              </a:rPr>
              <a:t>Vague 2</a:t>
            </a:r>
          </a:p>
          <a:p>
            <a:pPr algn="ctr">
              <a:defRPr/>
            </a:pPr>
            <a:endParaRPr lang="fr-FR" sz="3200" dirty="0">
              <a:solidFill>
                <a:schemeClr val="accent5">
                  <a:lumMod val="60000"/>
                  <a:lumOff val="40000"/>
                </a:schemeClr>
              </a:solidFill>
              <a:latin typeface="Marianne"/>
            </a:endParaRPr>
          </a:p>
          <a:p>
            <a:pPr algn="ctr">
              <a:defRPr/>
            </a:pPr>
            <a:r>
              <a:rPr lang="fr-FR" sz="3200" dirty="0">
                <a:solidFill>
                  <a:schemeClr val="accent5">
                    <a:lumMod val="60000"/>
                    <a:lumOff val="40000"/>
                  </a:schemeClr>
                </a:solidFill>
                <a:latin typeface="Marianne"/>
              </a:rPr>
              <a:t>Couloir medico-social</a:t>
            </a:r>
            <a:endParaRPr lang="fr-FR" sz="3200" dirty="0"/>
          </a:p>
        </p:txBody>
      </p:sp>
      <p:pic>
        <p:nvPicPr>
          <p:cNvPr id="5" name="Image 4"/>
          <p:cNvPicPr>
            <a:picLocks noChangeAspect="1"/>
          </p:cNvPicPr>
          <p:nvPr/>
        </p:nvPicPr>
        <p:blipFill>
          <a:blip r:embed="rId2"/>
          <a:stretch/>
        </p:blipFill>
        <p:spPr bwMode="auto">
          <a:xfrm>
            <a:off x="15430972" y="344885"/>
            <a:ext cx="1168324" cy="1168324"/>
          </a:xfrm>
          <a:prstGeom prst="rect">
            <a:avLst/>
          </a:prstGeom>
        </p:spPr>
      </p:pic>
      <p:pic>
        <p:nvPicPr>
          <p:cNvPr id="6" name="Image 5"/>
          <p:cNvPicPr>
            <a:picLocks noChangeAspect="1"/>
          </p:cNvPicPr>
          <p:nvPr/>
        </p:nvPicPr>
        <p:blipFill>
          <a:blip r:embed="rId3"/>
          <a:stretch/>
        </p:blipFill>
        <p:spPr bwMode="auto">
          <a:xfrm>
            <a:off x="13502953" y="310621"/>
            <a:ext cx="1296144" cy="1296144"/>
          </a:xfrm>
          <a:prstGeom prst="rect">
            <a:avLst/>
          </a:prstGeom>
          <a:noFill/>
        </p:spPr>
      </p:pic>
      <p:pic>
        <p:nvPicPr>
          <p:cNvPr id="7" name="Image 6" descr="Une image contenant texte&#10;&#10;Description générée automatiquement"/>
          <p:cNvPicPr>
            <a:picLocks noChangeAspect="1"/>
          </p:cNvPicPr>
          <p:nvPr/>
        </p:nvPicPr>
        <p:blipFill>
          <a:blip r:embed="rId4"/>
          <a:stretch/>
        </p:blipFill>
        <p:spPr bwMode="auto">
          <a:xfrm>
            <a:off x="13718976" y="1808098"/>
            <a:ext cx="3096344" cy="906138"/>
          </a:xfrm>
          <a:prstGeom prst="rect">
            <a:avLst/>
          </a:prstGeom>
        </p:spPr>
      </p:pic>
      <p:sp>
        <p:nvSpPr>
          <p:cNvPr id="3" name="ZoneTexte 2"/>
          <p:cNvSpPr txBox="1"/>
          <p:nvPr/>
        </p:nvSpPr>
        <p:spPr>
          <a:xfrm>
            <a:off x="253480" y="9056225"/>
            <a:ext cx="4968552" cy="246221"/>
          </a:xfrm>
          <a:prstGeom prst="rect">
            <a:avLst/>
          </a:prstGeom>
          <a:noFill/>
        </p:spPr>
        <p:txBody>
          <a:bodyPr wrap="square" rtlCol="0">
            <a:spAutoFit/>
          </a:bodyPr>
          <a:lstStyle/>
          <a:p>
            <a:r>
              <a:rPr lang="fr-FR" sz="1000" i="1" dirty="0"/>
              <a:t>GU Fournisseur – enrôlement MEDECINE DE VILLE vague 2 –Octobre 2025 v1.0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re 1"/>
          <p:cNvSpPr>
            <a:spLocks noGrp="1"/>
          </p:cNvSpPr>
          <p:nvPr>
            <p:ph type="title"/>
          </p:nvPr>
        </p:nvSpPr>
        <p:spPr bwMode="auto">
          <a:xfrm>
            <a:off x="3061792" y="264096"/>
            <a:ext cx="13526617" cy="1007982"/>
          </a:xfrm>
        </p:spPr>
        <p:txBody>
          <a:bodyPr vert="horz" lIns="127970" tIns="63988" rIns="127970" bIns="63988" rtlCol="0" anchor="ctr">
            <a:noAutofit/>
          </a:bodyPr>
          <a:lstStyle/>
          <a:p>
            <a:pPr>
              <a:defRPr/>
            </a:pPr>
            <a:r>
              <a:rPr lang="fr-FR" sz="2800" dirty="0">
                <a:latin typeface="Marianne"/>
              </a:rPr>
              <a:t>Objectifs de ce guide utilisateur</a:t>
            </a:r>
            <a:endParaRPr dirty="0"/>
          </a:p>
        </p:txBody>
      </p:sp>
      <p:sp>
        <p:nvSpPr>
          <p:cNvPr id="4" name="Espace réservé du numéro de diapositive 3"/>
          <p:cNvSpPr>
            <a:spLocks noGrp="1"/>
          </p:cNvSpPr>
          <p:nvPr>
            <p:ph type="sldNum" sz="quarter" idx="12"/>
          </p:nvPr>
        </p:nvSpPr>
        <p:spPr bwMode="auto"/>
        <p:txBody>
          <a:bodyPr/>
          <a:lstStyle/>
          <a:p>
            <a:pPr>
              <a:defRPr/>
            </a:pPr>
            <a:fld id="{733122C9-A0B9-462F-8757-0847AD287B63}" type="slidenum">
              <a:rPr lang="fr-FR">
                <a:solidFill>
                  <a:srgbClr val="000000"/>
                </a:solidFill>
              </a:rPr>
              <a:t>2</a:t>
            </a:fld>
            <a:endParaRPr lang="fr-FR" dirty="0">
              <a:solidFill>
                <a:srgbClr val="000000"/>
              </a:solidFill>
            </a:endParaRPr>
          </a:p>
        </p:txBody>
      </p:sp>
      <p:sp>
        <p:nvSpPr>
          <p:cNvPr id="231" name="Espace réservé du contenu 74"/>
          <p:cNvSpPr/>
          <p:nvPr/>
        </p:nvSpPr>
        <p:spPr bwMode="auto">
          <a:xfrm>
            <a:off x="476234" y="1344216"/>
            <a:ext cx="15498659" cy="3964851"/>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274638" lvl="1" indent="0" algn="just">
              <a:spcAft>
                <a:spcPts val="1000"/>
              </a:spcAft>
              <a:buNone/>
              <a:defRPr/>
            </a:pPr>
            <a:r>
              <a:rPr lang="fr-FR" sz="1800" b="0" i="0" dirty="0">
                <a:latin typeface="Marianne"/>
              </a:rPr>
              <a:t>Ce guid</a:t>
            </a:r>
            <a:r>
              <a:rPr lang="fr-FR" sz="1800" b="0" dirty="0">
                <a:latin typeface="Marianne"/>
              </a:rPr>
              <a:t>e utilisateur vise à vous aider dans la compréhension du </a:t>
            </a:r>
            <a:r>
              <a:rPr lang="fr-FR" sz="1800" dirty="0">
                <a:latin typeface="Marianne"/>
              </a:rPr>
              <a:t>processus d’enrôlement vague 2 </a:t>
            </a:r>
            <a:r>
              <a:rPr lang="fr-FR" sz="1800" b="0" dirty="0">
                <a:latin typeface="Marianne"/>
              </a:rPr>
              <a:t>sur le portail  ASP du SEGUR Numérique. L’utilisation du portail requiert d’être en possession d’un numéro unique de référencement ANS, obtenu après le dépôt de la demande de référencement auprès de l’Agence du Numérique en Santé (ANS). </a:t>
            </a:r>
            <a:endParaRPr dirty="0"/>
          </a:p>
          <a:p>
            <a:pPr marL="274638" lvl="1" indent="0" algn="just">
              <a:spcAft>
                <a:spcPts val="1000"/>
              </a:spcAft>
              <a:buNone/>
              <a:defRPr/>
            </a:pPr>
            <a:r>
              <a:rPr lang="fr-FR" sz="1800" b="0" dirty="0">
                <a:latin typeface="Marianne"/>
              </a:rPr>
              <a:t>Vous devez vous enrôler autant de fois que vous avez de solutions logicielles référencées Ségur (un numéro de référencement = un enrôlement ASP) :</a:t>
            </a:r>
            <a:endParaRPr dirty="0"/>
          </a:p>
          <a:p>
            <a:pPr marL="901700" lvl="1" indent="-342900" algn="just">
              <a:spcAft>
                <a:spcPts val="1000"/>
              </a:spcAft>
              <a:buFont typeface="Arial"/>
              <a:buChar char="•"/>
              <a:defRPr/>
            </a:pPr>
            <a:r>
              <a:rPr lang="fr-FR" sz="1800" b="0" dirty="0">
                <a:latin typeface="Marianne"/>
              </a:rPr>
              <a:t>Si vous n’avez pas encore de compte sur le portal SEGUR Numérique, vous effectuerez un </a:t>
            </a:r>
            <a:r>
              <a:rPr lang="fr-FR" sz="1800" dirty="0">
                <a:latin typeface="Marianne"/>
              </a:rPr>
              <a:t>enrôlement initial </a:t>
            </a:r>
            <a:r>
              <a:rPr lang="fr-FR" sz="1800" b="0" dirty="0">
                <a:latin typeface="Marianne"/>
              </a:rPr>
              <a:t>;</a:t>
            </a:r>
            <a:endParaRPr dirty="0"/>
          </a:p>
          <a:p>
            <a:pPr marL="901700" lvl="1" indent="-342900" algn="just">
              <a:spcAft>
                <a:spcPts val="1000"/>
              </a:spcAft>
              <a:buFont typeface="Arial"/>
              <a:buChar char="•"/>
              <a:defRPr/>
            </a:pPr>
            <a:r>
              <a:rPr lang="fr-FR" sz="1800" b="0" dirty="0">
                <a:latin typeface="Marianne"/>
              </a:rPr>
              <a:t>Si vous possédez déjà un compte sur le portail SEGUR Numérique (les comptes utilisés pour les dépôts de demandes vague 1 sont inclus), vous effectuerez des </a:t>
            </a:r>
            <a:r>
              <a:rPr lang="fr-FR" sz="1800" dirty="0">
                <a:latin typeface="Marianne"/>
              </a:rPr>
              <a:t>enrôlements complémentaires</a:t>
            </a:r>
            <a:r>
              <a:rPr lang="fr-FR" sz="1800" b="0" dirty="0">
                <a:latin typeface="Marianne"/>
              </a:rPr>
              <a:t>. </a:t>
            </a:r>
            <a:endParaRPr dirty="0"/>
          </a:p>
          <a:p>
            <a:pPr marL="274638" lvl="1" indent="0" algn="just">
              <a:spcAft>
                <a:spcPts val="1000"/>
              </a:spcAft>
              <a:buNone/>
              <a:defRPr/>
            </a:pPr>
            <a:r>
              <a:rPr lang="fr-FR" sz="1800" b="0" dirty="0">
                <a:latin typeface="Marianne"/>
              </a:rPr>
              <a:t>Pour toute question supplémentaire sur l’utilisation du portail, vous pouvez contacter le support de l’ASP via le lien suivant : </a:t>
            </a:r>
            <a:r>
              <a:rPr lang="fr-FR" sz="1800" b="0" u="sng" dirty="0">
                <a:latin typeface="Marianne"/>
                <a:hlinkClick r:id="rId2" tooltip="https://segurnum.asp-public.fr/segurnum/contacter-assistance"/>
              </a:rPr>
              <a:t>https://segurnum.asp-public.fr/segurnum/contacter-assistance</a:t>
            </a:r>
            <a:r>
              <a:rPr lang="fr-FR" sz="1800" b="0" dirty="0">
                <a:latin typeface="Marianne"/>
              </a:rPr>
              <a:t> </a:t>
            </a:r>
            <a:endParaRPr dirty="0"/>
          </a:p>
        </p:txBody>
      </p:sp>
      <p:sp>
        <p:nvSpPr>
          <p:cNvPr id="7" name="ZoneTexte 6"/>
          <p:cNvSpPr txBox="1"/>
          <p:nvPr/>
        </p:nvSpPr>
        <p:spPr bwMode="auto">
          <a:xfrm>
            <a:off x="627512" y="5088631"/>
            <a:ext cx="7362827" cy="3703578"/>
          </a:xfrm>
          <a:prstGeom prst="rect">
            <a:avLst/>
          </a:prstGeom>
          <a:noFill/>
        </p:spPr>
        <p:txBody>
          <a:bodyPr wrap="square">
            <a:spAutoFit/>
          </a:bodyPr>
          <a:lstStyle/>
          <a:p>
            <a:pPr marL="0" indent="0" algn="l">
              <a:spcAft>
                <a:spcPts val="1000"/>
              </a:spcAft>
              <a:defRPr/>
            </a:pPr>
            <a:r>
              <a:rPr lang="fr-FR" sz="2400" b="1" dirty="0">
                <a:latin typeface="Marianne"/>
              </a:rPr>
              <a:t>SOMMAIRE : </a:t>
            </a:r>
            <a:endParaRPr dirty="0"/>
          </a:p>
          <a:p>
            <a:pPr marL="617538" lvl="1" indent="-342900">
              <a:spcAft>
                <a:spcPts val="1000"/>
              </a:spcAft>
              <a:buFont typeface="+mj-lt"/>
              <a:buAutoNum type="arabicPeriod"/>
              <a:defRPr/>
            </a:pPr>
            <a:r>
              <a:rPr lang="fr-FR" sz="1800" b="0" u="sng" dirty="0">
                <a:latin typeface="Marianne"/>
                <a:hlinkClick r:id="rId3" action="ppaction://hlinksldjump" tooltip="ppaction://hlinksldjumpslide2"/>
              </a:rPr>
              <a:t>Le processus d’enrôlement </a:t>
            </a:r>
            <a:r>
              <a:rPr lang="fr-FR" sz="1800" u="sng" dirty="0">
                <a:latin typeface="Marianne"/>
                <a:hlinkClick r:id="rId3" action="ppaction://hlinksldjump" tooltip="ppaction://hlinksldjumpslide2"/>
              </a:rPr>
              <a:t>sur le portail </a:t>
            </a:r>
            <a:r>
              <a:rPr lang="fr-FR" sz="1800" b="0" u="sng" dirty="0">
                <a:latin typeface="Marianne"/>
                <a:hlinkClick r:id="rId3" action="ppaction://hlinksldjump" tooltip="ppaction://hlinksldjumpslide2"/>
              </a:rPr>
              <a:t>ASP </a:t>
            </a:r>
            <a:endParaRPr lang="fr-FR" sz="1800" b="0" u="sng" dirty="0">
              <a:latin typeface="Marianne"/>
            </a:endParaRPr>
          </a:p>
          <a:p>
            <a:pPr marL="617538" lvl="1" indent="-342900">
              <a:spcAft>
                <a:spcPts val="1000"/>
              </a:spcAft>
              <a:buFont typeface="+mj-lt"/>
              <a:buAutoNum type="arabicPeriod"/>
              <a:defRPr/>
            </a:pPr>
            <a:r>
              <a:rPr lang="fr-FR" sz="1800" u="sng" dirty="0">
                <a:latin typeface="Marianne"/>
                <a:hlinkClick r:id="rId4" action="ppaction://hlinksldjump" tooltip="ppaction://hlinksldjumpslide4"/>
              </a:rPr>
              <a:t>L’enrôlement anticipé - particularités</a:t>
            </a:r>
            <a:endParaRPr lang="fr-FR" sz="1800" dirty="0">
              <a:latin typeface="Marianne"/>
            </a:endParaRPr>
          </a:p>
          <a:p>
            <a:pPr marL="617538" lvl="1" indent="-342900">
              <a:spcAft>
                <a:spcPts val="1000"/>
              </a:spcAft>
              <a:buFont typeface="+mj-lt"/>
              <a:buAutoNum type="arabicPeriod"/>
              <a:defRPr/>
            </a:pPr>
            <a:r>
              <a:rPr lang="fr-FR" sz="1800" u="sng" dirty="0">
                <a:latin typeface="Marianne"/>
                <a:hlinkClick r:id="rId5" action="ppaction://hlinksldjump" tooltip="ppaction://hlinksldjumpslide8"/>
              </a:rPr>
              <a:t>La demande d’enrôlement initial</a:t>
            </a:r>
            <a:endParaRPr lang="fr-FR" sz="1800" u="sng" dirty="0">
              <a:latin typeface="Marianne"/>
            </a:endParaRPr>
          </a:p>
          <a:p>
            <a:pPr marL="617538" lvl="1" indent="-342900">
              <a:spcAft>
                <a:spcPts val="1000"/>
              </a:spcAft>
              <a:buFont typeface="+mj-lt"/>
              <a:buAutoNum type="arabicPeriod"/>
              <a:defRPr/>
            </a:pPr>
            <a:r>
              <a:rPr lang="fr-FR" sz="1800" u="sng" dirty="0">
                <a:latin typeface="Marianne"/>
                <a:hlinkClick r:id="rId6" action="ppaction://hlinksldjump" tooltip="ppaction://hlinksldjumpslide27"/>
              </a:rPr>
              <a:t>La demande d’enrôlement complémentaire</a:t>
            </a:r>
            <a:endParaRPr lang="fr-FR" sz="1800" u="sng" dirty="0">
              <a:latin typeface="Marianne"/>
            </a:endParaRPr>
          </a:p>
          <a:p>
            <a:pPr marL="617538" lvl="1" indent="-342900">
              <a:spcAft>
                <a:spcPts val="1000"/>
              </a:spcAft>
              <a:buFont typeface="+mj-lt"/>
              <a:buAutoNum type="arabicPeriod"/>
              <a:defRPr/>
            </a:pPr>
            <a:r>
              <a:rPr lang="fr-FR" sz="1800" u="sng" dirty="0">
                <a:latin typeface="Marianne"/>
                <a:hlinkClick r:id="rId7" action="ppaction://hlinksldjump" tooltip="ppaction://hlinksldjumpslide22"/>
              </a:rPr>
              <a:t>Les mails et notifications de l’ASP</a:t>
            </a:r>
            <a:endParaRPr lang="fr-FR" sz="1800" u="sng" dirty="0">
              <a:latin typeface="Marianne"/>
            </a:endParaRPr>
          </a:p>
          <a:p>
            <a:pPr marL="617538" lvl="1" indent="-342900">
              <a:spcAft>
                <a:spcPts val="1000"/>
              </a:spcAft>
              <a:buFont typeface="+mj-lt"/>
              <a:buAutoNum type="arabicPeriod"/>
              <a:defRPr/>
            </a:pPr>
            <a:r>
              <a:rPr lang="fr-FR" sz="1800" u="sng" dirty="0">
                <a:latin typeface="Marianne"/>
                <a:hlinkClick r:id="rId8" action="ppaction://hlinksldjump" tooltip="ppaction://hlinksldjumpslide34"/>
              </a:rPr>
              <a:t>La demande de pièces justificatives supplémentaires</a:t>
            </a:r>
            <a:endParaRPr lang="fr-FR" sz="1800" u="sng" dirty="0">
              <a:latin typeface="Marianne"/>
            </a:endParaRPr>
          </a:p>
          <a:p>
            <a:pPr marL="617538" lvl="1" indent="-342900">
              <a:spcAft>
                <a:spcPts val="1000"/>
              </a:spcAft>
              <a:buFont typeface="+mj-lt"/>
              <a:buAutoNum type="arabicPeriod"/>
              <a:defRPr/>
            </a:pPr>
            <a:r>
              <a:rPr lang="fr-FR" sz="1800" u="sng" dirty="0">
                <a:latin typeface="Marianne"/>
                <a:ea typeface="Marianne"/>
                <a:cs typeface="Marianne"/>
                <a:hlinkClick r:id="rId9" action="ppaction://hlinksldjump" tooltip="ppaction://hlinksldjumpslide37"/>
              </a:rPr>
              <a:t>Finaliser la demande d’enrôlement anticipé</a:t>
            </a:r>
            <a:endParaRPr lang="fr-FR" sz="1800" u="sng" dirty="0">
              <a:latin typeface="Marianne"/>
              <a:ea typeface="Marianne"/>
              <a:cs typeface="Marianne"/>
            </a:endParaRPr>
          </a:p>
          <a:p>
            <a:pPr marL="617538" lvl="1" indent="-342900">
              <a:spcAft>
                <a:spcPts val="1000"/>
              </a:spcAft>
              <a:buFont typeface="+mj-lt"/>
              <a:buAutoNum type="arabicPeriod"/>
              <a:defRPr/>
            </a:pPr>
            <a:r>
              <a:rPr lang="fr-FR" sz="1800" u="sng" dirty="0">
                <a:latin typeface="Marianne"/>
                <a:hlinkClick r:id="rId10" action="ppaction://hlinksldjump" tooltip="ppaction://hlinksldjumpslide40"/>
              </a:rPr>
              <a:t>Consulter ses demandes d’enrôlement</a:t>
            </a:r>
            <a:endParaRPr lang="fr-FR" sz="1800" dirty="0">
              <a:latin typeface="Mariann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Espace réservé pour une image  1"/>
          <p:cNvSpPr>
            <a:spLocks noGrp="1"/>
          </p:cNvSpPr>
          <p:nvPr>
            <p:ph type="pic" sz="quarter" idx="13"/>
          </p:nvPr>
        </p:nvSpPr>
        <p:spPr bwMode="auto"/>
        <p:txBody>
          <a:bodyPr/>
          <a:lstStyle/>
          <a:p>
            <a:pPr>
              <a:defRPr/>
            </a:pPr>
            <a:r>
              <a:rPr lang="fr-FR" dirty="0"/>
              <a:t> </a:t>
            </a:r>
            <a:endParaRPr dirty="0"/>
          </a:p>
        </p:txBody>
      </p:sp>
      <p:sp>
        <p:nvSpPr>
          <p:cNvPr id="4" name="Titre 3"/>
          <p:cNvSpPr>
            <a:spLocks noGrp="1"/>
          </p:cNvSpPr>
          <p:nvPr>
            <p:ph type="title"/>
          </p:nvPr>
        </p:nvSpPr>
        <p:spPr bwMode="auto">
          <a:xfrm>
            <a:off x="671998" y="1377600"/>
            <a:ext cx="16396802" cy="7553280"/>
          </a:xfrm>
        </p:spPr>
        <p:txBody>
          <a:bodyPr/>
          <a:lstStyle/>
          <a:p>
            <a:pPr marL="0" indent="0">
              <a:buNone/>
              <a:defRPr/>
            </a:pPr>
            <a:r>
              <a:rPr lang="fr-FR" dirty="0">
                <a:latin typeface="Marianne"/>
              </a:rPr>
              <a:t>1. </a:t>
            </a:r>
            <a:r>
              <a:rPr lang="fr-FR" sz="4800" dirty="0">
                <a:latin typeface="Marianne"/>
              </a:rPr>
              <a:t>Le processus d’enrôlement sur le portail ASP du Ségur Numérique</a:t>
            </a:r>
            <a:endParaRPr lang="fr-FR" dirty="0">
              <a:latin typeface="Marianne"/>
            </a:endParaRPr>
          </a:p>
        </p:txBody>
      </p:sp>
      <p:sp>
        <p:nvSpPr>
          <p:cNvPr id="5" name="Espace réservé du numéro de diapositive 4"/>
          <p:cNvSpPr>
            <a:spLocks noGrp="1"/>
          </p:cNvSpPr>
          <p:nvPr>
            <p:ph type="sldNum" sz="quarter" idx="4"/>
          </p:nvPr>
        </p:nvSpPr>
        <p:spPr bwMode="auto"/>
        <p:txBody>
          <a:bodyPr/>
          <a:lstStyle/>
          <a:p>
            <a:pPr>
              <a:defRPr/>
            </a:pPr>
            <a:fld id="{733122C9-A0B9-462F-8757-0847AD287B63}" type="slidenum">
              <a:rPr lang="fr-FR">
                <a:solidFill>
                  <a:srgbClr val="FFFFFF"/>
                </a:solidFill>
              </a:rPr>
              <a:t>3</a:t>
            </a:fld>
            <a:endParaRPr lang="fr-FR" dirty="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itre 1"/>
          <p:cNvSpPr>
            <a:spLocks noGrp="1"/>
          </p:cNvSpPr>
          <p:nvPr>
            <p:ph type="title"/>
          </p:nvPr>
        </p:nvSpPr>
        <p:spPr bwMode="auto">
          <a:xfrm>
            <a:off x="322506" y="1056184"/>
            <a:ext cx="13526617" cy="1007982"/>
          </a:xfrm>
        </p:spPr>
        <p:txBody>
          <a:bodyPr vert="horz" lIns="127970" tIns="63988" rIns="127970" bIns="63988" rtlCol="0" anchor="ctr">
            <a:noAutofit/>
          </a:bodyPr>
          <a:lstStyle/>
          <a:p>
            <a:pPr>
              <a:defRPr/>
            </a:pPr>
            <a:r>
              <a:rPr lang="fr-FR" sz="2800" dirty="0">
                <a:latin typeface="Marianne"/>
              </a:rPr>
              <a:t>1. Le processus d’enrôlement sur le portail ASP du Ségur Numérique</a:t>
            </a:r>
            <a:endParaRPr dirty="0"/>
          </a:p>
        </p:txBody>
      </p:sp>
      <p:sp>
        <p:nvSpPr>
          <p:cNvPr id="30" name="Espace réservé du contenu 74"/>
          <p:cNvSpPr/>
          <p:nvPr/>
        </p:nvSpPr>
        <p:spPr bwMode="auto">
          <a:xfrm>
            <a:off x="737868" y="2144625"/>
            <a:ext cx="15141348" cy="2076863"/>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just" defTabSz="1279698">
              <a:spcAft>
                <a:spcPts val="1000"/>
              </a:spcAft>
              <a:defRPr/>
            </a:pPr>
            <a:r>
              <a:rPr lang="fr-FR" sz="1600" b="0" dirty="0">
                <a:latin typeface="Marianne"/>
                <a:ea typeface="+mn-ea"/>
                <a:cs typeface="+mn-cs"/>
              </a:rPr>
              <a:t>Le processus d’</a:t>
            </a:r>
            <a:r>
              <a:rPr lang="fr-FR" sz="1600" dirty="0">
                <a:latin typeface="Marianne"/>
                <a:ea typeface="+mn-ea"/>
                <a:cs typeface="+mn-cs"/>
              </a:rPr>
              <a:t>enrôlement </a:t>
            </a:r>
            <a:r>
              <a:rPr lang="fr-FR" sz="1600" b="0" dirty="0">
                <a:latin typeface="Marianne"/>
                <a:ea typeface="+mn-ea"/>
                <a:cs typeface="+mn-cs"/>
              </a:rPr>
              <a:t>sur le portail ASP du Ségur Numérique se déroule </a:t>
            </a:r>
            <a:r>
              <a:rPr lang="fr-FR" sz="1600" dirty="0">
                <a:latin typeface="Marianne"/>
                <a:ea typeface="+mn-ea"/>
                <a:cs typeface="+mn-cs"/>
              </a:rPr>
              <a:t>en cinq étapes. </a:t>
            </a:r>
            <a:endParaRPr dirty="0"/>
          </a:p>
          <a:p>
            <a:pPr marL="0" indent="0" algn="just" defTabSz="1279698">
              <a:spcAft>
                <a:spcPts val="1000"/>
              </a:spcAft>
              <a:defRPr/>
            </a:pPr>
            <a:r>
              <a:rPr lang="fr-FR" sz="1600" b="0" u="sng" dirty="0">
                <a:latin typeface="Marianne"/>
                <a:ea typeface="+mn-ea"/>
                <a:cs typeface="+mn-cs"/>
              </a:rPr>
              <a:t>Préalable:</a:t>
            </a:r>
            <a:r>
              <a:rPr lang="fr-FR" sz="1600" b="0" dirty="0">
                <a:latin typeface="Marianne"/>
                <a:ea typeface="+mn-ea"/>
                <a:cs typeface="+mn-cs"/>
              </a:rPr>
              <a:t>  Pour s’enrôler auprès de l’ASP, le fournisseur doit avoir obligatoirement déposé sa demande de référencement auprès de l’ANS pour le logiciel concerné, avoir obtenu un numéro de référencement, et peut être :</a:t>
            </a:r>
            <a:endParaRPr dirty="0"/>
          </a:p>
          <a:p>
            <a:pPr marL="285750" indent="-285750" algn="just" defTabSz="1279698">
              <a:spcAft>
                <a:spcPts val="1000"/>
              </a:spcAft>
              <a:buFontTx/>
              <a:buChar char="-"/>
              <a:defRPr/>
            </a:pPr>
            <a:r>
              <a:rPr lang="fr-FR" sz="1600" b="0" dirty="0">
                <a:latin typeface="Marianne"/>
                <a:ea typeface="+mn-ea"/>
                <a:cs typeface="+mn-cs"/>
              </a:rPr>
              <a:t>Soit </a:t>
            </a:r>
            <a:r>
              <a:rPr lang="fr-FR" sz="1600" dirty="0">
                <a:latin typeface="Marianne"/>
                <a:ea typeface="+mn-ea"/>
                <a:cs typeface="+mn-cs"/>
              </a:rPr>
              <a:t>en possession de l’attestation de référencement</a:t>
            </a:r>
            <a:r>
              <a:rPr lang="fr-FR" sz="1600" b="0" dirty="0">
                <a:latin typeface="Marianne"/>
                <a:ea typeface="+mn-ea"/>
                <a:cs typeface="+mn-cs"/>
              </a:rPr>
              <a:t> de la part de l’Agence du Numérique en Santé (ANS) pour le logiciel concerné,</a:t>
            </a:r>
            <a:endParaRPr dirty="0"/>
          </a:p>
          <a:p>
            <a:pPr marL="285750" indent="-285750" algn="just" defTabSz="1279698">
              <a:spcAft>
                <a:spcPts val="1000"/>
              </a:spcAft>
              <a:buFontTx/>
              <a:buChar char="-"/>
              <a:defRPr/>
            </a:pPr>
            <a:r>
              <a:rPr lang="fr-FR" sz="1600" b="0" dirty="0">
                <a:latin typeface="Marianne"/>
                <a:ea typeface="+mn-ea"/>
                <a:cs typeface="+mn-cs"/>
              </a:rPr>
              <a:t>Soit </a:t>
            </a:r>
            <a:r>
              <a:rPr lang="fr-FR" sz="1600" dirty="0">
                <a:latin typeface="Marianne"/>
                <a:ea typeface="+mn-ea"/>
                <a:cs typeface="+mn-cs"/>
              </a:rPr>
              <a:t>dans l’attente de l’attestation de référencement</a:t>
            </a:r>
            <a:r>
              <a:rPr lang="fr-FR" sz="1600" dirty="0">
                <a:latin typeface="Marianne"/>
              </a:rPr>
              <a:t> </a:t>
            </a:r>
            <a:r>
              <a:rPr lang="fr-FR" sz="1600" b="0" dirty="0">
                <a:latin typeface="Marianne"/>
              </a:rPr>
              <a:t>de la part de l’Agence du Numérique en Santé (ANS) pour le logiciel concerné</a:t>
            </a:r>
            <a:r>
              <a:rPr lang="fr-FR" sz="1600" b="0" dirty="0">
                <a:latin typeface="Marianne"/>
                <a:ea typeface="+mn-ea"/>
                <a:cs typeface="+mn-cs"/>
              </a:rPr>
              <a:t>.</a:t>
            </a:r>
            <a:endParaRPr dirty="0"/>
          </a:p>
          <a:p>
            <a:pPr marL="0" algn="just">
              <a:spcAft>
                <a:spcPts val="1000"/>
              </a:spcAft>
              <a:defRPr/>
            </a:pPr>
            <a:r>
              <a:rPr lang="fr-FR" sz="1600" dirty="0">
                <a:latin typeface="Marianne"/>
              </a:rPr>
              <a:t>A la fin du processus d’enrôlement, vous aurez accès à votre compte privé sur le portail de l’ASP, à partir duquel vous pourrez déposer des demandes de financement. Si vous possédez déjà un compte ASP, vous pouvez utiliser ce dernier pour déposer vos demandes d’enrôlement vague 2. </a:t>
            </a:r>
            <a:endParaRPr dirty="0"/>
          </a:p>
          <a:p>
            <a:pPr marL="0" algn="just">
              <a:spcAft>
                <a:spcPts val="1000"/>
              </a:spcAft>
              <a:defRPr/>
            </a:pPr>
            <a:r>
              <a:rPr lang="fr-FR" sz="1600" dirty="0">
                <a:latin typeface="Marianne"/>
              </a:rPr>
              <a:t>Attention : Si vous possédez plusieurs numéros ANS vague 2, au moins un premier enrôlement vague 2, qu’il soit initial ou complémentaire, </a:t>
            </a:r>
            <a:r>
              <a:rPr lang="fr-FR" sz="1600" u="sng" dirty="0">
                <a:latin typeface="Marianne"/>
              </a:rPr>
              <a:t>doit avoir été validé par les services de l’ASP avant de pouvoir déposer les suivants</a:t>
            </a:r>
            <a:r>
              <a:rPr lang="fr-FR" sz="1600" dirty="0">
                <a:latin typeface="Marianne"/>
              </a:rPr>
              <a:t>. </a:t>
            </a:r>
            <a:endParaRPr dirty="0"/>
          </a:p>
          <a:p>
            <a:pPr marL="0" indent="0" algn="just" defTabSz="1279698">
              <a:spcAft>
                <a:spcPts val="1000"/>
              </a:spcAft>
              <a:defRPr/>
            </a:pPr>
            <a:endParaRPr lang="fr-FR" sz="1600" b="0" dirty="0">
              <a:latin typeface="Marianne"/>
              <a:ea typeface="+mn-ea"/>
              <a:cs typeface="+mn-cs"/>
            </a:endParaRPr>
          </a:p>
        </p:txBody>
      </p:sp>
      <p:sp>
        <p:nvSpPr>
          <p:cNvPr id="6" name="Espace réservé du numéro de diapositive 5"/>
          <p:cNvSpPr>
            <a:spLocks noGrp="1"/>
          </p:cNvSpPr>
          <p:nvPr>
            <p:ph type="sldNum" sz="quarter" idx="12"/>
          </p:nvPr>
        </p:nvSpPr>
        <p:spPr bwMode="auto"/>
        <p:txBody>
          <a:bodyPr/>
          <a:lstStyle/>
          <a:p>
            <a:pPr>
              <a:defRPr/>
            </a:pPr>
            <a:fld id="{733122C9-A0B9-462F-8757-0847AD287B63}" type="slidenum">
              <a:rPr lang="fr-FR">
                <a:solidFill>
                  <a:srgbClr val="000000"/>
                </a:solidFill>
              </a:rPr>
              <a:t>4</a:t>
            </a:fld>
            <a:endParaRPr lang="fr-FR" dirty="0">
              <a:solidFill>
                <a:srgbClr val="000000"/>
              </a:solidFill>
            </a:endParaRPr>
          </a:p>
        </p:txBody>
      </p:sp>
      <p:grpSp>
        <p:nvGrpSpPr>
          <p:cNvPr id="70" name="Groupe 69"/>
          <p:cNvGrpSpPr/>
          <p:nvPr/>
        </p:nvGrpSpPr>
        <p:grpSpPr bwMode="auto">
          <a:xfrm>
            <a:off x="1626910" y="5799914"/>
            <a:ext cx="13465509" cy="2839207"/>
            <a:chOff x="577800" y="2418876"/>
            <a:chExt cx="11115115" cy="2610372"/>
          </a:xfrm>
        </p:grpSpPr>
        <p:grpSp>
          <p:nvGrpSpPr>
            <p:cNvPr id="71" name="Groupe 9"/>
            <p:cNvGrpSpPr/>
            <p:nvPr/>
          </p:nvGrpSpPr>
          <p:grpSpPr bwMode="auto">
            <a:xfrm>
              <a:off x="577800" y="2418876"/>
              <a:ext cx="11115115" cy="2610372"/>
              <a:chOff x="728070" y="1320048"/>
              <a:chExt cx="11115115" cy="2610372"/>
            </a:xfrm>
          </p:grpSpPr>
          <p:sp>
            <p:nvSpPr>
              <p:cNvPr id="132" name="Freeform 9"/>
              <p:cNvSpPr/>
              <p:nvPr/>
            </p:nvSpPr>
            <p:spPr bwMode="auto">
              <a:xfrm>
                <a:off x="2988238" y="1960507"/>
                <a:ext cx="2146110" cy="1159031"/>
              </a:xfrm>
              <a:custGeom>
                <a:avLst/>
                <a:gdLst>
                  <a:gd name="T0" fmla="*/ 1405 w 1635"/>
                  <a:gd name="T1" fmla="*/ 883 h 883"/>
                  <a:gd name="T2" fmla="*/ 0 w 1635"/>
                  <a:gd name="T3" fmla="*/ 883 h 883"/>
                  <a:gd name="T4" fmla="*/ 227 w 1635"/>
                  <a:gd name="T5" fmla="*/ 442 h 883"/>
                  <a:gd name="T6" fmla="*/ 0 w 1635"/>
                  <a:gd name="T7" fmla="*/ 0 h 883"/>
                  <a:gd name="T8" fmla="*/ 1405 w 1635"/>
                  <a:gd name="T9" fmla="*/ 0 h 883"/>
                  <a:gd name="T10" fmla="*/ 1635 w 1635"/>
                  <a:gd name="T11" fmla="*/ 442 h 883"/>
                  <a:gd name="T12" fmla="*/ 1405 w 1635"/>
                  <a:gd name="T13" fmla="*/ 883 h 883"/>
                </a:gdLst>
                <a:ahLst/>
                <a:cxnLst>
                  <a:cxn ang="0">
                    <a:pos x="T0" y="T1"/>
                  </a:cxn>
                  <a:cxn ang="0">
                    <a:pos x="T2" y="T3"/>
                  </a:cxn>
                  <a:cxn ang="0">
                    <a:pos x="T4" y="T5"/>
                  </a:cxn>
                  <a:cxn ang="0">
                    <a:pos x="T6" y="T7"/>
                  </a:cxn>
                  <a:cxn ang="0">
                    <a:pos x="T8" y="T9"/>
                  </a:cxn>
                  <a:cxn ang="0">
                    <a:pos x="T10" y="T11"/>
                  </a:cxn>
                  <a:cxn ang="0">
                    <a:pos x="T12" y="T13"/>
                  </a:cxn>
                </a:cxnLst>
                <a:rect l="0" t="0" r="r" b="b"/>
                <a:pathLst>
                  <a:path w="1635" h="883" extrusionOk="0">
                    <a:moveTo>
                      <a:pt x="1405" y="883"/>
                    </a:moveTo>
                    <a:lnTo>
                      <a:pt x="0" y="883"/>
                    </a:lnTo>
                    <a:lnTo>
                      <a:pt x="227" y="442"/>
                    </a:lnTo>
                    <a:lnTo>
                      <a:pt x="0" y="0"/>
                    </a:lnTo>
                    <a:lnTo>
                      <a:pt x="1405" y="0"/>
                    </a:lnTo>
                    <a:lnTo>
                      <a:pt x="1635" y="442"/>
                    </a:lnTo>
                    <a:lnTo>
                      <a:pt x="1405" y="883"/>
                    </a:lnTo>
                    <a:close/>
                  </a:path>
                </a:pathLst>
              </a:custGeom>
              <a:solidFill>
                <a:schemeClr val="bg1"/>
              </a:solidFill>
              <a:ln w="19050">
                <a:solidFill>
                  <a:schemeClr val="bg2"/>
                </a:solid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33" name="Freeform 5"/>
              <p:cNvSpPr/>
              <p:nvPr/>
            </p:nvSpPr>
            <p:spPr bwMode="auto">
              <a:xfrm>
                <a:off x="737652" y="1960507"/>
                <a:ext cx="2146110" cy="1159031"/>
              </a:xfrm>
              <a:custGeom>
                <a:avLst/>
                <a:gdLst>
                  <a:gd name="T0" fmla="*/ 1407 w 1635"/>
                  <a:gd name="T1" fmla="*/ 883 h 883"/>
                  <a:gd name="T2" fmla="*/ 0 w 1635"/>
                  <a:gd name="T3" fmla="*/ 883 h 883"/>
                  <a:gd name="T4" fmla="*/ 227 w 1635"/>
                  <a:gd name="T5" fmla="*/ 442 h 883"/>
                  <a:gd name="T6" fmla="*/ 0 w 1635"/>
                  <a:gd name="T7" fmla="*/ 0 h 883"/>
                  <a:gd name="T8" fmla="*/ 1407 w 1635"/>
                  <a:gd name="T9" fmla="*/ 0 h 883"/>
                  <a:gd name="T10" fmla="*/ 1635 w 1635"/>
                  <a:gd name="T11" fmla="*/ 442 h 883"/>
                  <a:gd name="T12" fmla="*/ 1407 w 1635"/>
                  <a:gd name="T13" fmla="*/ 883 h 883"/>
                </a:gdLst>
                <a:ahLst/>
                <a:cxnLst>
                  <a:cxn ang="0">
                    <a:pos x="T0" y="T1"/>
                  </a:cxn>
                  <a:cxn ang="0">
                    <a:pos x="T2" y="T3"/>
                  </a:cxn>
                  <a:cxn ang="0">
                    <a:pos x="T4" y="T5"/>
                  </a:cxn>
                  <a:cxn ang="0">
                    <a:pos x="T6" y="T7"/>
                  </a:cxn>
                  <a:cxn ang="0">
                    <a:pos x="T8" y="T9"/>
                  </a:cxn>
                  <a:cxn ang="0">
                    <a:pos x="T10" y="T11"/>
                  </a:cxn>
                  <a:cxn ang="0">
                    <a:pos x="T12" y="T13"/>
                  </a:cxn>
                </a:cxnLst>
                <a:rect l="0" t="0" r="r" b="b"/>
                <a:pathLst>
                  <a:path w="1635" h="883" extrusionOk="0">
                    <a:moveTo>
                      <a:pt x="1407" y="883"/>
                    </a:moveTo>
                    <a:lnTo>
                      <a:pt x="0" y="883"/>
                    </a:lnTo>
                    <a:lnTo>
                      <a:pt x="227" y="442"/>
                    </a:lnTo>
                    <a:lnTo>
                      <a:pt x="0" y="0"/>
                    </a:lnTo>
                    <a:lnTo>
                      <a:pt x="1407" y="0"/>
                    </a:lnTo>
                    <a:lnTo>
                      <a:pt x="1635" y="442"/>
                    </a:lnTo>
                    <a:lnTo>
                      <a:pt x="1407" y="883"/>
                    </a:lnTo>
                    <a:close/>
                  </a:path>
                </a:pathLst>
              </a:custGeom>
              <a:solidFill>
                <a:schemeClr val="bg1"/>
              </a:solidFill>
              <a:ln w="19050">
                <a:solidFill>
                  <a:schemeClr val="tx2"/>
                </a:solid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34" name="Freeform 13"/>
              <p:cNvSpPr/>
              <p:nvPr/>
            </p:nvSpPr>
            <p:spPr bwMode="auto">
              <a:xfrm>
                <a:off x="5238824" y="1960507"/>
                <a:ext cx="2146110" cy="1159031"/>
              </a:xfrm>
              <a:custGeom>
                <a:avLst/>
                <a:gdLst>
                  <a:gd name="T0" fmla="*/ 1405 w 1635"/>
                  <a:gd name="T1" fmla="*/ 883 h 883"/>
                  <a:gd name="T2" fmla="*/ 0 w 1635"/>
                  <a:gd name="T3" fmla="*/ 883 h 883"/>
                  <a:gd name="T4" fmla="*/ 228 w 1635"/>
                  <a:gd name="T5" fmla="*/ 442 h 883"/>
                  <a:gd name="T6" fmla="*/ 0 w 1635"/>
                  <a:gd name="T7" fmla="*/ 0 h 883"/>
                  <a:gd name="T8" fmla="*/ 1405 w 1635"/>
                  <a:gd name="T9" fmla="*/ 0 h 883"/>
                  <a:gd name="T10" fmla="*/ 1635 w 1635"/>
                  <a:gd name="T11" fmla="*/ 442 h 883"/>
                  <a:gd name="T12" fmla="*/ 1405 w 1635"/>
                  <a:gd name="T13" fmla="*/ 883 h 883"/>
                </a:gdLst>
                <a:ahLst/>
                <a:cxnLst>
                  <a:cxn ang="0">
                    <a:pos x="T0" y="T1"/>
                  </a:cxn>
                  <a:cxn ang="0">
                    <a:pos x="T2" y="T3"/>
                  </a:cxn>
                  <a:cxn ang="0">
                    <a:pos x="T4" y="T5"/>
                  </a:cxn>
                  <a:cxn ang="0">
                    <a:pos x="T6" y="T7"/>
                  </a:cxn>
                  <a:cxn ang="0">
                    <a:pos x="T8" y="T9"/>
                  </a:cxn>
                  <a:cxn ang="0">
                    <a:pos x="T10" y="T11"/>
                  </a:cxn>
                  <a:cxn ang="0">
                    <a:pos x="T12" y="T13"/>
                  </a:cxn>
                </a:cxnLst>
                <a:rect l="0" t="0" r="r" b="b"/>
                <a:pathLst>
                  <a:path w="1635" h="883" extrusionOk="0">
                    <a:moveTo>
                      <a:pt x="1405" y="883"/>
                    </a:moveTo>
                    <a:lnTo>
                      <a:pt x="0" y="883"/>
                    </a:lnTo>
                    <a:lnTo>
                      <a:pt x="228" y="442"/>
                    </a:lnTo>
                    <a:lnTo>
                      <a:pt x="0" y="0"/>
                    </a:lnTo>
                    <a:lnTo>
                      <a:pt x="1405" y="0"/>
                    </a:lnTo>
                    <a:lnTo>
                      <a:pt x="1635" y="442"/>
                    </a:lnTo>
                    <a:lnTo>
                      <a:pt x="1405" y="883"/>
                    </a:lnTo>
                    <a:close/>
                  </a:path>
                </a:pathLst>
              </a:custGeom>
              <a:solidFill>
                <a:schemeClr val="bg1"/>
              </a:solidFill>
              <a:ln w="19050">
                <a:solidFill>
                  <a:schemeClr val="accent3"/>
                </a:solid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35" name="Freeform 17"/>
              <p:cNvSpPr/>
              <p:nvPr/>
            </p:nvSpPr>
            <p:spPr bwMode="auto">
              <a:xfrm>
                <a:off x="7489410" y="1960507"/>
                <a:ext cx="2146110" cy="1159031"/>
              </a:xfrm>
              <a:custGeom>
                <a:avLst/>
                <a:gdLst>
                  <a:gd name="T0" fmla="*/ 1408 w 1635"/>
                  <a:gd name="T1" fmla="*/ 883 h 883"/>
                  <a:gd name="T2" fmla="*/ 0 w 1635"/>
                  <a:gd name="T3" fmla="*/ 883 h 883"/>
                  <a:gd name="T4" fmla="*/ 230 w 1635"/>
                  <a:gd name="T5" fmla="*/ 442 h 883"/>
                  <a:gd name="T6" fmla="*/ 0 w 1635"/>
                  <a:gd name="T7" fmla="*/ 0 h 883"/>
                  <a:gd name="T8" fmla="*/ 1408 w 1635"/>
                  <a:gd name="T9" fmla="*/ 0 h 883"/>
                  <a:gd name="T10" fmla="*/ 1635 w 1635"/>
                  <a:gd name="T11" fmla="*/ 442 h 883"/>
                  <a:gd name="T12" fmla="*/ 1408 w 1635"/>
                  <a:gd name="T13" fmla="*/ 883 h 883"/>
                </a:gdLst>
                <a:ahLst/>
                <a:cxnLst>
                  <a:cxn ang="0">
                    <a:pos x="T0" y="T1"/>
                  </a:cxn>
                  <a:cxn ang="0">
                    <a:pos x="T2" y="T3"/>
                  </a:cxn>
                  <a:cxn ang="0">
                    <a:pos x="T4" y="T5"/>
                  </a:cxn>
                  <a:cxn ang="0">
                    <a:pos x="T6" y="T7"/>
                  </a:cxn>
                  <a:cxn ang="0">
                    <a:pos x="T8" y="T9"/>
                  </a:cxn>
                  <a:cxn ang="0">
                    <a:pos x="T10" y="T11"/>
                  </a:cxn>
                  <a:cxn ang="0">
                    <a:pos x="T12" y="T13"/>
                  </a:cxn>
                </a:cxnLst>
                <a:rect l="0" t="0" r="r" b="b"/>
                <a:pathLst>
                  <a:path w="1635" h="883" extrusionOk="0">
                    <a:moveTo>
                      <a:pt x="1408" y="883"/>
                    </a:moveTo>
                    <a:lnTo>
                      <a:pt x="0" y="883"/>
                    </a:lnTo>
                    <a:lnTo>
                      <a:pt x="230" y="442"/>
                    </a:lnTo>
                    <a:lnTo>
                      <a:pt x="0" y="0"/>
                    </a:lnTo>
                    <a:lnTo>
                      <a:pt x="1408" y="0"/>
                    </a:lnTo>
                    <a:lnTo>
                      <a:pt x="1635" y="442"/>
                    </a:lnTo>
                    <a:lnTo>
                      <a:pt x="1408" y="883"/>
                    </a:lnTo>
                    <a:close/>
                  </a:path>
                </a:pathLst>
              </a:custGeom>
              <a:solidFill>
                <a:schemeClr val="bg1"/>
              </a:solidFill>
              <a:ln w="19050">
                <a:solidFill>
                  <a:schemeClr val="accent4"/>
                </a:solid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36" name="Freeform 21"/>
              <p:cNvSpPr/>
              <p:nvPr/>
            </p:nvSpPr>
            <p:spPr bwMode="auto">
              <a:xfrm>
                <a:off x="9695763" y="1963156"/>
                <a:ext cx="2147422" cy="1159031"/>
              </a:xfrm>
              <a:custGeom>
                <a:avLst/>
                <a:gdLst>
                  <a:gd name="T0" fmla="*/ 1408 w 1636"/>
                  <a:gd name="T1" fmla="*/ 883 h 883"/>
                  <a:gd name="T2" fmla="*/ 0 w 1636"/>
                  <a:gd name="T3" fmla="*/ 883 h 883"/>
                  <a:gd name="T4" fmla="*/ 228 w 1636"/>
                  <a:gd name="T5" fmla="*/ 442 h 883"/>
                  <a:gd name="T6" fmla="*/ 0 w 1636"/>
                  <a:gd name="T7" fmla="*/ 0 h 883"/>
                  <a:gd name="T8" fmla="*/ 1408 w 1636"/>
                  <a:gd name="T9" fmla="*/ 0 h 883"/>
                  <a:gd name="T10" fmla="*/ 1636 w 1636"/>
                  <a:gd name="T11" fmla="*/ 442 h 883"/>
                  <a:gd name="T12" fmla="*/ 1408 w 1636"/>
                  <a:gd name="T13" fmla="*/ 883 h 883"/>
                </a:gdLst>
                <a:ahLst/>
                <a:cxnLst>
                  <a:cxn ang="0">
                    <a:pos x="T0" y="T1"/>
                  </a:cxn>
                  <a:cxn ang="0">
                    <a:pos x="T2" y="T3"/>
                  </a:cxn>
                  <a:cxn ang="0">
                    <a:pos x="T4" y="T5"/>
                  </a:cxn>
                  <a:cxn ang="0">
                    <a:pos x="T6" y="T7"/>
                  </a:cxn>
                  <a:cxn ang="0">
                    <a:pos x="T8" y="T9"/>
                  </a:cxn>
                  <a:cxn ang="0">
                    <a:pos x="T10" y="T11"/>
                  </a:cxn>
                  <a:cxn ang="0">
                    <a:pos x="T12" y="T13"/>
                  </a:cxn>
                </a:cxnLst>
                <a:rect l="0" t="0" r="r" b="b"/>
                <a:pathLst>
                  <a:path w="1636" h="883" extrusionOk="0">
                    <a:moveTo>
                      <a:pt x="1408" y="883"/>
                    </a:moveTo>
                    <a:lnTo>
                      <a:pt x="0" y="883"/>
                    </a:lnTo>
                    <a:lnTo>
                      <a:pt x="228" y="442"/>
                    </a:lnTo>
                    <a:lnTo>
                      <a:pt x="0" y="0"/>
                    </a:lnTo>
                    <a:lnTo>
                      <a:pt x="1408" y="0"/>
                    </a:lnTo>
                    <a:lnTo>
                      <a:pt x="1636" y="442"/>
                    </a:lnTo>
                    <a:lnTo>
                      <a:pt x="1408" y="883"/>
                    </a:lnTo>
                    <a:close/>
                  </a:path>
                </a:pathLst>
              </a:custGeom>
              <a:solidFill>
                <a:schemeClr val="bg1"/>
              </a:solidFill>
              <a:ln w="19050">
                <a:solidFill>
                  <a:schemeClr val="accent5"/>
                </a:solid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37" name="ZoneTexte 15"/>
              <p:cNvSpPr/>
              <p:nvPr/>
            </p:nvSpPr>
            <p:spPr bwMode="auto">
              <a:xfrm>
                <a:off x="1129494" y="1329592"/>
                <a:ext cx="1271281" cy="523757"/>
              </a:xfrm>
              <a:prstGeom prst="rect">
                <a:avLst/>
              </a:prstGeom>
              <a:noFill/>
            </p:spPr>
            <p:txBody>
              <a:bodyPr wrap="square" rtlCol="0">
                <a:spAutoFit/>
              </a:bodyPr>
              <a:lstStyle/>
              <a:p>
                <a:pPr algn="ctr">
                  <a:defRPr/>
                </a:pPr>
                <a:r>
                  <a:rPr lang="fr-FR" sz="4400" b="1" dirty="0">
                    <a:solidFill>
                      <a:schemeClr val="tx2"/>
                    </a:solidFill>
                    <a:latin typeface="Marianne"/>
                    <a:ea typeface="Tahoma"/>
                    <a:cs typeface="Tahoma"/>
                  </a:rPr>
                  <a:t>01</a:t>
                </a:r>
                <a:endParaRPr lang="fr-FR" sz="4400" dirty="0">
                  <a:solidFill>
                    <a:schemeClr val="tx2"/>
                  </a:solidFill>
                  <a:latin typeface="Marianne"/>
                  <a:ea typeface="Tahoma"/>
                  <a:cs typeface="Tahoma"/>
                </a:endParaRPr>
              </a:p>
            </p:txBody>
          </p:sp>
          <p:sp>
            <p:nvSpPr>
              <p:cNvPr id="138" name="ZoneTexte 21"/>
              <p:cNvSpPr/>
              <p:nvPr/>
            </p:nvSpPr>
            <p:spPr bwMode="auto">
              <a:xfrm>
                <a:off x="3420852" y="1329592"/>
                <a:ext cx="1271281" cy="523757"/>
              </a:xfrm>
              <a:prstGeom prst="rect">
                <a:avLst/>
              </a:prstGeom>
              <a:noFill/>
            </p:spPr>
            <p:txBody>
              <a:bodyPr wrap="square" rtlCol="0">
                <a:spAutoFit/>
              </a:bodyPr>
              <a:lstStyle/>
              <a:p>
                <a:pPr algn="ctr">
                  <a:defRPr/>
                </a:pPr>
                <a:r>
                  <a:rPr lang="fr-FR" sz="4400" b="1" dirty="0">
                    <a:solidFill>
                      <a:schemeClr val="bg2"/>
                    </a:solidFill>
                    <a:latin typeface="Marianne"/>
                    <a:ea typeface="Tahoma"/>
                    <a:cs typeface="Tahoma"/>
                  </a:rPr>
                  <a:t>02</a:t>
                </a:r>
                <a:endParaRPr lang="fr-FR" sz="4400" dirty="0">
                  <a:solidFill>
                    <a:schemeClr val="bg2"/>
                  </a:solidFill>
                  <a:latin typeface="Marianne"/>
                  <a:ea typeface="Tahoma"/>
                  <a:cs typeface="Tahoma"/>
                </a:endParaRPr>
              </a:p>
            </p:txBody>
          </p:sp>
          <p:sp>
            <p:nvSpPr>
              <p:cNvPr id="139" name="ZoneTexte 22"/>
              <p:cNvSpPr/>
              <p:nvPr/>
            </p:nvSpPr>
            <p:spPr bwMode="auto">
              <a:xfrm>
                <a:off x="5600705" y="1329592"/>
                <a:ext cx="1271281" cy="523757"/>
              </a:xfrm>
              <a:prstGeom prst="rect">
                <a:avLst/>
              </a:prstGeom>
              <a:noFill/>
            </p:spPr>
            <p:txBody>
              <a:bodyPr wrap="square" rtlCol="0">
                <a:spAutoFit/>
              </a:bodyPr>
              <a:lstStyle/>
              <a:p>
                <a:pPr algn="ctr">
                  <a:defRPr/>
                </a:pPr>
                <a:r>
                  <a:rPr lang="fr-FR" sz="4400" b="1" dirty="0">
                    <a:solidFill>
                      <a:schemeClr val="accent3"/>
                    </a:solidFill>
                    <a:latin typeface="Marianne"/>
                    <a:ea typeface="Tahoma"/>
                    <a:cs typeface="Tahoma"/>
                  </a:rPr>
                  <a:t>03</a:t>
                </a:r>
                <a:endParaRPr lang="fr-FR" sz="4400" dirty="0">
                  <a:solidFill>
                    <a:schemeClr val="accent3"/>
                  </a:solidFill>
                  <a:latin typeface="Marianne"/>
                  <a:ea typeface="Tahoma"/>
                  <a:cs typeface="Tahoma"/>
                </a:endParaRPr>
              </a:p>
            </p:txBody>
          </p:sp>
          <p:sp>
            <p:nvSpPr>
              <p:cNvPr id="140" name="ZoneTexte 23"/>
              <p:cNvSpPr/>
              <p:nvPr/>
            </p:nvSpPr>
            <p:spPr bwMode="auto">
              <a:xfrm>
                <a:off x="7875981" y="1329592"/>
                <a:ext cx="1271281" cy="523757"/>
              </a:xfrm>
              <a:prstGeom prst="rect">
                <a:avLst/>
              </a:prstGeom>
              <a:noFill/>
            </p:spPr>
            <p:txBody>
              <a:bodyPr wrap="square" rtlCol="0">
                <a:spAutoFit/>
              </a:bodyPr>
              <a:lstStyle/>
              <a:p>
                <a:pPr algn="ctr">
                  <a:defRPr/>
                </a:pPr>
                <a:r>
                  <a:rPr lang="fr-FR" sz="4400" b="1" dirty="0">
                    <a:solidFill>
                      <a:schemeClr val="accent4"/>
                    </a:solidFill>
                    <a:latin typeface="Marianne"/>
                    <a:ea typeface="Tahoma"/>
                    <a:cs typeface="Tahoma"/>
                  </a:rPr>
                  <a:t>04</a:t>
                </a:r>
                <a:endParaRPr lang="fr-FR" sz="4400" dirty="0">
                  <a:solidFill>
                    <a:schemeClr val="accent4"/>
                  </a:solidFill>
                  <a:latin typeface="Marianne"/>
                  <a:ea typeface="Tahoma"/>
                  <a:cs typeface="Tahoma"/>
                </a:endParaRPr>
              </a:p>
            </p:txBody>
          </p:sp>
          <p:sp>
            <p:nvSpPr>
              <p:cNvPr id="141" name="ZoneTexte 24"/>
              <p:cNvSpPr/>
              <p:nvPr/>
            </p:nvSpPr>
            <p:spPr bwMode="auto">
              <a:xfrm>
                <a:off x="10073924" y="1320048"/>
                <a:ext cx="1271281" cy="523757"/>
              </a:xfrm>
              <a:prstGeom prst="rect">
                <a:avLst/>
              </a:prstGeom>
              <a:noFill/>
            </p:spPr>
            <p:txBody>
              <a:bodyPr wrap="square" rtlCol="0">
                <a:spAutoFit/>
              </a:bodyPr>
              <a:lstStyle/>
              <a:p>
                <a:pPr algn="ctr">
                  <a:defRPr/>
                </a:pPr>
                <a:r>
                  <a:rPr lang="fr-FR" sz="4400" b="1" dirty="0">
                    <a:solidFill>
                      <a:schemeClr val="accent5"/>
                    </a:solidFill>
                    <a:latin typeface="Marianne"/>
                    <a:ea typeface="Tahoma"/>
                    <a:cs typeface="Tahoma"/>
                  </a:rPr>
                  <a:t>05</a:t>
                </a:r>
                <a:endParaRPr lang="fr-FR" sz="4400" dirty="0">
                  <a:solidFill>
                    <a:schemeClr val="accent5"/>
                  </a:solidFill>
                  <a:latin typeface="Marianne"/>
                  <a:ea typeface="Tahoma"/>
                  <a:cs typeface="Tahoma"/>
                </a:endParaRPr>
              </a:p>
            </p:txBody>
          </p:sp>
          <p:sp>
            <p:nvSpPr>
              <p:cNvPr id="142" name="Rectangle 33"/>
              <p:cNvSpPr>
                <a:spLocks noChangeArrowheads="1"/>
              </p:cNvSpPr>
              <p:nvPr/>
            </p:nvSpPr>
            <p:spPr bwMode="auto">
              <a:xfrm>
                <a:off x="728070" y="3356170"/>
                <a:ext cx="45719" cy="340289"/>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pPr>
                  <a:defRPr/>
                </a:pPr>
                <a:endParaRPr lang="fr-FR" sz="3600" dirty="0">
                  <a:solidFill>
                    <a:schemeClr val="accent2"/>
                  </a:solidFill>
                  <a:latin typeface="Marianne"/>
                </a:endParaRPr>
              </a:p>
            </p:txBody>
          </p:sp>
          <p:sp>
            <p:nvSpPr>
              <p:cNvPr id="143" name="ZoneTexte 26"/>
              <p:cNvSpPr/>
              <p:nvPr/>
            </p:nvSpPr>
            <p:spPr bwMode="auto">
              <a:xfrm>
                <a:off x="879848" y="3280962"/>
                <a:ext cx="1770574" cy="356155"/>
              </a:xfrm>
              <a:prstGeom prst="rect">
                <a:avLst/>
              </a:prstGeom>
              <a:noFill/>
            </p:spPr>
            <p:txBody>
              <a:bodyPr wrap="square" rtlCol="0">
                <a:spAutoFit/>
              </a:bodyPr>
              <a:lstStyle/>
              <a:p>
                <a:pPr>
                  <a:defRPr/>
                </a:pPr>
                <a:r>
                  <a:rPr lang="fr-FR" sz="1400" b="1" dirty="0">
                    <a:latin typeface="Marianne"/>
                    <a:ea typeface="Tahoma"/>
                    <a:cs typeface="Tahoma"/>
                  </a:rPr>
                  <a:t>Connexion au portail public </a:t>
                </a:r>
                <a:endParaRPr lang="fr-FR" sz="1400" dirty="0">
                  <a:latin typeface="Marianne"/>
                  <a:ea typeface="Tahoma"/>
                  <a:cs typeface="Tahoma"/>
                </a:endParaRPr>
              </a:p>
            </p:txBody>
          </p:sp>
          <p:sp>
            <p:nvSpPr>
              <p:cNvPr id="144" name="Rectangle 33"/>
              <p:cNvSpPr>
                <a:spLocks noChangeArrowheads="1"/>
              </p:cNvSpPr>
              <p:nvPr/>
            </p:nvSpPr>
            <p:spPr bwMode="auto">
              <a:xfrm>
                <a:off x="2969466" y="3356170"/>
                <a:ext cx="45719" cy="340289"/>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pPr>
                  <a:defRPr/>
                </a:pPr>
                <a:endParaRPr lang="fr-FR" sz="3600" dirty="0">
                  <a:solidFill>
                    <a:schemeClr val="accent2"/>
                  </a:solidFill>
                  <a:latin typeface="Marianne"/>
                </a:endParaRPr>
              </a:p>
            </p:txBody>
          </p:sp>
          <p:sp>
            <p:nvSpPr>
              <p:cNvPr id="145" name="ZoneTexte 28"/>
              <p:cNvSpPr/>
              <p:nvPr/>
            </p:nvSpPr>
            <p:spPr bwMode="auto">
              <a:xfrm>
                <a:off x="3121243" y="3280962"/>
                <a:ext cx="1770574" cy="356155"/>
              </a:xfrm>
              <a:prstGeom prst="rect">
                <a:avLst/>
              </a:prstGeom>
              <a:noFill/>
            </p:spPr>
            <p:txBody>
              <a:bodyPr wrap="square" rtlCol="0">
                <a:spAutoFit/>
              </a:bodyPr>
              <a:lstStyle/>
              <a:p>
                <a:pPr>
                  <a:defRPr/>
                </a:pPr>
                <a:r>
                  <a:rPr lang="fr-FR" sz="1400" b="1" dirty="0">
                    <a:latin typeface="Marianne"/>
                    <a:ea typeface="Tahoma"/>
                    <a:cs typeface="Tahoma"/>
                  </a:rPr>
                  <a:t>Dépôt de la demande d’enrôlement </a:t>
                </a:r>
                <a:endParaRPr lang="fr-FR" sz="1400" dirty="0">
                  <a:latin typeface="Marianne"/>
                  <a:ea typeface="Tahoma"/>
                  <a:cs typeface="Tahoma"/>
                </a:endParaRPr>
              </a:p>
            </p:txBody>
          </p:sp>
          <p:sp>
            <p:nvSpPr>
              <p:cNvPr id="146" name="Rectangle 33"/>
              <p:cNvSpPr>
                <a:spLocks noChangeArrowheads="1"/>
              </p:cNvSpPr>
              <p:nvPr/>
            </p:nvSpPr>
            <p:spPr bwMode="auto">
              <a:xfrm>
                <a:off x="5199710" y="3356170"/>
                <a:ext cx="45719" cy="340289"/>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p>
                <a:pPr>
                  <a:defRPr/>
                </a:pPr>
                <a:endParaRPr lang="fr-FR" sz="3600" dirty="0">
                  <a:solidFill>
                    <a:schemeClr val="accent2"/>
                  </a:solidFill>
                  <a:latin typeface="Marianne"/>
                </a:endParaRPr>
              </a:p>
            </p:txBody>
          </p:sp>
          <p:sp>
            <p:nvSpPr>
              <p:cNvPr id="147" name="ZoneTexte 30"/>
              <p:cNvSpPr/>
              <p:nvPr/>
            </p:nvSpPr>
            <p:spPr bwMode="auto">
              <a:xfrm>
                <a:off x="5351486" y="3280962"/>
                <a:ext cx="1770574" cy="502807"/>
              </a:xfrm>
              <a:prstGeom prst="rect">
                <a:avLst/>
              </a:prstGeom>
              <a:noFill/>
            </p:spPr>
            <p:txBody>
              <a:bodyPr wrap="square" rtlCol="0">
                <a:spAutoFit/>
              </a:bodyPr>
              <a:lstStyle/>
              <a:p>
                <a:pPr>
                  <a:defRPr/>
                </a:pPr>
                <a:r>
                  <a:rPr lang="fr-FR" sz="1400" b="1" dirty="0">
                    <a:latin typeface="Marianne"/>
                    <a:ea typeface="Tahoma"/>
                    <a:cs typeface="Tahoma"/>
                  </a:rPr>
                  <a:t>Instruction de la demande par le service gestion</a:t>
                </a:r>
                <a:endParaRPr lang="fr-FR" sz="1400" dirty="0">
                  <a:latin typeface="Marianne"/>
                  <a:ea typeface="Tahoma"/>
                  <a:cs typeface="Tahoma"/>
                </a:endParaRPr>
              </a:p>
            </p:txBody>
          </p:sp>
          <p:sp>
            <p:nvSpPr>
              <p:cNvPr id="148" name="Rectangle 33"/>
              <p:cNvSpPr>
                <a:spLocks noChangeArrowheads="1"/>
              </p:cNvSpPr>
              <p:nvPr/>
            </p:nvSpPr>
            <p:spPr bwMode="auto">
              <a:xfrm>
                <a:off x="7474558" y="3356170"/>
                <a:ext cx="45719" cy="340289"/>
              </a:xfrm>
              <a:prstGeom prst="rect">
                <a:avLst/>
              </a:prstGeom>
              <a:solidFill>
                <a:schemeClr val="accent4"/>
              </a:solidFill>
              <a:ln>
                <a:noFill/>
              </a:ln>
            </p:spPr>
            <p:txBody>
              <a:bodyPr vert="horz" wrap="square" lIns="91440" tIns="45720" rIns="91440" bIns="45720" numCol="1" anchor="t" anchorCtr="0" compatLnSpc="1">
                <a:prstTxWarp prst="textNoShape">
                  <a:avLst/>
                </a:prstTxWarp>
              </a:bodyPr>
              <a:lstStyle/>
              <a:p>
                <a:pPr>
                  <a:defRPr/>
                </a:pPr>
                <a:endParaRPr lang="fr-FR" sz="3600" dirty="0">
                  <a:solidFill>
                    <a:schemeClr val="accent2"/>
                  </a:solidFill>
                  <a:latin typeface="Marianne"/>
                </a:endParaRPr>
              </a:p>
            </p:txBody>
          </p:sp>
          <p:sp>
            <p:nvSpPr>
              <p:cNvPr id="149" name="ZoneTexte 32"/>
              <p:cNvSpPr/>
              <p:nvPr/>
            </p:nvSpPr>
            <p:spPr bwMode="auto">
              <a:xfrm>
                <a:off x="7626335" y="3280962"/>
                <a:ext cx="1770574" cy="649458"/>
              </a:xfrm>
              <a:prstGeom prst="rect">
                <a:avLst/>
              </a:prstGeom>
              <a:noFill/>
            </p:spPr>
            <p:txBody>
              <a:bodyPr wrap="square" rtlCol="0">
                <a:spAutoFit/>
              </a:bodyPr>
              <a:lstStyle/>
              <a:p>
                <a:pPr>
                  <a:defRPr/>
                </a:pPr>
                <a:r>
                  <a:rPr lang="fr-FR" sz="1400" b="1" dirty="0">
                    <a:latin typeface="Marianne"/>
                    <a:ea typeface="Tahoma"/>
                    <a:cs typeface="Tahoma"/>
                  </a:rPr>
                  <a:t>Validation du compte et réception des identifiants de connexion</a:t>
                </a:r>
                <a:endParaRPr lang="fr-FR" sz="1400" dirty="0">
                  <a:latin typeface="Marianne"/>
                  <a:ea typeface="Tahoma"/>
                  <a:cs typeface="Tahoma"/>
                </a:endParaRPr>
              </a:p>
            </p:txBody>
          </p:sp>
          <p:sp>
            <p:nvSpPr>
              <p:cNvPr id="150" name="Rectangle 33"/>
              <p:cNvSpPr>
                <a:spLocks noChangeArrowheads="1"/>
              </p:cNvSpPr>
              <p:nvPr/>
            </p:nvSpPr>
            <p:spPr bwMode="auto">
              <a:xfrm>
                <a:off x="9727105" y="3356170"/>
                <a:ext cx="45719" cy="340289"/>
              </a:xfrm>
              <a:prstGeom prst="rect">
                <a:avLst/>
              </a:prstGeom>
              <a:solidFill>
                <a:schemeClr val="accent5"/>
              </a:solidFill>
              <a:ln>
                <a:noFill/>
              </a:ln>
            </p:spPr>
            <p:txBody>
              <a:bodyPr vert="horz" wrap="square" lIns="91440" tIns="45720" rIns="91440" bIns="45720" numCol="1" anchor="t" anchorCtr="0" compatLnSpc="1">
                <a:prstTxWarp prst="textNoShape">
                  <a:avLst/>
                </a:prstTxWarp>
              </a:bodyPr>
              <a:lstStyle/>
              <a:p>
                <a:pPr>
                  <a:defRPr/>
                </a:pPr>
                <a:endParaRPr lang="fr-FR" sz="3600" dirty="0">
                  <a:solidFill>
                    <a:schemeClr val="accent2"/>
                  </a:solidFill>
                  <a:latin typeface="Marianne"/>
                </a:endParaRPr>
              </a:p>
            </p:txBody>
          </p:sp>
          <p:sp>
            <p:nvSpPr>
              <p:cNvPr id="151" name="ZoneTexte 34"/>
              <p:cNvSpPr/>
              <p:nvPr/>
            </p:nvSpPr>
            <p:spPr bwMode="auto">
              <a:xfrm>
                <a:off x="9878882" y="3280962"/>
                <a:ext cx="1770574" cy="502807"/>
              </a:xfrm>
              <a:prstGeom prst="rect">
                <a:avLst/>
              </a:prstGeom>
              <a:noFill/>
            </p:spPr>
            <p:txBody>
              <a:bodyPr wrap="square" rtlCol="0">
                <a:spAutoFit/>
              </a:bodyPr>
              <a:lstStyle/>
              <a:p>
                <a:pPr>
                  <a:defRPr/>
                </a:pPr>
                <a:r>
                  <a:rPr lang="fr-FR" sz="1400" b="1" dirty="0">
                    <a:latin typeface="Marianne"/>
                    <a:ea typeface="Tahoma"/>
                    <a:cs typeface="Tahoma"/>
                  </a:rPr>
                  <a:t>Connexion à l’espace de dépôt des demandes de financement </a:t>
                </a:r>
                <a:endParaRPr sz="3600" dirty="0">
                  <a:latin typeface="Marianne"/>
                </a:endParaRPr>
              </a:p>
            </p:txBody>
          </p:sp>
        </p:grpSp>
        <p:grpSp>
          <p:nvGrpSpPr>
            <p:cNvPr id="72" name="Groupe 49"/>
            <p:cNvGrpSpPr>
              <a:grpSpLocks noChangeAspect="1"/>
            </p:cNvGrpSpPr>
            <p:nvPr/>
          </p:nvGrpSpPr>
          <p:grpSpPr bwMode="auto">
            <a:xfrm>
              <a:off x="1359117" y="3424650"/>
              <a:ext cx="511491" cy="376483"/>
              <a:chOff x="704533" y="2862230"/>
              <a:chExt cx="511491" cy="428400"/>
            </a:xfrm>
          </p:grpSpPr>
          <p:sp>
            <p:nvSpPr>
              <p:cNvPr id="124" name="Freeform 27"/>
              <p:cNvSpPr>
                <a:spLocks noEditPoints="1"/>
              </p:cNvSpPr>
              <p:nvPr/>
            </p:nvSpPr>
            <p:spPr bwMode="auto">
              <a:xfrm>
                <a:off x="704533" y="2862230"/>
                <a:ext cx="511200" cy="428400"/>
              </a:xfrm>
              <a:custGeom>
                <a:avLst/>
                <a:gdLst>
                  <a:gd name="T0" fmla="*/ 1514 w 1536"/>
                  <a:gd name="T1" fmla="*/ 649 h 1297"/>
                  <a:gd name="T2" fmla="*/ 1491 w 1536"/>
                  <a:gd name="T3" fmla="*/ 671 h 1297"/>
                  <a:gd name="T4" fmla="*/ 1491 w 1536"/>
                  <a:gd name="T5" fmla="*/ 823 h 1297"/>
                  <a:gd name="T6" fmla="*/ 45 w 1536"/>
                  <a:gd name="T7" fmla="*/ 823 h 1297"/>
                  <a:gd name="T8" fmla="*/ 45 w 1536"/>
                  <a:gd name="T9" fmla="*/ 74 h 1297"/>
                  <a:gd name="T10" fmla="*/ 74 w 1536"/>
                  <a:gd name="T11" fmla="*/ 45 h 1297"/>
                  <a:gd name="T12" fmla="*/ 1090 w 1536"/>
                  <a:gd name="T13" fmla="*/ 45 h 1297"/>
                  <a:gd name="T14" fmla="*/ 1112 w 1536"/>
                  <a:gd name="T15" fmla="*/ 22 h 1297"/>
                  <a:gd name="T16" fmla="*/ 1090 w 1536"/>
                  <a:gd name="T17" fmla="*/ 0 h 1297"/>
                  <a:gd name="T18" fmla="*/ 74 w 1536"/>
                  <a:gd name="T19" fmla="*/ 0 h 1297"/>
                  <a:gd name="T20" fmla="*/ 0 w 1536"/>
                  <a:gd name="T21" fmla="*/ 74 h 1297"/>
                  <a:gd name="T22" fmla="*/ 0 w 1536"/>
                  <a:gd name="T23" fmla="*/ 926 h 1297"/>
                  <a:gd name="T24" fmla="*/ 74 w 1536"/>
                  <a:gd name="T25" fmla="*/ 1000 h 1297"/>
                  <a:gd name="T26" fmla="*/ 325 w 1536"/>
                  <a:gd name="T27" fmla="*/ 1000 h 1297"/>
                  <a:gd name="T28" fmla="*/ 347 w 1536"/>
                  <a:gd name="T29" fmla="*/ 977 h 1297"/>
                  <a:gd name="T30" fmla="*/ 325 w 1536"/>
                  <a:gd name="T31" fmla="*/ 955 h 1297"/>
                  <a:gd name="T32" fmla="*/ 74 w 1536"/>
                  <a:gd name="T33" fmla="*/ 955 h 1297"/>
                  <a:gd name="T34" fmla="*/ 45 w 1536"/>
                  <a:gd name="T35" fmla="*/ 926 h 1297"/>
                  <a:gd name="T36" fmla="*/ 45 w 1536"/>
                  <a:gd name="T37" fmla="*/ 868 h 1297"/>
                  <a:gd name="T38" fmla="*/ 1491 w 1536"/>
                  <a:gd name="T39" fmla="*/ 868 h 1297"/>
                  <a:gd name="T40" fmla="*/ 1491 w 1536"/>
                  <a:gd name="T41" fmla="*/ 926 h 1297"/>
                  <a:gd name="T42" fmla="*/ 1462 w 1536"/>
                  <a:gd name="T43" fmla="*/ 955 h 1297"/>
                  <a:gd name="T44" fmla="*/ 429 w 1536"/>
                  <a:gd name="T45" fmla="*/ 955 h 1297"/>
                  <a:gd name="T46" fmla="*/ 406 w 1536"/>
                  <a:gd name="T47" fmla="*/ 977 h 1297"/>
                  <a:gd name="T48" fmla="*/ 429 w 1536"/>
                  <a:gd name="T49" fmla="*/ 1000 h 1297"/>
                  <a:gd name="T50" fmla="*/ 618 w 1536"/>
                  <a:gd name="T51" fmla="*/ 1000 h 1297"/>
                  <a:gd name="T52" fmla="*/ 609 w 1536"/>
                  <a:gd name="T53" fmla="*/ 1057 h 1297"/>
                  <a:gd name="T54" fmla="*/ 551 w 1536"/>
                  <a:gd name="T55" fmla="*/ 1176 h 1297"/>
                  <a:gd name="T56" fmla="*/ 526 w 1536"/>
                  <a:gd name="T57" fmla="*/ 1202 h 1297"/>
                  <a:gd name="T58" fmla="*/ 515 w 1536"/>
                  <a:gd name="T59" fmla="*/ 1263 h 1297"/>
                  <a:gd name="T60" fmla="*/ 567 w 1536"/>
                  <a:gd name="T61" fmla="*/ 1297 h 1297"/>
                  <a:gd name="T62" fmla="*/ 969 w 1536"/>
                  <a:gd name="T63" fmla="*/ 1297 h 1297"/>
                  <a:gd name="T64" fmla="*/ 1021 w 1536"/>
                  <a:gd name="T65" fmla="*/ 1263 h 1297"/>
                  <a:gd name="T66" fmla="*/ 1010 w 1536"/>
                  <a:gd name="T67" fmla="*/ 1202 h 1297"/>
                  <a:gd name="T68" fmla="*/ 985 w 1536"/>
                  <a:gd name="T69" fmla="*/ 1176 h 1297"/>
                  <a:gd name="T70" fmla="*/ 927 w 1536"/>
                  <a:gd name="T71" fmla="*/ 1057 h 1297"/>
                  <a:gd name="T72" fmla="*/ 918 w 1536"/>
                  <a:gd name="T73" fmla="*/ 1000 h 1297"/>
                  <a:gd name="T74" fmla="*/ 1462 w 1536"/>
                  <a:gd name="T75" fmla="*/ 1000 h 1297"/>
                  <a:gd name="T76" fmla="*/ 1536 w 1536"/>
                  <a:gd name="T77" fmla="*/ 926 h 1297"/>
                  <a:gd name="T78" fmla="*/ 1536 w 1536"/>
                  <a:gd name="T79" fmla="*/ 671 h 1297"/>
                  <a:gd name="T80" fmla="*/ 1514 w 1536"/>
                  <a:gd name="T81" fmla="*/ 649 h 1297"/>
                  <a:gd name="T82" fmla="*/ 980 w 1536"/>
                  <a:gd name="T83" fmla="*/ 1245 h 1297"/>
                  <a:gd name="T84" fmla="*/ 969 w 1536"/>
                  <a:gd name="T85" fmla="*/ 1252 h 1297"/>
                  <a:gd name="T86" fmla="*/ 567 w 1536"/>
                  <a:gd name="T87" fmla="*/ 1252 h 1297"/>
                  <a:gd name="T88" fmla="*/ 556 w 1536"/>
                  <a:gd name="T89" fmla="*/ 1245 h 1297"/>
                  <a:gd name="T90" fmla="*/ 559 w 1536"/>
                  <a:gd name="T91" fmla="*/ 1233 h 1297"/>
                  <a:gd name="T92" fmla="*/ 583 w 1536"/>
                  <a:gd name="T93" fmla="*/ 1207 h 1297"/>
                  <a:gd name="T94" fmla="*/ 596 w 1536"/>
                  <a:gd name="T95" fmla="*/ 1193 h 1297"/>
                  <a:gd name="T96" fmla="*/ 940 w 1536"/>
                  <a:gd name="T97" fmla="*/ 1193 h 1297"/>
                  <a:gd name="T98" fmla="*/ 953 w 1536"/>
                  <a:gd name="T99" fmla="*/ 1207 h 1297"/>
                  <a:gd name="T100" fmla="*/ 977 w 1536"/>
                  <a:gd name="T101" fmla="*/ 1233 h 1297"/>
                  <a:gd name="T102" fmla="*/ 980 w 1536"/>
                  <a:gd name="T103" fmla="*/ 1245 h 1297"/>
                  <a:gd name="T104" fmla="*/ 882 w 1536"/>
                  <a:gd name="T105" fmla="*/ 1064 h 1297"/>
                  <a:gd name="T106" fmla="*/ 910 w 1536"/>
                  <a:gd name="T107" fmla="*/ 1148 h 1297"/>
                  <a:gd name="T108" fmla="*/ 626 w 1536"/>
                  <a:gd name="T109" fmla="*/ 1148 h 1297"/>
                  <a:gd name="T110" fmla="*/ 654 w 1536"/>
                  <a:gd name="T111" fmla="*/ 1064 h 1297"/>
                  <a:gd name="T112" fmla="*/ 664 w 1536"/>
                  <a:gd name="T113" fmla="*/ 1000 h 1297"/>
                  <a:gd name="T114" fmla="*/ 872 w 1536"/>
                  <a:gd name="T115" fmla="*/ 1000 h 1297"/>
                  <a:gd name="T116" fmla="*/ 882 w 1536"/>
                  <a:gd name="T117" fmla="*/ 1064 h 1297"/>
                  <a:gd name="T118" fmla="*/ 882 w 1536"/>
                  <a:gd name="T119" fmla="*/ 1064 h 1297"/>
                  <a:gd name="T120" fmla="*/ 882 w 1536"/>
                  <a:gd name="T121" fmla="*/ 1064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36" h="1297" extrusionOk="0">
                    <a:moveTo>
                      <a:pt x="1514" y="649"/>
                    </a:moveTo>
                    <a:cubicBezTo>
                      <a:pt x="1501" y="649"/>
                      <a:pt x="1491" y="659"/>
                      <a:pt x="1491" y="671"/>
                    </a:cubicBezTo>
                    <a:cubicBezTo>
                      <a:pt x="1491" y="823"/>
                      <a:pt x="1491" y="823"/>
                      <a:pt x="1491" y="823"/>
                    </a:cubicBezTo>
                    <a:cubicBezTo>
                      <a:pt x="45" y="823"/>
                      <a:pt x="45" y="823"/>
                      <a:pt x="45" y="823"/>
                    </a:cubicBezTo>
                    <a:cubicBezTo>
                      <a:pt x="45" y="74"/>
                      <a:pt x="45" y="74"/>
                      <a:pt x="45" y="74"/>
                    </a:cubicBezTo>
                    <a:cubicBezTo>
                      <a:pt x="45" y="58"/>
                      <a:pt x="58" y="45"/>
                      <a:pt x="74" y="45"/>
                    </a:cubicBezTo>
                    <a:cubicBezTo>
                      <a:pt x="1090" y="45"/>
                      <a:pt x="1090" y="45"/>
                      <a:pt x="1090" y="45"/>
                    </a:cubicBezTo>
                    <a:cubicBezTo>
                      <a:pt x="1102" y="45"/>
                      <a:pt x="1112" y="35"/>
                      <a:pt x="1112" y="22"/>
                    </a:cubicBezTo>
                    <a:cubicBezTo>
                      <a:pt x="1112" y="10"/>
                      <a:pt x="1102" y="0"/>
                      <a:pt x="1090" y="0"/>
                    </a:cubicBezTo>
                    <a:cubicBezTo>
                      <a:pt x="74" y="0"/>
                      <a:pt x="74" y="0"/>
                      <a:pt x="74" y="0"/>
                    </a:cubicBezTo>
                    <a:cubicBezTo>
                      <a:pt x="33" y="0"/>
                      <a:pt x="0" y="33"/>
                      <a:pt x="0" y="74"/>
                    </a:cubicBezTo>
                    <a:cubicBezTo>
                      <a:pt x="0" y="926"/>
                      <a:pt x="0" y="926"/>
                      <a:pt x="0" y="926"/>
                    </a:cubicBezTo>
                    <a:cubicBezTo>
                      <a:pt x="0" y="967"/>
                      <a:pt x="33" y="1000"/>
                      <a:pt x="74" y="1000"/>
                    </a:cubicBezTo>
                    <a:cubicBezTo>
                      <a:pt x="325" y="1000"/>
                      <a:pt x="325" y="1000"/>
                      <a:pt x="325" y="1000"/>
                    </a:cubicBezTo>
                    <a:cubicBezTo>
                      <a:pt x="337" y="1000"/>
                      <a:pt x="347" y="990"/>
                      <a:pt x="347" y="977"/>
                    </a:cubicBezTo>
                    <a:cubicBezTo>
                      <a:pt x="347" y="965"/>
                      <a:pt x="337" y="955"/>
                      <a:pt x="325" y="955"/>
                    </a:cubicBezTo>
                    <a:cubicBezTo>
                      <a:pt x="74" y="955"/>
                      <a:pt x="74" y="955"/>
                      <a:pt x="74" y="955"/>
                    </a:cubicBezTo>
                    <a:cubicBezTo>
                      <a:pt x="58" y="955"/>
                      <a:pt x="45" y="942"/>
                      <a:pt x="45" y="926"/>
                    </a:cubicBezTo>
                    <a:cubicBezTo>
                      <a:pt x="45" y="868"/>
                      <a:pt x="45" y="868"/>
                      <a:pt x="45" y="868"/>
                    </a:cubicBezTo>
                    <a:cubicBezTo>
                      <a:pt x="1491" y="868"/>
                      <a:pt x="1491" y="868"/>
                      <a:pt x="1491" y="868"/>
                    </a:cubicBezTo>
                    <a:cubicBezTo>
                      <a:pt x="1491" y="926"/>
                      <a:pt x="1491" y="926"/>
                      <a:pt x="1491" y="926"/>
                    </a:cubicBezTo>
                    <a:cubicBezTo>
                      <a:pt x="1491" y="942"/>
                      <a:pt x="1478" y="955"/>
                      <a:pt x="1462" y="955"/>
                    </a:cubicBezTo>
                    <a:cubicBezTo>
                      <a:pt x="429" y="955"/>
                      <a:pt x="429" y="955"/>
                      <a:pt x="429" y="955"/>
                    </a:cubicBezTo>
                    <a:cubicBezTo>
                      <a:pt x="416" y="955"/>
                      <a:pt x="406" y="965"/>
                      <a:pt x="406" y="977"/>
                    </a:cubicBezTo>
                    <a:cubicBezTo>
                      <a:pt x="406" y="990"/>
                      <a:pt x="416" y="1000"/>
                      <a:pt x="429" y="1000"/>
                    </a:cubicBezTo>
                    <a:cubicBezTo>
                      <a:pt x="618" y="1000"/>
                      <a:pt x="618" y="1000"/>
                      <a:pt x="618" y="1000"/>
                    </a:cubicBezTo>
                    <a:cubicBezTo>
                      <a:pt x="609" y="1057"/>
                      <a:pt x="609" y="1057"/>
                      <a:pt x="609" y="1057"/>
                    </a:cubicBezTo>
                    <a:cubicBezTo>
                      <a:pt x="603" y="1102"/>
                      <a:pt x="582" y="1143"/>
                      <a:pt x="551" y="1176"/>
                    </a:cubicBezTo>
                    <a:cubicBezTo>
                      <a:pt x="526" y="1202"/>
                      <a:pt x="526" y="1202"/>
                      <a:pt x="526" y="1202"/>
                    </a:cubicBezTo>
                    <a:cubicBezTo>
                      <a:pt x="510" y="1218"/>
                      <a:pt x="506" y="1242"/>
                      <a:pt x="515" y="1263"/>
                    </a:cubicBezTo>
                    <a:cubicBezTo>
                      <a:pt x="524" y="1284"/>
                      <a:pt x="544" y="1297"/>
                      <a:pt x="567" y="1297"/>
                    </a:cubicBezTo>
                    <a:cubicBezTo>
                      <a:pt x="969" y="1297"/>
                      <a:pt x="969" y="1297"/>
                      <a:pt x="969" y="1297"/>
                    </a:cubicBezTo>
                    <a:cubicBezTo>
                      <a:pt x="992" y="1297"/>
                      <a:pt x="1012" y="1284"/>
                      <a:pt x="1021" y="1263"/>
                    </a:cubicBezTo>
                    <a:cubicBezTo>
                      <a:pt x="1030" y="1242"/>
                      <a:pt x="1026" y="1218"/>
                      <a:pt x="1010" y="1202"/>
                    </a:cubicBezTo>
                    <a:cubicBezTo>
                      <a:pt x="985" y="1176"/>
                      <a:pt x="985" y="1176"/>
                      <a:pt x="985" y="1176"/>
                    </a:cubicBezTo>
                    <a:cubicBezTo>
                      <a:pt x="954" y="1143"/>
                      <a:pt x="933" y="1102"/>
                      <a:pt x="927" y="1057"/>
                    </a:cubicBezTo>
                    <a:cubicBezTo>
                      <a:pt x="918" y="1000"/>
                      <a:pt x="918" y="1000"/>
                      <a:pt x="918" y="1000"/>
                    </a:cubicBezTo>
                    <a:cubicBezTo>
                      <a:pt x="1462" y="1000"/>
                      <a:pt x="1462" y="1000"/>
                      <a:pt x="1462" y="1000"/>
                    </a:cubicBezTo>
                    <a:cubicBezTo>
                      <a:pt x="1503" y="1000"/>
                      <a:pt x="1536" y="967"/>
                      <a:pt x="1536" y="926"/>
                    </a:cubicBezTo>
                    <a:cubicBezTo>
                      <a:pt x="1536" y="671"/>
                      <a:pt x="1536" y="671"/>
                      <a:pt x="1536" y="671"/>
                    </a:cubicBezTo>
                    <a:cubicBezTo>
                      <a:pt x="1536" y="659"/>
                      <a:pt x="1526" y="649"/>
                      <a:pt x="1514" y="649"/>
                    </a:cubicBezTo>
                    <a:close/>
                    <a:moveTo>
                      <a:pt x="980" y="1245"/>
                    </a:moveTo>
                    <a:cubicBezTo>
                      <a:pt x="979" y="1248"/>
                      <a:pt x="976" y="1252"/>
                      <a:pt x="969" y="1252"/>
                    </a:cubicBezTo>
                    <a:cubicBezTo>
                      <a:pt x="567" y="1252"/>
                      <a:pt x="567" y="1252"/>
                      <a:pt x="567" y="1252"/>
                    </a:cubicBezTo>
                    <a:cubicBezTo>
                      <a:pt x="560" y="1252"/>
                      <a:pt x="557" y="1248"/>
                      <a:pt x="556" y="1245"/>
                    </a:cubicBezTo>
                    <a:cubicBezTo>
                      <a:pt x="555" y="1243"/>
                      <a:pt x="554" y="1238"/>
                      <a:pt x="559" y="1233"/>
                    </a:cubicBezTo>
                    <a:cubicBezTo>
                      <a:pt x="583" y="1207"/>
                      <a:pt x="583" y="1207"/>
                      <a:pt x="583" y="1207"/>
                    </a:cubicBezTo>
                    <a:cubicBezTo>
                      <a:pt x="588" y="1202"/>
                      <a:pt x="592" y="1198"/>
                      <a:pt x="596" y="1193"/>
                    </a:cubicBezTo>
                    <a:cubicBezTo>
                      <a:pt x="940" y="1193"/>
                      <a:pt x="940" y="1193"/>
                      <a:pt x="940" y="1193"/>
                    </a:cubicBezTo>
                    <a:cubicBezTo>
                      <a:pt x="944" y="1198"/>
                      <a:pt x="948" y="1202"/>
                      <a:pt x="953" y="1207"/>
                    </a:cubicBezTo>
                    <a:cubicBezTo>
                      <a:pt x="977" y="1233"/>
                      <a:pt x="977" y="1233"/>
                      <a:pt x="977" y="1233"/>
                    </a:cubicBezTo>
                    <a:cubicBezTo>
                      <a:pt x="982" y="1238"/>
                      <a:pt x="981" y="1243"/>
                      <a:pt x="980" y="1245"/>
                    </a:cubicBezTo>
                    <a:close/>
                    <a:moveTo>
                      <a:pt x="882" y="1064"/>
                    </a:moveTo>
                    <a:cubicBezTo>
                      <a:pt x="887" y="1093"/>
                      <a:pt x="896" y="1122"/>
                      <a:pt x="910" y="1148"/>
                    </a:cubicBezTo>
                    <a:cubicBezTo>
                      <a:pt x="626" y="1148"/>
                      <a:pt x="626" y="1148"/>
                      <a:pt x="626" y="1148"/>
                    </a:cubicBezTo>
                    <a:cubicBezTo>
                      <a:pt x="640" y="1122"/>
                      <a:pt x="649" y="1093"/>
                      <a:pt x="654" y="1064"/>
                    </a:cubicBezTo>
                    <a:cubicBezTo>
                      <a:pt x="664" y="1000"/>
                      <a:pt x="664" y="1000"/>
                      <a:pt x="664" y="1000"/>
                    </a:cubicBezTo>
                    <a:cubicBezTo>
                      <a:pt x="872" y="1000"/>
                      <a:pt x="872" y="1000"/>
                      <a:pt x="872" y="1000"/>
                    </a:cubicBezTo>
                    <a:lnTo>
                      <a:pt x="882" y="1064"/>
                    </a:lnTo>
                    <a:close/>
                    <a:moveTo>
                      <a:pt x="882" y="1064"/>
                    </a:moveTo>
                    <a:cubicBezTo>
                      <a:pt x="882" y="1064"/>
                      <a:pt x="882" y="1064"/>
                      <a:pt x="882" y="1064"/>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25" name="Freeform 28"/>
              <p:cNvSpPr>
                <a:spLocks noEditPoints="1"/>
              </p:cNvSpPr>
              <p:nvPr/>
            </p:nvSpPr>
            <p:spPr bwMode="auto">
              <a:xfrm>
                <a:off x="1092200" y="2862230"/>
                <a:ext cx="123825" cy="198438"/>
              </a:xfrm>
              <a:custGeom>
                <a:avLst/>
                <a:gdLst>
                  <a:gd name="T0" fmla="*/ 291 w 365"/>
                  <a:gd name="T1" fmla="*/ 0 h 590"/>
                  <a:gd name="T2" fmla="*/ 23 w 365"/>
                  <a:gd name="T3" fmla="*/ 0 h 590"/>
                  <a:gd name="T4" fmla="*/ 0 w 365"/>
                  <a:gd name="T5" fmla="*/ 22 h 590"/>
                  <a:gd name="T6" fmla="*/ 23 w 365"/>
                  <a:gd name="T7" fmla="*/ 45 h 590"/>
                  <a:gd name="T8" fmla="*/ 291 w 365"/>
                  <a:gd name="T9" fmla="*/ 45 h 590"/>
                  <a:gd name="T10" fmla="*/ 320 w 365"/>
                  <a:gd name="T11" fmla="*/ 74 h 590"/>
                  <a:gd name="T12" fmla="*/ 320 w 365"/>
                  <a:gd name="T13" fmla="*/ 567 h 590"/>
                  <a:gd name="T14" fmla="*/ 343 w 365"/>
                  <a:gd name="T15" fmla="*/ 590 h 590"/>
                  <a:gd name="T16" fmla="*/ 365 w 365"/>
                  <a:gd name="T17" fmla="*/ 567 h 590"/>
                  <a:gd name="T18" fmla="*/ 365 w 365"/>
                  <a:gd name="T19" fmla="*/ 74 h 590"/>
                  <a:gd name="T20" fmla="*/ 291 w 365"/>
                  <a:gd name="T21" fmla="*/ 0 h 590"/>
                  <a:gd name="T22" fmla="*/ 291 w 365"/>
                  <a:gd name="T23" fmla="*/ 0 h 590"/>
                  <a:gd name="T24" fmla="*/ 291 w 365"/>
                  <a:gd name="T25"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5" h="590" extrusionOk="0">
                    <a:moveTo>
                      <a:pt x="291" y="0"/>
                    </a:moveTo>
                    <a:cubicBezTo>
                      <a:pt x="23" y="0"/>
                      <a:pt x="23" y="0"/>
                      <a:pt x="23" y="0"/>
                    </a:cubicBezTo>
                    <a:cubicBezTo>
                      <a:pt x="10" y="0"/>
                      <a:pt x="0" y="10"/>
                      <a:pt x="0" y="22"/>
                    </a:cubicBezTo>
                    <a:cubicBezTo>
                      <a:pt x="0" y="35"/>
                      <a:pt x="10" y="45"/>
                      <a:pt x="23" y="45"/>
                    </a:cubicBezTo>
                    <a:cubicBezTo>
                      <a:pt x="291" y="45"/>
                      <a:pt x="291" y="45"/>
                      <a:pt x="291" y="45"/>
                    </a:cubicBezTo>
                    <a:cubicBezTo>
                      <a:pt x="307" y="45"/>
                      <a:pt x="320" y="58"/>
                      <a:pt x="320" y="74"/>
                    </a:cubicBezTo>
                    <a:cubicBezTo>
                      <a:pt x="320" y="567"/>
                      <a:pt x="320" y="567"/>
                      <a:pt x="320" y="567"/>
                    </a:cubicBezTo>
                    <a:cubicBezTo>
                      <a:pt x="320" y="580"/>
                      <a:pt x="330" y="590"/>
                      <a:pt x="343" y="590"/>
                    </a:cubicBezTo>
                    <a:cubicBezTo>
                      <a:pt x="355" y="590"/>
                      <a:pt x="365" y="580"/>
                      <a:pt x="365" y="567"/>
                    </a:cubicBezTo>
                    <a:cubicBezTo>
                      <a:pt x="365" y="74"/>
                      <a:pt x="365" y="74"/>
                      <a:pt x="365" y="74"/>
                    </a:cubicBezTo>
                    <a:cubicBezTo>
                      <a:pt x="365" y="33"/>
                      <a:pt x="332" y="0"/>
                      <a:pt x="291" y="0"/>
                    </a:cubicBezTo>
                    <a:close/>
                    <a:moveTo>
                      <a:pt x="291" y="0"/>
                    </a:moveTo>
                    <a:cubicBezTo>
                      <a:pt x="291" y="0"/>
                      <a:pt x="291" y="0"/>
                      <a:pt x="291"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26" name="Freeform 32"/>
              <p:cNvSpPr>
                <a:spLocks noEditPoints="1"/>
              </p:cNvSpPr>
              <p:nvPr/>
            </p:nvSpPr>
            <p:spPr bwMode="auto">
              <a:xfrm>
                <a:off x="801688" y="2930493"/>
                <a:ext cx="114300" cy="14288"/>
              </a:xfrm>
              <a:custGeom>
                <a:avLst/>
                <a:gdLst>
                  <a:gd name="T0" fmla="*/ 317 w 339"/>
                  <a:gd name="T1" fmla="*/ 45 h 45"/>
                  <a:gd name="T2" fmla="*/ 339 w 339"/>
                  <a:gd name="T3" fmla="*/ 22 h 45"/>
                  <a:gd name="T4" fmla="*/ 317 w 339"/>
                  <a:gd name="T5" fmla="*/ 0 h 45"/>
                  <a:gd name="T6" fmla="*/ 23 w 339"/>
                  <a:gd name="T7" fmla="*/ 0 h 45"/>
                  <a:gd name="T8" fmla="*/ 0 w 339"/>
                  <a:gd name="T9" fmla="*/ 22 h 45"/>
                  <a:gd name="T10" fmla="*/ 23 w 339"/>
                  <a:gd name="T11" fmla="*/ 45 h 45"/>
                  <a:gd name="T12" fmla="*/ 317 w 339"/>
                  <a:gd name="T13" fmla="*/ 45 h 45"/>
                  <a:gd name="T14" fmla="*/ 317 w 339"/>
                  <a:gd name="T15" fmla="*/ 45 h 45"/>
                  <a:gd name="T16" fmla="*/ 317 w 339"/>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45" extrusionOk="0">
                    <a:moveTo>
                      <a:pt x="317" y="45"/>
                    </a:moveTo>
                    <a:cubicBezTo>
                      <a:pt x="329" y="45"/>
                      <a:pt x="339" y="35"/>
                      <a:pt x="339" y="22"/>
                    </a:cubicBezTo>
                    <a:cubicBezTo>
                      <a:pt x="339" y="10"/>
                      <a:pt x="329" y="0"/>
                      <a:pt x="317" y="0"/>
                    </a:cubicBezTo>
                    <a:cubicBezTo>
                      <a:pt x="23" y="0"/>
                      <a:pt x="23" y="0"/>
                      <a:pt x="23" y="0"/>
                    </a:cubicBezTo>
                    <a:cubicBezTo>
                      <a:pt x="11" y="0"/>
                      <a:pt x="0" y="10"/>
                      <a:pt x="0" y="22"/>
                    </a:cubicBezTo>
                    <a:cubicBezTo>
                      <a:pt x="0" y="35"/>
                      <a:pt x="11" y="45"/>
                      <a:pt x="23" y="45"/>
                    </a:cubicBezTo>
                    <a:lnTo>
                      <a:pt x="317" y="45"/>
                    </a:lnTo>
                    <a:close/>
                    <a:moveTo>
                      <a:pt x="317" y="45"/>
                    </a:moveTo>
                    <a:cubicBezTo>
                      <a:pt x="317" y="45"/>
                      <a:pt x="317" y="45"/>
                      <a:pt x="317" y="45"/>
                    </a:cubicBezTo>
                  </a:path>
                </a:pathLst>
              </a:custGeom>
              <a:solidFill>
                <a:srgbClr val="CF022B"/>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27" name="Freeform 33"/>
              <p:cNvSpPr>
                <a:spLocks noEditPoints="1"/>
              </p:cNvSpPr>
              <p:nvPr/>
            </p:nvSpPr>
            <p:spPr bwMode="auto">
              <a:xfrm>
                <a:off x="760413" y="2930493"/>
                <a:ext cx="26987" cy="14288"/>
              </a:xfrm>
              <a:custGeom>
                <a:avLst/>
                <a:gdLst>
                  <a:gd name="T0" fmla="*/ 23 w 84"/>
                  <a:gd name="T1" fmla="*/ 45 h 45"/>
                  <a:gd name="T2" fmla="*/ 62 w 84"/>
                  <a:gd name="T3" fmla="*/ 45 h 45"/>
                  <a:gd name="T4" fmla="*/ 84 w 84"/>
                  <a:gd name="T5" fmla="*/ 22 h 45"/>
                  <a:gd name="T6" fmla="*/ 62 w 84"/>
                  <a:gd name="T7" fmla="*/ 0 h 45"/>
                  <a:gd name="T8" fmla="*/ 23 w 84"/>
                  <a:gd name="T9" fmla="*/ 0 h 45"/>
                  <a:gd name="T10" fmla="*/ 0 w 84"/>
                  <a:gd name="T11" fmla="*/ 22 h 45"/>
                  <a:gd name="T12" fmla="*/ 23 w 84"/>
                  <a:gd name="T13" fmla="*/ 45 h 45"/>
                  <a:gd name="T14" fmla="*/ 23 w 84"/>
                  <a:gd name="T15" fmla="*/ 45 h 45"/>
                  <a:gd name="T16" fmla="*/ 23 w 8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45" extrusionOk="0">
                    <a:moveTo>
                      <a:pt x="23" y="45"/>
                    </a:moveTo>
                    <a:cubicBezTo>
                      <a:pt x="62" y="45"/>
                      <a:pt x="62" y="45"/>
                      <a:pt x="62" y="45"/>
                    </a:cubicBezTo>
                    <a:cubicBezTo>
                      <a:pt x="74" y="45"/>
                      <a:pt x="84" y="35"/>
                      <a:pt x="84" y="22"/>
                    </a:cubicBezTo>
                    <a:cubicBezTo>
                      <a:pt x="84" y="10"/>
                      <a:pt x="74" y="0"/>
                      <a:pt x="62" y="0"/>
                    </a:cubicBezTo>
                    <a:cubicBezTo>
                      <a:pt x="23" y="0"/>
                      <a:pt x="23" y="0"/>
                      <a:pt x="23" y="0"/>
                    </a:cubicBezTo>
                    <a:cubicBezTo>
                      <a:pt x="10" y="0"/>
                      <a:pt x="0" y="10"/>
                      <a:pt x="0" y="22"/>
                    </a:cubicBezTo>
                    <a:cubicBezTo>
                      <a:pt x="0" y="35"/>
                      <a:pt x="10" y="45"/>
                      <a:pt x="23" y="45"/>
                    </a:cubicBezTo>
                    <a:close/>
                    <a:moveTo>
                      <a:pt x="23" y="45"/>
                    </a:moveTo>
                    <a:cubicBezTo>
                      <a:pt x="23" y="45"/>
                      <a:pt x="23" y="45"/>
                      <a:pt x="23" y="45"/>
                    </a:cubicBezTo>
                  </a:path>
                </a:pathLst>
              </a:custGeom>
              <a:solidFill>
                <a:srgbClr val="CF022B"/>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28" name="Freeform 34"/>
              <p:cNvSpPr>
                <a:spLocks noEditPoints="1"/>
              </p:cNvSpPr>
              <p:nvPr/>
            </p:nvSpPr>
            <p:spPr bwMode="auto">
              <a:xfrm>
                <a:off x="760413" y="2965418"/>
                <a:ext cx="125412" cy="15875"/>
              </a:xfrm>
              <a:custGeom>
                <a:avLst/>
                <a:gdLst>
                  <a:gd name="T0" fmla="*/ 372 w 372"/>
                  <a:gd name="T1" fmla="*/ 23 h 45"/>
                  <a:gd name="T2" fmla="*/ 350 w 372"/>
                  <a:gd name="T3" fmla="*/ 0 h 45"/>
                  <a:gd name="T4" fmla="*/ 23 w 372"/>
                  <a:gd name="T5" fmla="*/ 0 h 45"/>
                  <a:gd name="T6" fmla="*/ 0 w 372"/>
                  <a:gd name="T7" fmla="*/ 23 h 45"/>
                  <a:gd name="T8" fmla="*/ 23 w 372"/>
                  <a:gd name="T9" fmla="*/ 45 h 45"/>
                  <a:gd name="T10" fmla="*/ 350 w 372"/>
                  <a:gd name="T11" fmla="*/ 45 h 45"/>
                  <a:gd name="T12" fmla="*/ 372 w 372"/>
                  <a:gd name="T13" fmla="*/ 23 h 45"/>
                  <a:gd name="T14" fmla="*/ 372 w 372"/>
                  <a:gd name="T15" fmla="*/ 23 h 45"/>
                  <a:gd name="T16" fmla="*/ 372 w 372"/>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45" extrusionOk="0">
                    <a:moveTo>
                      <a:pt x="372" y="23"/>
                    </a:moveTo>
                    <a:cubicBezTo>
                      <a:pt x="372" y="10"/>
                      <a:pt x="362" y="0"/>
                      <a:pt x="350" y="0"/>
                    </a:cubicBezTo>
                    <a:cubicBezTo>
                      <a:pt x="23" y="0"/>
                      <a:pt x="23" y="0"/>
                      <a:pt x="23" y="0"/>
                    </a:cubicBezTo>
                    <a:cubicBezTo>
                      <a:pt x="10" y="0"/>
                      <a:pt x="0" y="10"/>
                      <a:pt x="0" y="23"/>
                    </a:cubicBezTo>
                    <a:cubicBezTo>
                      <a:pt x="0" y="35"/>
                      <a:pt x="10" y="45"/>
                      <a:pt x="23" y="45"/>
                    </a:cubicBezTo>
                    <a:cubicBezTo>
                      <a:pt x="350" y="45"/>
                      <a:pt x="350" y="45"/>
                      <a:pt x="350" y="45"/>
                    </a:cubicBezTo>
                    <a:cubicBezTo>
                      <a:pt x="362" y="45"/>
                      <a:pt x="372" y="35"/>
                      <a:pt x="372" y="23"/>
                    </a:cubicBezTo>
                    <a:close/>
                    <a:moveTo>
                      <a:pt x="372" y="23"/>
                    </a:moveTo>
                    <a:cubicBezTo>
                      <a:pt x="372" y="23"/>
                      <a:pt x="372" y="23"/>
                      <a:pt x="372" y="23"/>
                    </a:cubicBezTo>
                  </a:path>
                </a:pathLst>
              </a:custGeom>
              <a:solidFill>
                <a:srgbClr val="CF022B"/>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29" name="Freeform 35"/>
              <p:cNvSpPr>
                <a:spLocks noEditPoints="1"/>
              </p:cNvSpPr>
              <p:nvPr/>
            </p:nvSpPr>
            <p:spPr bwMode="auto">
              <a:xfrm>
                <a:off x="760413" y="3001930"/>
                <a:ext cx="100012" cy="15875"/>
              </a:xfrm>
              <a:custGeom>
                <a:avLst/>
                <a:gdLst>
                  <a:gd name="T0" fmla="*/ 300 w 300"/>
                  <a:gd name="T1" fmla="*/ 23 h 45"/>
                  <a:gd name="T2" fmla="*/ 278 w 300"/>
                  <a:gd name="T3" fmla="*/ 0 h 45"/>
                  <a:gd name="T4" fmla="*/ 23 w 300"/>
                  <a:gd name="T5" fmla="*/ 0 h 45"/>
                  <a:gd name="T6" fmla="*/ 0 w 300"/>
                  <a:gd name="T7" fmla="*/ 23 h 45"/>
                  <a:gd name="T8" fmla="*/ 23 w 300"/>
                  <a:gd name="T9" fmla="*/ 45 h 45"/>
                  <a:gd name="T10" fmla="*/ 278 w 300"/>
                  <a:gd name="T11" fmla="*/ 45 h 45"/>
                  <a:gd name="T12" fmla="*/ 300 w 300"/>
                  <a:gd name="T13" fmla="*/ 23 h 45"/>
                  <a:gd name="T14" fmla="*/ 300 w 300"/>
                  <a:gd name="T15" fmla="*/ 23 h 45"/>
                  <a:gd name="T16" fmla="*/ 300 w 300"/>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45" extrusionOk="0">
                    <a:moveTo>
                      <a:pt x="300" y="23"/>
                    </a:moveTo>
                    <a:cubicBezTo>
                      <a:pt x="300" y="10"/>
                      <a:pt x="290" y="0"/>
                      <a:pt x="278" y="0"/>
                    </a:cubicBezTo>
                    <a:cubicBezTo>
                      <a:pt x="23" y="0"/>
                      <a:pt x="23" y="0"/>
                      <a:pt x="23" y="0"/>
                    </a:cubicBezTo>
                    <a:cubicBezTo>
                      <a:pt x="10" y="0"/>
                      <a:pt x="0" y="10"/>
                      <a:pt x="0" y="23"/>
                    </a:cubicBezTo>
                    <a:cubicBezTo>
                      <a:pt x="0" y="35"/>
                      <a:pt x="10" y="45"/>
                      <a:pt x="23" y="45"/>
                    </a:cubicBezTo>
                    <a:cubicBezTo>
                      <a:pt x="278" y="45"/>
                      <a:pt x="278" y="45"/>
                      <a:pt x="278" y="45"/>
                    </a:cubicBezTo>
                    <a:cubicBezTo>
                      <a:pt x="290" y="45"/>
                      <a:pt x="300" y="35"/>
                      <a:pt x="300" y="23"/>
                    </a:cubicBezTo>
                    <a:close/>
                    <a:moveTo>
                      <a:pt x="300" y="23"/>
                    </a:moveTo>
                    <a:cubicBezTo>
                      <a:pt x="300" y="23"/>
                      <a:pt x="300" y="23"/>
                      <a:pt x="300" y="23"/>
                    </a:cubicBezTo>
                  </a:path>
                </a:pathLst>
              </a:custGeom>
              <a:solidFill>
                <a:srgbClr val="CF022B"/>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30" name="Freeform 36"/>
              <p:cNvSpPr>
                <a:spLocks noEditPoints="1"/>
              </p:cNvSpPr>
              <p:nvPr/>
            </p:nvSpPr>
            <p:spPr bwMode="auto">
              <a:xfrm>
                <a:off x="760413" y="3038443"/>
                <a:ext cx="82550" cy="14288"/>
              </a:xfrm>
              <a:custGeom>
                <a:avLst/>
                <a:gdLst>
                  <a:gd name="T0" fmla="*/ 246 w 246"/>
                  <a:gd name="T1" fmla="*/ 23 h 45"/>
                  <a:gd name="T2" fmla="*/ 224 w 246"/>
                  <a:gd name="T3" fmla="*/ 0 h 45"/>
                  <a:gd name="T4" fmla="*/ 23 w 246"/>
                  <a:gd name="T5" fmla="*/ 0 h 45"/>
                  <a:gd name="T6" fmla="*/ 0 w 246"/>
                  <a:gd name="T7" fmla="*/ 23 h 45"/>
                  <a:gd name="T8" fmla="*/ 23 w 246"/>
                  <a:gd name="T9" fmla="*/ 45 h 45"/>
                  <a:gd name="T10" fmla="*/ 224 w 246"/>
                  <a:gd name="T11" fmla="*/ 45 h 45"/>
                  <a:gd name="T12" fmla="*/ 246 w 246"/>
                  <a:gd name="T13" fmla="*/ 23 h 45"/>
                  <a:gd name="T14" fmla="*/ 246 w 246"/>
                  <a:gd name="T15" fmla="*/ 23 h 45"/>
                  <a:gd name="T16" fmla="*/ 246 w 246"/>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45" extrusionOk="0">
                    <a:moveTo>
                      <a:pt x="246" y="23"/>
                    </a:moveTo>
                    <a:cubicBezTo>
                      <a:pt x="246" y="10"/>
                      <a:pt x="236" y="0"/>
                      <a:pt x="224" y="0"/>
                    </a:cubicBezTo>
                    <a:cubicBezTo>
                      <a:pt x="23" y="0"/>
                      <a:pt x="23" y="0"/>
                      <a:pt x="23" y="0"/>
                    </a:cubicBezTo>
                    <a:cubicBezTo>
                      <a:pt x="10" y="0"/>
                      <a:pt x="0" y="10"/>
                      <a:pt x="0" y="23"/>
                    </a:cubicBezTo>
                    <a:cubicBezTo>
                      <a:pt x="0" y="35"/>
                      <a:pt x="10" y="45"/>
                      <a:pt x="23" y="45"/>
                    </a:cubicBezTo>
                    <a:cubicBezTo>
                      <a:pt x="224" y="45"/>
                      <a:pt x="224" y="45"/>
                      <a:pt x="224" y="45"/>
                    </a:cubicBezTo>
                    <a:cubicBezTo>
                      <a:pt x="236" y="45"/>
                      <a:pt x="246" y="35"/>
                      <a:pt x="246" y="23"/>
                    </a:cubicBezTo>
                    <a:close/>
                    <a:moveTo>
                      <a:pt x="246" y="23"/>
                    </a:moveTo>
                    <a:cubicBezTo>
                      <a:pt x="246" y="23"/>
                      <a:pt x="246" y="23"/>
                      <a:pt x="246" y="23"/>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31" name="Freeform 37"/>
              <p:cNvSpPr>
                <a:spLocks noEditPoints="1"/>
              </p:cNvSpPr>
              <p:nvPr/>
            </p:nvSpPr>
            <p:spPr bwMode="auto">
              <a:xfrm>
                <a:off x="760413" y="3073368"/>
                <a:ext cx="76200" cy="15875"/>
              </a:xfrm>
              <a:custGeom>
                <a:avLst/>
                <a:gdLst>
                  <a:gd name="T0" fmla="*/ 206 w 228"/>
                  <a:gd name="T1" fmla="*/ 0 h 45"/>
                  <a:gd name="T2" fmla="*/ 23 w 228"/>
                  <a:gd name="T3" fmla="*/ 0 h 45"/>
                  <a:gd name="T4" fmla="*/ 0 w 228"/>
                  <a:gd name="T5" fmla="*/ 23 h 45"/>
                  <a:gd name="T6" fmla="*/ 23 w 228"/>
                  <a:gd name="T7" fmla="*/ 45 h 45"/>
                  <a:gd name="T8" fmla="*/ 206 w 228"/>
                  <a:gd name="T9" fmla="*/ 45 h 45"/>
                  <a:gd name="T10" fmla="*/ 228 w 228"/>
                  <a:gd name="T11" fmla="*/ 23 h 45"/>
                  <a:gd name="T12" fmla="*/ 206 w 228"/>
                  <a:gd name="T13" fmla="*/ 0 h 45"/>
                  <a:gd name="T14" fmla="*/ 206 w 228"/>
                  <a:gd name="T15" fmla="*/ 0 h 45"/>
                  <a:gd name="T16" fmla="*/ 206 w 228"/>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45" extrusionOk="0">
                    <a:moveTo>
                      <a:pt x="206" y="0"/>
                    </a:moveTo>
                    <a:cubicBezTo>
                      <a:pt x="23" y="0"/>
                      <a:pt x="23" y="0"/>
                      <a:pt x="23" y="0"/>
                    </a:cubicBezTo>
                    <a:cubicBezTo>
                      <a:pt x="10" y="0"/>
                      <a:pt x="0" y="10"/>
                      <a:pt x="0" y="23"/>
                    </a:cubicBezTo>
                    <a:cubicBezTo>
                      <a:pt x="0" y="35"/>
                      <a:pt x="10" y="45"/>
                      <a:pt x="23" y="45"/>
                    </a:cubicBezTo>
                    <a:cubicBezTo>
                      <a:pt x="206" y="45"/>
                      <a:pt x="206" y="45"/>
                      <a:pt x="206" y="45"/>
                    </a:cubicBezTo>
                    <a:cubicBezTo>
                      <a:pt x="218" y="45"/>
                      <a:pt x="228" y="35"/>
                      <a:pt x="228" y="23"/>
                    </a:cubicBezTo>
                    <a:cubicBezTo>
                      <a:pt x="228" y="10"/>
                      <a:pt x="218" y="0"/>
                      <a:pt x="206" y="0"/>
                    </a:cubicBezTo>
                    <a:close/>
                    <a:moveTo>
                      <a:pt x="206" y="0"/>
                    </a:moveTo>
                    <a:cubicBezTo>
                      <a:pt x="206" y="0"/>
                      <a:pt x="206" y="0"/>
                      <a:pt x="206"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grpSp>
        <p:grpSp>
          <p:nvGrpSpPr>
            <p:cNvPr id="73" name="Groupe 58"/>
            <p:cNvGrpSpPr>
              <a:grpSpLocks noChangeAspect="1"/>
            </p:cNvGrpSpPr>
            <p:nvPr/>
          </p:nvGrpSpPr>
          <p:grpSpPr bwMode="auto">
            <a:xfrm>
              <a:off x="3696184" y="3397917"/>
              <a:ext cx="458898" cy="403216"/>
              <a:chOff x="2695132" y="2079377"/>
              <a:chExt cx="379412" cy="333375"/>
            </a:xfrm>
          </p:grpSpPr>
          <p:sp>
            <p:nvSpPr>
              <p:cNvPr id="119" name="AutoShape 315"/>
              <p:cNvSpPr>
                <a:spLocks noChangeAspect="1" noChangeArrowheads="1" noTextEdit="1"/>
              </p:cNvSpPr>
              <p:nvPr/>
            </p:nvSpPr>
            <p:spPr bwMode="auto">
              <a:xfrm>
                <a:off x="2695132" y="2079377"/>
                <a:ext cx="379412" cy="333375"/>
              </a:xfrm>
              <a:prstGeom prst="rect">
                <a:avLst/>
              </a:prstGeom>
              <a:noFill/>
              <a:ln>
                <a:noFill/>
              </a:ln>
            </p:spPr>
            <p:txBody>
              <a:bodyPr vert="horz" wrap="square" lIns="91440" tIns="45720" rIns="91440" bIns="45720" numCol="1" anchor="t" anchorCtr="0" compatLnSpc="1">
                <a:prstTxWarp prst="textNoShape">
                  <a:avLst/>
                </a:prstTxWarp>
              </a:bodyPr>
              <a:lstStyle/>
              <a:p>
                <a:pPr>
                  <a:defRPr/>
                </a:pPr>
                <a:endParaRPr lang="fr-FR" dirty="0"/>
              </a:p>
            </p:txBody>
          </p:sp>
          <p:sp>
            <p:nvSpPr>
              <p:cNvPr id="120" name="Freeform 317"/>
              <p:cNvSpPr>
                <a:spLocks noEditPoints="1"/>
              </p:cNvSpPr>
              <p:nvPr/>
            </p:nvSpPr>
            <p:spPr bwMode="auto">
              <a:xfrm>
                <a:off x="2695132" y="2079377"/>
                <a:ext cx="379412" cy="333375"/>
              </a:xfrm>
              <a:custGeom>
                <a:avLst/>
                <a:gdLst>
                  <a:gd name="T0" fmla="*/ 1536 w 1536"/>
                  <a:gd name="T1" fmla="*/ 341 h 1353"/>
                  <a:gd name="T2" fmla="*/ 1261 w 1536"/>
                  <a:gd name="T3" fmla="*/ 6 h 1353"/>
                  <a:gd name="T4" fmla="*/ 1195 w 1536"/>
                  <a:gd name="T5" fmla="*/ 0 h 1353"/>
                  <a:gd name="T6" fmla="*/ 883 w 1536"/>
                  <a:gd name="T7" fmla="*/ 204 h 1353"/>
                  <a:gd name="T8" fmla="*/ 170 w 1536"/>
                  <a:gd name="T9" fmla="*/ 204 h 1353"/>
                  <a:gd name="T10" fmla="*/ 0 w 1536"/>
                  <a:gd name="T11" fmla="*/ 375 h 1353"/>
                  <a:gd name="T12" fmla="*/ 0 w 1536"/>
                  <a:gd name="T13" fmla="*/ 1187 h 1353"/>
                  <a:gd name="T14" fmla="*/ 166 w 1536"/>
                  <a:gd name="T15" fmla="*/ 1353 h 1353"/>
                  <a:gd name="T16" fmla="*/ 424 w 1536"/>
                  <a:gd name="T17" fmla="*/ 1353 h 1353"/>
                  <a:gd name="T18" fmla="*/ 447 w 1536"/>
                  <a:gd name="T19" fmla="*/ 1331 h 1353"/>
                  <a:gd name="T20" fmla="*/ 424 w 1536"/>
                  <a:gd name="T21" fmla="*/ 1308 h 1353"/>
                  <a:gd name="T22" fmla="*/ 166 w 1536"/>
                  <a:gd name="T23" fmla="*/ 1308 h 1353"/>
                  <a:gd name="T24" fmla="*/ 46 w 1536"/>
                  <a:gd name="T25" fmla="*/ 1187 h 1353"/>
                  <a:gd name="T26" fmla="*/ 46 w 1536"/>
                  <a:gd name="T27" fmla="*/ 428 h 1353"/>
                  <a:gd name="T28" fmla="*/ 581 w 1536"/>
                  <a:gd name="T29" fmla="*/ 874 h 1353"/>
                  <a:gd name="T30" fmla="*/ 768 w 1536"/>
                  <a:gd name="T31" fmla="*/ 942 h 1353"/>
                  <a:gd name="T32" fmla="*/ 955 w 1536"/>
                  <a:gd name="T33" fmla="*/ 874 h 1353"/>
                  <a:gd name="T34" fmla="*/ 1111 w 1536"/>
                  <a:gd name="T35" fmla="*/ 744 h 1353"/>
                  <a:gd name="T36" fmla="*/ 1114 w 1536"/>
                  <a:gd name="T37" fmla="*/ 712 h 1353"/>
                  <a:gd name="T38" fmla="*/ 1082 w 1536"/>
                  <a:gd name="T39" fmla="*/ 709 h 1353"/>
                  <a:gd name="T40" fmla="*/ 926 w 1536"/>
                  <a:gd name="T41" fmla="*/ 839 h 1353"/>
                  <a:gd name="T42" fmla="*/ 610 w 1536"/>
                  <a:gd name="T43" fmla="*/ 839 h 1353"/>
                  <a:gd name="T44" fmla="*/ 46 w 1536"/>
                  <a:gd name="T45" fmla="*/ 369 h 1353"/>
                  <a:gd name="T46" fmla="*/ 170 w 1536"/>
                  <a:gd name="T47" fmla="*/ 250 h 1353"/>
                  <a:gd name="T48" fmla="*/ 867 w 1536"/>
                  <a:gd name="T49" fmla="*/ 250 h 1353"/>
                  <a:gd name="T50" fmla="*/ 855 w 1536"/>
                  <a:gd name="T51" fmla="*/ 341 h 1353"/>
                  <a:gd name="T52" fmla="*/ 1195 w 1536"/>
                  <a:gd name="T53" fmla="*/ 681 h 1353"/>
                  <a:gd name="T54" fmla="*/ 1261 w 1536"/>
                  <a:gd name="T55" fmla="*/ 675 h 1353"/>
                  <a:gd name="T56" fmla="*/ 1370 w 1536"/>
                  <a:gd name="T57" fmla="*/ 633 h 1353"/>
                  <a:gd name="T58" fmla="*/ 1378 w 1536"/>
                  <a:gd name="T59" fmla="*/ 602 h 1353"/>
                  <a:gd name="T60" fmla="*/ 1347 w 1536"/>
                  <a:gd name="T61" fmla="*/ 594 h 1353"/>
                  <a:gd name="T62" fmla="*/ 1253 w 1536"/>
                  <a:gd name="T63" fmla="*/ 630 h 1353"/>
                  <a:gd name="T64" fmla="*/ 1195 w 1536"/>
                  <a:gd name="T65" fmla="*/ 636 h 1353"/>
                  <a:gd name="T66" fmla="*/ 900 w 1536"/>
                  <a:gd name="T67" fmla="*/ 341 h 1353"/>
                  <a:gd name="T68" fmla="*/ 1195 w 1536"/>
                  <a:gd name="T69" fmla="*/ 46 h 1353"/>
                  <a:gd name="T70" fmla="*/ 1253 w 1536"/>
                  <a:gd name="T71" fmla="*/ 51 h 1353"/>
                  <a:gd name="T72" fmla="*/ 1490 w 1536"/>
                  <a:gd name="T73" fmla="*/ 341 h 1353"/>
                  <a:gd name="T74" fmla="*/ 1409 w 1536"/>
                  <a:gd name="T75" fmla="*/ 544 h 1353"/>
                  <a:gd name="T76" fmla="*/ 1410 w 1536"/>
                  <a:gd name="T77" fmla="*/ 576 h 1353"/>
                  <a:gd name="T78" fmla="*/ 1443 w 1536"/>
                  <a:gd name="T79" fmla="*/ 575 h 1353"/>
                  <a:gd name="T80" fmla="*/ 1490 w 1536"/>
                  <a:gd name="T81" fmla="*/ 511 h 1353"/>
                  <a:gd name="T82" fmla="*/ 1490 w 1536"/>
                  <a:gd name="T83" fmla="*/ 1187 h 1353"/>
                  <a:gd name="T84" fmla="*/ 1370 w 1536"/>
                  <a:gd name="T85" fmla="*/ 1308 h 1353"/>
                  <a:gd name="T86" fmla="*/ 515 w 1536"/>
                  <a:gd name="T87" fmla="*/ 1308 h 1353"/>
                  <a:gd name="T88" fmla="*/ 493 w 1536"/>
                  <a:gd name="T89" fmla="*/ 1331 h 1353"/>
                  <a:gd name="T90" fmla="*/ 515 w 1536"/>
                  <a:gd name="T91" fmla="*/ 1353 h 1353"/>
                  <a:gd name="T92" fmla="*/ 1370 w 1536"/>
                  <a:gd name="T93" fmla="*/ 1353 h 1353"/>
                  <a:gd name="T94" fmla="*/ 1536 w 1536"/>
                  <a:gd name="T95" fmla="*/ 1187 h 1353"/>
                  <a:gd name="T96" fmla="*/ 1536 w 1536"/>
                  <a:gd name="T97" fmla="*/ 341 h 1353"/>
                  <a:gd name="T98" fmla="*/ 1536 w 1536"/>
                  <a:gd name="T99" fmla="*/ 341 h 1353"/>
                  <a:gd name="T100" fmla="*/ 1536 w 1536"/>
                  <a:gd name="T101" fmla="*/ 341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36" h="1353" extrusionOk="0">
                    <a:moveTo>
                      <a:pt x="1536" y="341"/>
                    </a:moveTo>
                    <a:cubicBezTo>
                      <a:pt x="1536" y="178"/>
                      <a:pt x="1421" y="38"/>
                      <a:pt x="1261" y="6"/>
                    </a:cubicBezTo>
                    <a:cubicBezTo>
                      <a:pt x="1240" y="2"/>
                      <a:pt x="1218" y="0"/>
                      <a:pt x="1195" y="0"/>
                    </a:cubicBezTo>
                    <a:cubicBezTo>
                      <a:pt x="1056" y="0"/>
                      <a:pt x="936" y="84"/>
                      <a:pt x="883" y="204"/>
                    </a:cubicBezTo>
                    <a:cubicBezTo>
                      <a:pt x="170" y="204"/>
                      <a:pt x="170" y="204"/>
                      <a:pt x="170" y="204"/>
                    </a:cubicBezTo>
                    <a:cubicBezTo>
                      <a:pt x="76" y="204"/>
                      <a:pt x="0" y="281"/>
                      <a:pt x="0" y="375"/>
                    </a:cubicBezTo>
                    <a:cubicBezTo>
                      <a:pt x="0" y="1187"/>
                      <a:pt x="0" y="1187"/>
                      <a:pt x="0" y="1187"/>
                    </a:cubicBezTo>
                    <a:cubicBezTo>
                      <a:pt x="0" y="1279"/>
                      <a:pt x="74" y="1353"/>
                      <a:pt x="166" y="1353"/>
                    </a:cubicBezTo>
                    <a:cubicBezTo>
                      <a:pt x="424" y="1353"/>
                      <a:pt x="424" y="1353"/>
                      <a:pt x="424" y="1353"/>
                    </a:cubicBezTo>
                    <a:cubicBezTo>
                      <a:pt x="437" y="1353"/>
                      <a:pt x="447" y="1343"/>
                      <a:pt x="447" y="1331"/>
                    </a:cubicBezTo>
                    <a:cubicBezTo>
                      <a:pt x="447" y="1318"/>
                      <a:pt x="437" y="1308"/>
                      <a:pt x="424" y="1308"/>
                    </a:cubicBezTo>
                    <a:cubicBezTo>
                      <a:pt x="166" y="1308"/>
                      <a:pt x="166" y="1308"/>
                      <a:pt x="166" y="1308"/>
                    </a:cubicBezTo>
                    <a:cubicBezTo>
                      <a:pt x="100" y="1308"/>
                      <a:pt x="46" y="1254"/>
                      <a:pt x="46" y="1187"/>
                    </a:cubicBezTo>
                    <a:cubicBezTo>
                      <a:pt x="46" y="428"/>
                      <a:pt x="46" y="428"/>
                      <a:pt x="46" y="428"/>
                    </a:cubicBezTo>
                    <a:cubicBezTo>
                      <a:pt x="581" y="874"/>
                      <a:pt x="581" y="874"/>
                      <a:pt x="581" y="874"/>
                    </a:cubicBezTo>
                    <a:cubicBezTo>
                      <a:pt x="635" y="919"/>
                      <a:pt x="702" y="942"/>
                      <a:pt x="768" y="942"/>
                    </a:cubicBezTo>
                    <a:cubicBezTo>
                      <a:pt x="834" y="942"/>
                      <a:pt x="901" y="919"/>
                      <a:pt x="955" y="874"/>
                    </a:cubicBezTo>
                    <a:cubicBezTo>
                      <a:pt x="1111" y="744"/>
                      <a:pt x="1111" y="744"/>
                      <a:pt x="1111" y="744"/>
                    </a:cubicBezTo>
                    <a:cubicBezTo>
                      <a:pt x="1121" y="736"/>
                      <a:pt x="1122" y="721"/>
                      <a:pt x="1114" y="712"/>
                    </a:cubicBezTo>
                    <a:cubicBezTo>
                      <a:pt x="1106" y="702"/>
                      <a:pt x="1092" y="701"/>
                      <a:pt x="1082" y="709"/>
                    </a:cubicBezTo>
                    <a:cubicBezTo>
                      <a:pt x="926" y="839"/>
                      <a:pt x="926" y="839"/>
                      <a:pt x="926" y="839"/>
                    </a:cubicBezTo>
                    <a:cubicBezTo>
                      <a:pt x="834" y="915"/>
                      <a:pt x="702" y="915"/>
                      <a:pt x="610" y="839"/>
                    </a:cubicBezTo>
                    <a:cubicBezTo>
                      <a:pt x="46" y="369"/>
                      <a:pt x="46" y="369"/>
                      <a:pt x="46" y="369"/>
                    </a:cubicBezTo>
                    <a:cubicBezTo>
                      <a:pt x="49" y="303"/>
                      <a:pt x="103" y="250"/>
                      <a:pt x="170" y="250"/>
                    </a:cubicBezTo>
                    <a:cubicBezTo>
                      <a:pt x="867" y="250"/>
                      <a:pt x="867" y="250"/>
                      <a:pt x="867" y="250"/>
                    </a:cubicBezTo>
                    <a:cubicBezTo>
                      <a:pt x="859" y="279"/>
                      <a:pt x="855" y="309"/>
                      <a:pt x="855" y="341"/>
                    </a:cubicBezTo>
                    <a:cubicBezTo>
                      <a:pt x="855" y="529"/>
                      <a:pt x="1008" y="681"/>
                      <a:pt x="1195" y="681"/>
                    </a:cubicBezTo>
                    <a:cubicBezTo>
                      <a:pt x="1218" y="681"/>
                      <a:pt x="1240" y="679"/>
                      <a:pt x="1261" y="675"/>
                    </a:cubicBezTo>
                    <a:cubicBezTo>
                      <a:pt x="1300" y="667"/>
                      <a:pt x="1337" y="653"/>
                      <a:pt x="1370" y="633"/>
                    </a:cubicBezTo>
                    <a:cubicBezTo>
                      <a:pt x="1381" y="627"/>
                      <a:pt x="1385" y="612"/>
                      <a:pt x="1378" y="602"/>
                    </a:cubicBezTo>
                    <a:cubicBezTo>
                      <a:pt x="1372" y="591"/>
                      <a:pt x="1358" y="587"/>
                      <a:pt x="1347" y="594"/>
                    </a:cubicBezTo>
                    <a:cubicBezTo>
                      <a:pt x="1318" y="611"/>
                      <a:pt x="1286" y="624"/>
                      <a:pt x="1253" y="630"/>
                    </a:cubicBezTo>
                    <a:cubicBezTo>
                      <a:pt x="1234" y="634"/>
                      <a:pt x="1215" y="636"/>
                      <a:pt x="1195" y="636"/>
                    </a:cubicBezTo>
                    <a:cubicBezTo>
                      <a:pt x="1033" y="636"/>
                      <a:pt x="900" y="503"/>
                      <a:pt x="900" y="341"/>
                    </a:cubicBezTo>
                    <a:cubicBezTo>
                      <a:pt x="900" y="178"/>
                      <a:pt x="1033" y="46"/>
                      <a:pt x="1195" y="46"/>
                    </a:cubicBezTo>
                    <a:cubicBezTo>
                      <a:pt x="1215" y="46"/>
                      <a:pt x="1234" y="47"/>
                      <a:pt x="1253" y="51"/>
                    </a:cubicBezTo>
                    <a:cubicBezTo>
                      <a:pt x="1390" y="78"/>
                      <a:pt x="1490" y="200"/>
                      <a:pt x="1490" y="341"/>
                    </a:cubicBezTo>
                    <a:cubicBezTo>
                      <a:pt x="1490" y="417"/>
                      <a:pt x="1462" y="489"/>
                      <a:pt x="1409" y="544"/>
                    </a:cubicBezTo>
                    <a:cubicBezTo>
                      <a:pt x="1401" y="553"/>
                      <a:pt x="1401" y="567"/>
                      <a:pt x="1410" y="576"/>
                    </a:cubicBezTo>
                    <a:cubicBezTo>
                      <a:pt x="1419" y="585"/>
                      <a:pt x="1434" y="584"/>
                      <a:pt x="1443" y="575"/>
                    </a:cubicBezTo>
                    <a:cubicBezTo>
                      <a:pt x="1461" y="555"/>
                      <a:pt x="1477" y="534"/>
                      <a:pt x="1490" y="511"/>
                    </a:cubicBezTo>
                    <a:cubicBezTo>
                      <a:pt x="1490" y="1187"/>
                      <a:pt x="1490" y="1187"/>
                      <a:pt x="1490" y="1187"/>
                    </a:cubicBezTo>
                    <a:cubicBezTo>
                      <a:pt x="1490" y="1254"/>
                      <a:pt x="1436" y="1308"/>
                      <a:pt x="1370" y="1308"/>
                    </a:cubicBezTo>
                    <a:cubicBezTo>
                      <a:pt x="515" y="1308"/>
                      <a:pt x="515" y="1308"/>
                      <a:pt x="515" y="1308"/>
                    </a:cubicBezTo>
                    <a:cubicBezTo>
                      <a:pt x="503" y="1308"/>
                      <a:pt x="493" y="1318"/>
                      <a:pt x="493" y="1331"/>
                    </a:cubicBezTo>
                    <a:cubicBezTo>
                      <a:pt x="493" y="1343"/>
                      <a:pt x="503" y="1353"/>
                      <a:pt x="515" y="1353"/>
                    </a:cubicBezTo>
                    <a:cubicBezTo>
                      <a:pt x="1370" y="1353"/>
                      <a:pt x="1370" y="1353"/>
                      <a:pt x="1370" y="1353"/>
                    </a:cubicBezTo>
                    <a:cubicBezTo>
                      <a:pt x="1462" y="1353"/>
                      <a:pt x="1536" y="1279"/>
                      <a:pt x="1536" y="1187"/>
                    </a:cubicBezTo>
                    <a:cubicBezTo>
                      <a:pt x="1536" y="1187"/>
                      <a:pt x="1536" y="347"/>
                      <a:pt x="1536" y="341"/>
                    </a:cubicBezTo>
                    <a:close/>
                    <a:moveTo>
                      <a:pt x="1536" y="341"/>
                    </a:moveTo>
                    <a:cubicBezTo>
                      <a:pt x="1536" y="341"/>
                      <a:pt x="1536" y="341"/>
                      <a:pt x="1536" y="341"/>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21" name="Freeform 318"/>
              <p:cNvSpPr>
                <a:spLocks noEditPoints="1"/>
              </p:cNvSpPr>
              <p:nvPr/>
            </p:nvSpPr>
            <p:spPr bwMode="auto">
              <a:xfrm>
                <a:off x="2938019" y="2296865"/>
                <a:ext cx="103187" cy="87313"/>
              </a:xfrm>
              <a:custGeom>
                <a:avLst/>
                <a:gdLst>
                  <a:gd name="T0" fmla="*/ 375 w 415"/>
                  <a:gd name="T1" fmla="*/ 346 h 352"/>
                  <a:gd name="T2" fmla="*/ 389 w 415"/>
                  <a:gd name="T3" fmla="*/ 352 h 352"/>
                  <a:gd name="T4" fmla="*/ 407 w 415"/>
                  <a:gd name="T5" fmla="*/ 344 h 352"/>
                  <a:gd name="T6" fmla="*/ 404 w 415"/>
                  <a:gd name="T7" fmla="*/ 311 h 352"/>
                  <a:gd name="T8" fmla="*/ 40 w 415"/>
                  <a:gd name="T9" fmla="*/ 9 h 352"/>
                  <a:gd name="T10" fmla="*/ 8 w 415"/>
                  <a:gd name="T11" fmla="*/ 11 h 352"/>
                  <a:gd name="T12" fmla="*/ 11 w 415"/>
                  <a:gd name="T13" fmla="*/ 44 h 352"/>
                  <a:gd name="T14" fmla="*/ 375 w 415"/>
                  <a:gd name="T15" fmla="*/ 346 h 352"/>
                  <a:gd name="T16" fmla="*/ 375 w 415"/>
                  <a:gd name="T17" fmla="*/ 346 h 352"/>
                  <a:gd name="T18" fmla="*/ 375 w 415"/>
                  <a:gd name="T19" fmla="*/ 34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2" extrusionOk="0">
                    <a:moveTo>
                      <a:pt x="375" y="346"/>
                    </a:moveTo>
                    <a:cubicBezTo>
                      <a:pt x="379" y="350"/>
                      <a:pt x="384" y="352"/>
                      <a:pt x="389" y="352"/>
                    </a:cubicBezTo>
                    <a:cubicBezTo>
                      <a:pt x="396" y="352"/>
                      <a:pt x="402" y="349"/>
                      <a:pt x="407" y="344"/>
                    </a:cubicBezTo>
                    <a:cubicBezTo>
                      <a:pt x="415" y="334"/>
                      <a:pt x="414" y="319"/>
                      <a:pt x="404" y="311"/>
                    </a:cubicBezTo>
                    <a:cubicBezTo>
                      <a:pt x="40" y="9"/>
                      <a:pt x="40" y="9"/>
                      <a:pt x="40" y="9"/>
                    </a:cubicBezTo>
                    <a:cubicBezTo>
                      <a:pt x="30" y="0"/>
                      <a:pt x="16" y="2"/>
                      <a:pt x="8" y="11"/>
                    </a:cubicBezTo>
                    <a:cubicBezTo>
                      <a:pt x="0" y="21"/>
                      <a:pt x="1" y="36"/>
                      <a:pt x="11" y="44"/>
                    </a:cubicBezTo>
                    <a:lnTo>
                      <a:pt x="375" y="346"/>
                    </a:lnTo>
                    <a:close/>
                    <a:moveTo>
                      <a:pt x="375" y="346"/>
                    </a:moveTo>
                    <a:cubicBezTo>
                      <a:pt x="375" y="346"/>
                      <a:pt x="375" y="346"/>
                      <a:pt x="375" y="346"/>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22" name="Freeform 319"/>
              <p:cNvSpPr>
                <a:spLocks noEditPoints="1"/>
              </p:cNvSpPr>
              <p:nvPr/>
            </p:nvSpPr>
            <p:spPr bwMode="auto">
              <a:xfrm>
                <a:off x="2728469" y="2296865"/>
                <a:ext cx="103187" cy="87313"/>
              </a:xfrm>
              <a:custGeom>
                <a:avLst/>
                <a:gdLst>
                  <a:gd name="T0" fmla="*/ 407 w 415"/>
                  <a:gd name="T1" fmla="*/ 11 h 352"/>
                  <a:gd name="T2" fmla="*/ 375 w 415"/>
                  <a:gd name="T3" fmla="*/ 9 h 352"/>
                  <a:gd name="T4" fmla="*/ 11 w 415"/>
                  <a:gd name="T5" fmla="*/ 311 h 352"/>
                  <a:gd name="T6" fmla="*/ 8 w 415"/>
                  <a:gd name="T7" fmla="*/ 344 h 352"/>
                  <a:gd name="T8" fmla="*/ 26 w 415"/>
                  <a:gd name="T9" fmla="*/ 352 h 352"/>
                  <a:gd name="T10" fmla="*/ 40 w 415"/>
                  <a:gd name="T11" fmla="*/ 346 h 352"/>
                  <a:gd name="T12" fmla="*/ 404 w 415"/>
                  <a:gd name="T13" fmla="*/ 44 h 352"/>
                  <a:gd name="T14" fmla="*/ 407 w 415"/>
                  <a:gd name="T15" fmla="*/ 11 h 352"/>
                  <a:gd name="T16" fmla="*/ 407 w 415"/>
                  <a:gd name="T17" fmla="*/ 11 h 352"/>
                  <a:gd name="T18" fmla="*/ 407 w 415"/>
                  <a:gd name="T19" fmla="*/ 1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2" extrusionOk="0">
                    <a:moveTo>
                      <a:pt x="407" y="11"/>
                    </a:moveTo>
                    <a:cubicBezTo>
                      <a:pt x="399" y="2"/>
                      <a:pt x="385" y="0"/>
                      <a:pt x="375" y="9"/>
                    </a:cubicBezTo>
                    <a:cubicBezTo>
                      <a:pt x="11" y="311"/>
                      <a:pt x="11" y="311"/>
                      <a:pt x="11" y="311"/>
                    </a:cubicBezTo>
                    <a:cubicBezTo>
                      <a:pt x="1" y="319"/>
                      <a:pt x="0" y="334"/>
                      <a:pt x="8" y="344"/>
                    </a:cubicBezTo>
                    <a:cubicBezTo>
                      <a:pt x="13" y="349"/>
                      <a:pt x="19" y="352"/>
                      <a:pt x="26" y="352"/>
                    </a:cubicBezTo>
                    <a:cubicBezTo>
                      <a:pt x="31" y="352"/>
                      <a:pt x="36" y="350"/>
                      <a:pt x="40" y="346"/>
                    </a:cubicBezTo>
                    <a:cubicBezTo>
                      <a:pt x="404" y="44"/>
                      <a:pt x="404" y="44"/>
                      <a:pt x="404" y="44"/>
                    </a:cubicBezTo>
                    <a:cubicBezTo>
                      <a:pt x="414" y="36"/>
                      <a:pt x="415" y="21"/>
                      <a:pt x="407" y="11"/>
                    </a:cubicBezTo>
                    <a:close/>
                    <a:moveTo>
                      <a:pt x="407" y="11"/>
                    </a:moveTo>
                    <a:cubicBezTo>
                      <a:pt x="407" y="11"/>
                      <a:pt x="407" y="11"/>
                      <a:pt x="407" y="11"/>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23" name="Freeform 320"/>
              <p:cNvSpPr>
                <a:spLocks noEditPoints="1"/>
              </p:cNvSpPr>
              <p:nvPr/>
            </p:nvSpPr>
            <p:spPr bwMode="auto">
              <a:xfrm>
                <a:off x="2958657" y="2120652"/>
                <a:ext cx="63500" cy="84138"/>
              </a:xfrm>
              <a:custGeom>
                <a:avLst/>
                <a:gdLst>
                  <a:gd name="T0" fmla="*/ 126 w 252"/>
                  <a:gd name="T1" fmla="*/ 339 h 339"/>
                  <a:gd name="T2" fmla="*/ 149 w 252"/>
                  <a:gd name="T3" fmla="*/ 317 h 339"/>
                  <a:gd name="T4" fmla="*/ 149 w 252"/>
                  <a:gd name="T5" fmla="*/ 80 h 339"/>
                  <a:gd name="T6" fmla="*/ 211 w 252"/>
                  <a:gd name="T7" fmla="*/ 142 h 339"/>
                  <a:gd name="T8" fmla="*/ 227 w 252"/>
                  <a:gd name="T9" fmla="*/ 148 h 339"/>
                  <a:gd name="T10" fmla="*/ 243 w 252"/>
                  <a:gd name="T11" fmla="*/ 142 h 339"/>
                  <a:gd name="T12" fmla="*/ 243 w 252"/>
                  <a:gd name="T13" fmla="*/ 110 h 339"/>
                  <a:gd name="T14" fmla="*/ 142 w 252"/>
                  <a:gd name="T15" fmla="*/ 9 h 339"/>
                  <a:gd name="T16" fmla="*/ 110 w 252"/>
                  <a:gd name="T17" fmla="*/ 9 h 339"/>
                  <a:gd name="T18" fmla="*/ 9 w 252"/>
                  <a:gd name="T19" fmla="*/ 110 h 339"/>
                  <a:gd name="T20" fmla="*/ 9 w 252"/>
                  <a:gd name="T21" fmla="*/ 142 h 339"/>
                  <a:gd name="T22" fmla="*/ 41 w 252"/>
                  <a:gd name="T23" fmla="*/ 142 h 339"/>
                  <a:gd name="T24" fmla="*/ 104 w 252"/>
                  <a:gd name="T25" fmla="*/ 80 h 339"/>
                  <a:gd name="T26" fmla="*/ 104 w 252"/>
                  <a:gd name="T27" fmla="*/ 317 h 339"/>
                  <a:gd name="T28" fmla="*/ 126 w 252"/>
                  <a:gd name="T29" fmla="*/ 339 h 339"/>
                  <a:gd name="T30" fmla="*/ 126 w 252"/>
                  <a:gd name="T31" fmla="*/ 339 h 339"/>
                  <a:gd name="T32" fmla="*/ 126 w 252"/>
                  <a:gd name="T33" fmla="*/ 339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2" h="339" extrusionOk="0">
                    <a:moveTo>
                      <a:pt x="126" y="339"/>
                    </a:moveTo>
                    <a:cubicBezTo>
                      <a:pt x="139" y="339"/>
                      <a:pt x="149" y="329"/>
                      <a:pt x="149" y="317"/>
                    </a:cubicBezTo>
                    <a:cubicBezTo>
                      <a:pt x="149" y="80"/>
                      <a:pt x="149" y="80"/>
                      <a:pt x="149" y="80"/>
                    </a:cubicBezTo>
                    <a:cubicBezTo>
                      <a:pt x="211" y="142"/>
                      <a:pt x="211" y="142"/>
                      <a:pt x="211" y="142"/>
                    </a:cubicBezTo>
                    <a:cubicBezTo>
                      <a:pt x="216" y="146"/>
                      <a:pt x="222" y="148"/>
                      <a:pt x="227" y="148"/>
                    </a:cubicBezTo>
                    <a:cubicBezTo>
                      <a:pt x="233" y="148"/>
                      <a:pt x="239" y="146"/>
                      <a:pt x="243" y="142"/>
                    </a:cubicBezTo>
                    <a:cubicBezTo>
                      <a:pt x="252" y="133"/>
                      <a:pt x="252" y="118"/>
                      <a:pt x="243" y="110"/>
                    </a:cubicBezTo>
                    <a:cubicBezTo>
                      <a:pt x="142" y="9"/>
                      <a:pt x="142" y="9"/>
                      <a:pt x="142" y="9"/>
                    </a:cubicBezTo>
                    <a:cubicBezTo>
                      <a:pt x="134" y="0"/>
                      <a:pt x="119" y="0"/>
                      <a:pt x="110" y="9"/>
                    </a:cubicBezTo>
                    <a:cubicBezTo>
                      <a:pt x="9" y="110"/>
                      <a:pt x="9" y="110"/>
                      <a:pt x="9" y="110"/>
                    </a:cubicBezTo>
                    <a:cubicBezTo>
                      <a:pt x="0" y="118"/>
                      <a:pt x="0" y="133"/>
                      <a:pt x="9" y="142"/>
                    </a:cubicBezTo>
                    <a:cubicBezTo>
                      <a:pt x="18" y="151"/>
                      <a:pt x="33" y="151"/>
                      <a:pt x="41" y="142"/>
                    </a:cubicBezTo>
                    <a:cubicBezTo>
                      <a:pt x="104" y="80"/>
                      <a:pt x="104" y="80"/>
                      <a:pt x="104" y="80"/>
                    </a:cubicBezTo>
                    <a:cubicBezTo>
                      <a:pt x="104" y="317"/>
                      <a:pt x="104" y="317"/>
                      <a:pt x="104" y="317"/>
                    </a:cubicBezTo>
                    <a:cubicBezTo>
                      <a:pt x="104" y="329"/>
                      <a:pt x="114" y="339"/>
                      <a:pt x="126" y="339"/>
                    </a:cubicBezTo>
                    <a:close/>
                    <a:moveTo>
                      <a:pt x="126" y="339"/>
                    </a:moveTo>
                    <a:cubicBezTo>
                      <a:pt x="126" y="339"/>
                      <a:pt x="126" y="339"/>
                      <a:pt x="126" y="339"/>
                    </a:cubicBezTo>
                  </a:path>
                </a:pathLst>
              </a:custGeom>
              <a:solidFill>
                <a:srgbClr val="CF022B"/>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grpSp>
        <p:grpSp>
          <p:nvGrpSpPr>
            <p:cNvPr id="74" name="Groupe 64"/>
            <p:cNvGrpSpPr>
              <a:grpSpLocks noChangeAspect="1"/>
            </p:cNvGrpSpPr>
            <p:nvPr/>
          </p:nvGrpSpPr>
          <p:grpSpPr bwMode="auto">
            <a:xfrm>
              <a:off x="8252081" y="3420622"/>
              <a:ext cx="429749" cy="385033"/>
              <a:chOff x="3920146" y="3881437"/>
              <a:chExt cx="339725" cy="342901"/>
            </a:xfrm>
          </p:grpSpPr>
          <p:sp>
            <p:nvSpPr>
              <p:cNvPr id="110" name="Freeform 338"/>
              <p:cNvSpPr>
                <a:spLocks noEditPoints="1"/>
              </p:cNvSpPr>
              <p:nvPr/>
            </p:nvSpPr>
            <p:spPr bwMode="auto">
              <a:xfrm>
                <a:off x="4137634" y="4121150"/>
                <a:ext cx="92075" cy="77788"/>
              </a:xfrm>
              <a:custGeom>
                <a:avLst/>
                <a:gdLst>
                  <a:gd name="T0" fmla="*/ 375 w 415"/>
                  <a:gd name="T1" fmla="*/ 346 h 351"/>
                  <a:gd name="T2" fmla="*/ 389 w 415"/>
                  <a:gd name="T3" fmla="*/ 351 h 351"/>
                  <a:gd name="T4" fmla="*/ 407 w 415"/>
                  <a:gd name="T5" fmla="*/ 343 h 351"/>
                  <a:gd name="T6" fmla="*/ 404 w 415"/>
                  <a:gd name="T7" fmla="*/ 311 h 351"/>
                  <a:gd name="T8" fmla="*/ 40 w 415"/>
                  <a:gd name="T9" fmla="*/ 8 h 351"/>
                  <a:gd name="T10" fmla="*/ 8 w 415"/>
                  <a:gd name="T11" fmla="*/ 11 h 351"/>
                  <a:gd name="T12" fmla="*/ 11 w 415"/>
                  <a:gd name="T13" fmla="*/ 43 h 351"/>
                  <a:gd name="T14" fmla="*/ 375 w 415"/>
                  <a:gd name="T15" fmla="*/ 346 h 351"/>
                  <a:gd name="T16" fmla="*/ 375 w 415"/>
                  <a:gd name="T17" fmla="*/ 346 h 351"/>
                  <a:gd name="T18" fmla="*/ 375 w 415"/>
                  <a:gd name="T19" fmla="*/ 34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1" extrusionOk="0">
                    <a:moveTo>
                      <a:pt x="375" y="346"/>
                    </a:moveTo>
                    <a:cubicBezTo>
                      <a:pt x="379" y="350"/>
                      <a:pt x="384" y="351"/>
                      <a:pt x="389" y="351"/>
                    </a:cubicBezTo>
                    <a:cubicBezTo>
                      <a:pt x="396" y="351"/>
                      <a:pt x="402" y="349"/>
                      <a:pt x="407" y="343"/>
                    </a:cubicBezTo>
                    <a:cubicBezTo>
                      <a:pt x="415" y="333"/>
                      <a:pt x="413" y="319"/>
                      <a:pt x="404" y="311"/>
                    </a:cubicBezTo>
                    <a:cubicBezTo>
                      <a:pt x="40" y="8"/>
                      <a:pt x="40" y="8"/>
                      <a:pt x="40" y="8"/>
                    </a:cubicBezTo>
                    <a:cubicBezTo>
                      <a:pt x="30" y="0"/>
                      <a:pt x="16" y="1"/>
                      <a:pt x="8" y="11"/>
                    </a:cubicBezTo>
                    <a:cubicBezTo>
                      <a:pt x="0" y="21"/>
                      <a:pt x="1" y="35"/>
                      <a:pt x="11" y="43"/>
                    </a:cubicBezTo>
                    <a:lnTo>
                      <a:pt x="375" y="346"/>
                    </a:lnTo>
                    <a:close/>
                    <a:moveTo>
                      <a:pt x="375" y="346"/>
                    </a:moveTo>
                    <a:cubicBezTo>
                      <a:pt x="375" y="346"/>
                      <a:pt x="375" y="346"/>
                      <a:pt x="375" y="346"/>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11" name="Freeform 339"/>
              <p:cNvSpPr>
                <a:spLocks noEditPoints="1"/>
              </p:cNvSpPr>
              <p:nvPr/>
            </p:nvSpPr>
            <p:spPr bwMode="auto">
              <a:xfrm>
                <a:off x="3950309" y="4121150"/>
                <a:ext cx="92075" cy="77788"/>
              </a:xfrm>
              <a:custGeom>
                <a:avLst/>
                <a:gdLst>
                  <a:gd name="T0" fmla="*/ 26 w 415"/>
                  <a:gd name="T1" fmla="*/ 351 h 351"/>
                  <a:gd name="T2" fmla="*/ 40 w 415"/>
                  <a:gd name="T3" fmla="*/ 346 h 351"/>
                  <a:gd name="T4" fmla="*/ 404 w 415"/>
                  <a:gd name="T5" fmla="*/ 43 h 351"/>
                  <a:gd name="T6" fmla="*/ 407 w 415"/>
                  <a:gd name="T7" fmla="*/ 11 h 351"/>
                  <a:gd name="T8" fmla="*/ 375 w 415"/>
                  <a:gd name="T9" fmla="*/ 8 h 351"/>
                  <a:gd name="T10" fmla="*/ 11 w 415"/>
                  <a:gd name="T11" fmla="*/ 311 h 351"/>
                  <a:gd name="T12" fmla="*/ 8 w 415"/>
                  <a:gd name="T13" fmla="*/ 343 h 351"/>
                  <a:gd name="T14" fmla="*/ 26 w 415"/>
                  <a:gd name="T15" fmla="*/ 351 h 351"/>
                  <a:gd name="T16" fmla="*/ 26 w 415"/>
                  <a:gd name="T17" fmla="*/ 351 h 351"/>
                  <a:gd name="T18" fmla="*/ 26 w 415"/>
                  <a:gd name="T19" fmla="*/ 3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1" extrusionOk="0">
                    <a:moveTo>
                      <a:pt x="26" y="351"/>
                    </a:moveTo>
                    <a:cubicBezTo>
                      <a:pt x="31" y="351"/>
                      <a:pt x="36" y="350"/>
                      <a:pt x="40" y="346"/>
                    </a:cubicBezTo>
                    <a:cubicBezTo>
                      <a:pt x="404" y="43"/>
                      <a:pt x="404" y="43"/>
                      <a:pt x="404" y="43"/>
                    </a:cubicBezTo>
                    <a:cubicBezTo>
                      <a:pt x="414" y="35"/>
                      <a:pt x="415" y="21"/>
                      <a:pt x="407" y="11"/>
                    </a:cubicBezTo>
                    <a:cubicBezTo>
                      <a:pt x="399" y="1"/>
                      <a:pt x="385" y="0"/>
                      <a:pt x="375" y="8"/>
                    </a:cubicBezTo>
                    <a:cubicBezTo>
                      <a:pt x="11" y="311"/>
                      <a:pt x="11" y="311"/>
                      <a:pt x="11" y="311"/>
                    </a:cubicBezTo>
                    <a:cubicBezTo>
                      <a:pt x="1" y="319"/>
                      <a:pt x="0" y="333"/>
                      <a:pt x="8" y="343"/>
                    </a:cubicBezTo>
                    <a:cubicBezTo>
                      <a:pt x="13" y="349"/>
                      <a:pt x="19" y="351"/>
                      <a:pt x="26" y="351"/>
                    </a:cubicBezTo>
                    <a:close/>
                    <a:moveTo>
                      <a:pt x="26" y="351"/>
                    </a:moveTo>
                    <a:cubicBezTo>
                      <a:pt x="26" y="351"/>
                      <a:pt x="26" y="351"/>
                      <a:pt x="26" y="351"/>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12" name="Freeform 340"/>
              <p:cNvSpPr>
                <a:spLocks noEditPoints="1"/>
              </p:cNvSpPr>
              <p:nvPr/>
            </p:nvSpPr>
            <p:spPr bwMode="auto">
              <a:xfrm>
                <a:off x="4010634" y="4025899"/>
                <a:ext cx="117475" cy="9525"/>
              </a:xfrm>
              <a:custGeom>
                <a:avLst/>
                <a:gdLst>
                  <a:gd name="T0" fmla="*/ 22 w 526"/>
                  <a:gd name="T1" fmla="*/ 45 h 45"/>
                  <a:gd name="T2" fmla="*/ 503 w 526"/>
                  <a:gd name="T3" fmla="*/ 45 h 45"/>
                  <a:gd name="T4" fmla="*/ 526 w 526"/>
                  <a:gd name="T5" fmla="*/ 23 h 45"/>
                  <a:gd name="T6" fmla="*/ 503 w 526"/>
                  <a:gd name="T7" fmla="*/ 0 h 45"/>
                  <a:gd name="T8" fmla="*/ 22 w 526"/>
                  <a:gd name="T9" fmla="*/ 0 h 45"/>
                  <a:gd name="T10" fmla="*/ 0 w 526"/>
                  <a:gd name="T11" fmla="*/ 23 h 45"/>
                  <a:gd name="T12" fmla="*/ 22 w 526"/>
                  <a:gd name="T13" fmla="*/ 45 h 45"/>
                  <a:gd name="T14" fmla="*/ 22 w 526"/>
                  <a:gd name="T15" fmla="*/ 45 h 45"/>
                  <a:gd name="T16" fmla="*/ 22 w 526"/>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6" h="45" extrusionOk="0">
                    <a:moveTo>
                      <a:pt x="22" y="45"/>
                    </a:moveTo>
                    <a:cubicBezTo>
                      <a:pt x="503" y="45"/>
                      <a:pt x="503" y="45"/>
                      <a:pt x="503" y="45"/>
                    </a:cubicBezTo>
                    <a:cubicBezTo>
                      <a:pt x="516" y="45"/>
                      <a:pt x="526" y="35"/>
                      <a:pt x="526" y="23"/>
                    </a:cubicBezTo>
                    <a:cubicBezTo>
                      <a:pt x="526" y="10"/>
                      <a:pt x="516" y="0"/>
                      <a:pt x="503" y="0"/>
                    </a:cubicBezTo>
                    <a:cubicBezTo>
                      <a:pt x="22" y="0"/>
                      <a:pt x="22" y="0"/>
                      <a:pt x="22" y="0"/>
                    </a:cubicBezTo>
                    <a:cubicBezTo>
                      <a:pt x="10" y="0"/>
                      <a:pt x="0" y="10"/>
                      <a:pt x="0" y="23"/>
                    </a:cubicBezTo>
                    <a:cubicBezTo>
                      <a:pt x="0" y="35"/>
                      <a:pt x="10" y="45"/>
                      <a:pt x="22" y="45"/>
                    </a:cubicBezTo>
                    <a:close/>
                    <a:moveTo>
                      <a:pt x="22" y="45"/>
                    </a:moveTo>
                    <a:cubicBezTo>
                      <a:pt x="22" y="45"/>
                      <a:pt x="22" y="45"/>
                      <a:pt x="22" y="45"/>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13" name="Freeform 341"/>
              <p:cNvSpPr>
                <a:spLocks noEditPoints="1"/>
              </p:cNvSpPr>
              <p:nvPr/>
            </p:nvSpPr>
            <p:spPr bwMode="auto">
              <a:xfrm>
                <a:off x="4010634" y="4054475"/>
                <a:ext cx="158750" cy="9525"/>
              </a:xfrm>
              <a:custGeom>
                <a:avLst/>
                <a:gdLst>
                  <a:gd name="T0" fmla="*/ 691 w 714"/>
                  <a:gd name="T1" fmla="*/ 0 h 46"/>
                  <a:gd name="T2" fmla="*/ 22 w 714"/>
                  <a:gd name="T3" fmla="*/ 0 h 46"/>
                  <a:gd name="T4" fmla="*/ 0 w 714"/>
                  <a:gd name="T5" fmla="*/ 23 h 46"/>
                  <a:gd name="T6" fmla="*/ 22 w 714"/>
                  <a:gd name="T7" fmla="*/ 46 h 46"/>
                  <a:gd name="T8" fmla="*/ 691 w 714"/>
                  <a:gd name="T9" fmla="*/ 46 h 46"/>
                  <a:gd name="T10" fmla="*/ 714 w 714"/>
                  <a:gd name="T11" fmla="*/ 23 h 46"/>
                  <a:gd name="T12" fmla="*/ 691 w 714"/>
                  <a:gd name="T13" fmla="*/ 0 h 46"/>
                  <a:gd name="T14" fmla="*/ 691 w 714"/>
                  <a:gd name="T15" fmla="*/ 0 h 46"/>
                  <a:gd name="T16" fmla="*/ 691 w 714"/>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4" h="46" extrusionOk="0">
                    <a:moveTo>
                      <a:pt x="691" y="0"/>
                    </a:moveTo>
                    <a:cubicBezTo>
                      <a:pt x="22" y="0"/>
                      <a:pt x="22" y="0"/>
                      <a:pt x="22" y="0"/>
                    </a:cubicBezTo>
                    <a:cubicBezTo>
                      <a:pt x="10" y="0"/>
                      <a:pt x="0" y="11"/>
                      <a:pt x="0" y="23"/>
                    </a:cubicBezTo>
                    <a:cubicBezTo>
                      <a:pt x="0" y="36"/>
                      <a:pt x="10" y="46"/>
                      <a:pt x="22" y="46"/>
                    </a:cubicBezTo>
                    <a:cubicBezTo>
                      <a:pt x="691" y="46"/>
                      <a:pt x="691" y="46"/>
                      <a:pt x="691" y="46"/>
                    </a:cubicBezTo>
                    <a:cubicBezTo>
                      <a:pt x="704" y="46"/>
                      <a:pt x="714" y="36"/>
                      <a:pt x="714" y="23"/>
                    </a:cubicBezTo>
                    <a:cubicBezTo>
                      <a:pt x="714" y="11"/>
                      <a:pt x="704" y="0"/>
                      <a:pt x="691" y="0"/>
                    </a:cubicBezTo>
                    <a:close/>
                    <a:moveTo>
                      <a:pt x="691" y="0"/>
                    </a:moveTo>
                    <a:cubicBezTo>
                      <a:pt x="691" y="0"/>
                      <a:pt x="691" y="0"/>
                      <a:pt x="691"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14" name="Freeform 342"/>
              <p:cNvSpPr>
                <a:spLocks noEditPoints="1"/>
              </p:cNvSpPr>
              <p:nvPr/>
            </p:nvSpPr>
            <p:spPr bwMode="auto">
              <a:xfrm>
                <a:off x="4010634" y="3967163"/>
                <a:ext cx="84138" cy="9525"/>
              </a:xfrm>
              <a:custGeom>
                <a:avLst/>
                <a:gdLst>
                  <a:gd name="T0" fmla="*/ 22 w 380"/>
                  <a:gd name="T1" fmla="*/ 46 h 46"/>
                  <a:gd name="T2" fmla="*/ 357 w 380"/>
                  <a:gd name="T3" fmla="*/ 46 h 46"/>
                  <a:gd name="T4" fmla="*/ 380 w 380"/>
                  <a:gd name="T5" fmla="*/ 23 h 46"/>
                  <a:gd name="T6" fmla="*/ 357 w 380"/>
                  <a:gd name="T7" fmla="*/ 0 h 46"/>
                  <a:gd name="T8" fmla="*/ 22 w 380"/>
                  <a:gd name="T9" fmla="*/ 0 h 46"/>
                  <a:gd name="T10" fmla="*/ 0 w 380"/>
                  <a:gd name="T11" fmla="*/ 23 h 46"/>
                  <a:gd name="T12" fmla="*/ 22 w 380"/>
                  <a:gd name="T13" fmla="*/ 46 h 46"/>
                  <a:gd name="T14" fmla="*/ 22 w 380"/>
                  <a:gd name="T15" fmla="*/ 46 h 46"/>
                  <a:gd name="T16" fmla="*/ 22 w 380"/>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0" h="46" extrusionOk="0">
                    <a:moveTo>
                      <a:pt x="22" y="46"/>
                    </a:moveTo>
                    <a:cubicBezTo>
                      <a:pt x="357" y="46"/>
                      <a:pt x="357" y="46"/>
                      <a:pt x="357" y="46"/>
                    </a:cubicBezTo>
                    <a:cubicBezTo>
                      <a:pt x="370" y="46"/>
                      <a:pt x="380" y="35"/>
                      <a:pt x="380" y="23"/>
                    </a:cubicBezTo>
                    <a:cubicBezTo>
                      <a:pt x="380" y="10"/>
                      <a:pt x="370" y="0"/>
                      <a:pt x="357" y="0"/>
                    </a:cubicBezTo>
                    <a:cubicBezTo>
                      <a:pt x="22" y="0"/>
                      <a:pt x="22" y="0"/>
                      <a:pt x="22" y="0"/>
                    </a:cubicBezTo>
                    <a:cubicBezTo>
                      <a:pt x="10" y="0"/>
                      <a:pt x="0" y="10"/>
                      <a:pt x="0" y="23"/>
                    </a:cubicBezTo>
                    <a:cubicBezTo>
                      <a:pt x="0" y="35"/>
                      <a:pt x="10" y="46"/>
                      <a:pt x="22" y="46"/>
                    </a:cubicBezTo>
                    <a:close/>
                    <a:moveTo>
                      <a:pt x="22" y="46"/>
                    </a:moveTo>
                    <a:cubicBezTo>
                      <a:pt x="22" y="46"/>
                      <a:pt x="22" y="46"/>
                      <a:pt x="22" y="46"/>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15" name="Freeform 343"/>
              <p:cNvSpPr>
                <a:spLocks noEditPoints="1"/>
              </p:cNvSpPr>
              <p:nvPr/>
            </p:nvSpPr>
            <p:spPr bwMode="auto">
              <a:xfrm>
                <a:off x="4061434" y="3995738"/>
                <a:ext cx="46038" cy="11113"/>
              </a:xfrm>
              <a:custGeom>
                <a:avLst/>
                <a:gdLst>
                  <a:gd name="T0" fmla="*/ 0 w 210"/>
                  <a:gd name="T1" fmla="*/ 23 h 46"/>
                  <a:gd name="T2" fmla="*/ 23 w 210"/>
                  <a:gd name="T3" fmla="*/ 46 h 46"/>
                  <a:gd name="T4" fmla="*/ 188 w 210"/>
                  <a:gd name="T5" fmla="*/ 46 h 46"/>
                  <a:gd name="T6" fmla="*/ 210 w 210"/>
                  <a:gd name="T7" fmla="*/ 23 h 46"/>
                  <a:gd name="T8" fmla="*/ 188 w 210"/>
                  <a:gd name="T9" fmla="*/ 0 h 46"/>
                  <a:gd name="T10" fmla="*/ 23 w 210"/>
                  <a:gd name="T11" fmla="*/ 0 h 46"/>
                  <a:gd name="T12" fmla="*/ 0 w 210"/>
                  <a:gd name="T13" fmla="*/ 23 h 46"/>
                  <a:gd name="T14" fmla="*/ 0 w 210"/>
                  <a:gd name="T15" fmla="*/ 23 h 46"/>
                  <a:gd name="T16" fmla="*/ 0 w 210"/>
                  <a:gd name="T17"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46" extrusionOk="0">
                    <a:moveTo>
                      <a:pt x="0" y="23"/>
                    </a:moveTo>
                    <a:cubicBezTo>
                      <a:pt x="0" y="36"/>
                      <a:pt x="10" y="46"/>
                      <a:pt x="23" y="46"/>
                    </a:cubicBezTo>
                    <a:cubicBezTo>
                      <a:pt x="188" y="46"/>
                      <a:pt x="188" y="46"/>
                      <a:pt x="188" y="46"/>
                    </a:cubicBezTo>
                    <a:cubicBezTo>
                      <a:pt x="200" y="46"/>
                      <a:pt x="210" y="36"/>
                      <a:pt x="210" y="23"/>
                    </a:cubicBezTo>
                    <a:cubicBezTo>
                      <a:pt x="210" y="11"/>
                      <a:pt x="200" y="0"/>
                      <a:pt x="188" y="0"/>
                    </a:cubicBezTo>
                    <a:cubicBezTo>
                      <a:pt x="23" y="0"/>
                      <a:pt x="23" y="0"/>
                      <a:pt x="23" y="0"/>
                    </a:cubicBezTo>
                    <a:cubicBezTo>
                      <a:pt x="10" y="0"/>
                      <a:pt x="0" y="11"/>
                      <a:pt x="0" y="23"/>
                    </a:cubicBezTo>
                    <a:close/>
                    <a:moveTo>
                      <a:pt x="0" y="23"/>
                    </a:moveTo>
                    <a:cubicBezTo>
                      <a:pt x="0" y="23"/>
                      <a:pt x="0" y="23"/>
                      <a:pt x="0" y="23"/>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16" name="Freeform 344"/>
              <p:cNvSpPr>
                <a:spLocks noEditPoints="1"/>
              </p:cNvSpPr>
              <p:nvPr/>
            </p:nvSpPr>
            <p:spPr bwMode="auto">
              <a:xfrm>
                <a:off x="4010634" y="3995738"/>
                <a:ext cx="42863" cy="11113"/>
              </a:xfrm>
              <a:custGeom>
                <a:avLst/>
                <a:gdLst>
                  <a:gd name="T0" fmla="*/ 22 w 193"/>
                  <a:gd name="T1" fmla="*/ 46 h 46"/>
                  <a:gd name="T2" fmla="*/ 171 w 193"/>
                  <a:gd name="T3" fmla="*/ 46 h 46"/>
                  <a:gd name="T4" fmla="*/ 193 w 193"/>
                  <a:gd name="T5" fmla="*/ 23 h 46"/>
                  <a:gd name="T6" fmla="*/ 171 w 193"/>
                  <a:gd name="T7" fmla="*/ 0 h 46"/>
                  <a:gd name="T8" fmla="*/ 22 w 193"/>
                  <a:gd name="T9" fmla="*/ 0 h 46"/>
                  <a:gd name="T10" fmla="*/ 0 w 193"/>
                  <a:gd name="T11" fmla="*/ 23 h 46"/>
                  <a:gd name="T12" fmla="*/ 22 w 193"/>
                  <a:gd name="T13" fmla="*/ 46 h 46"/>
                  <a:gd name="T14" fmla="*/ 22 w 193"/>
                  <a:gd name="T15" fmla="*/ 46 h 46"/>
                  <a:gd name="T16" fmla="*/ 22 w 193"/>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46" extrusionOk="0">
                    <a:moveTo>
                      <a:pt x="22" y="46"/>
                    </a:moveTo>
                    <a:cubicBezTo>
                      <a:pt x="171" y="46"/>
                      <a:pt x="171" y="46"/>
                      <a:pt x="171" y="46"/>
                    </a:cubicBezTo>
                    <a:cubicBezTo>
                      <a:pt x="183" y="46"/>
                      <a:pt x="193" y="36"/>
                      <a:pt x="193" y="23"/>
                    </a:cubicBezTo>
                    <a:cubicBezTo>
                      <a:pt x="193" y="11"/>
                      <a:pt x="183" y="0"/>
                      <a:pt x="171" y="0"/>
                    </a:cubicBezTo>
                    <a:cubicBezTo>
                      <a:pt x="22" y="0"/>
                      <a:pt x="22" y="0"/>
                      <a:pt x="22" y="0"/>
                    </a:cubicBezTo>
                    <a:cubicBezTo>
                      <a:pt x="10" y="0"/>
                      <a:pt x="0" y="11"/>
                      <a:pt x="0" y="23"/>
                    </a:cubicBezTo>
                    <a:cubicBezTo>
                      <a:pt x="0" y="36"/>
                      <a:pt x="10" y="46"/>
                      <a:pt x="22" y="46"/>
                    </a:cubicBezTo>
                    <a:close/>
                    <a:moveTo>
                      <a:pt x="22" y="46"/>
                    </a:moveTo>
                    <a:cubicBezTo>
                      <a:pt x="22" y="46"/>
                      <a:pt x="22" y="46"/>
                      <a:pt x="22" y="46"/>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17" name="Freeform 345"/>
              <p:cNvSpPr>
                <a:spLocks noEditPoints="1"/>
              </p:cNvSpPr>
              <p:nvPr/>
            </p:nvSpPr>
            <p:spPr bwMode="auto">
              <a:xfrm>
                <a:off x="4142396" y="3924300"/>
                <a:ext cx="71438" cy="80963"/>
              </a:xfrm>
              <a:custGeom>
                <a:avLst/>
                <a:gdLst>
                  <a:gd name="T0" fmla="*/ 274 w 321"/>
                  <a:gd name="T1" fmla="*/ 17 h 368"/>
                  <a:gd name="T2" fmla="*/ 152 w 321"/>
                  <a:gd name="T3" fmla="*/ 302 h 368"/>
                  <a:gd name="T4" fmla="*/ 43 w 321"/>
                  <a:gd name="T5" fmla="*/ 173 h 368"/>
                  <a:gd name="T6" fmla="*/ 11 w 321"/>
                  <a:gd name="T7" fmla="*/ 170 h 368"/>
                  <a:gd name="T8" fmla="*/ 9 w 321"/>
                  <a:gd name="T9" fmla="*/ 202 h 368"/>
                  <a:gd name="T10" fmla="*/ 141 w 321"/>
                  <a:gd name="T11" fmla="*/ 360 h 368"/>
                  <a:gd name="T12" fmla="*/ 158 w 321"/>
                  <a:gd name="T13" fmla="*/ 368 h 368"/>
                  <a:gd name="T14" fmla="*/ 162 w 321"/>
                  <a:gd name="T15" fmla="*/ 367 h 368"/>
                  <a:gd name="T16" fmla="*/ 179 w 321"/>
                  <a:gd name="T17" fmla="*/ 354 h 368"/>
                  <a:gd name="T18" fmla="*/ 316 w 321"/>
                  <a:gd name="T19" fmla="*/ 35 h 368"/>
                  <a:gd name="T20" fmla="*/ 304 w 321"/>
                  <a:gd name="T21" fmla="*/ 5 h 368"/>
                  <a:gd name="T22" fmla="*/ 274 w 321"/>
                  <a:gd name="T23" fmla="*/ 17 h 368"/>
                  <a:gd name="T24" fmla="*/ 274 w 321"/>
                  <a:gd name="T25" fmla="*/ 17 h 368"/>
                  <a:gd name="T26" fmla="*/ 274 w 321"/>
                  <a:gd name="T27" fmla="*/ 1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1" h="368" extrusionOk="0">
                    <a:moveTo>
                      <a:pt x="274" y="17"/>
                    </a:moveTo>
                    <a:cubicBezTo>
                      <a:pt x="152" y="302"/>
                      <a:pt x="152" y="302"/>
                      <a:pt x="152" y="302"/>
                    </a:cubicBezTo>
                    <a:cubicBezTo>
                      <a:pt x="43" y="173"/>
                      <a:pt x="43" y="173"/>
                      <a:pt x="43" y="173"/>
                    </a:cubicBezTo>
                    <a:cubicBezTo>
                      <a:pt x="35" y="163"/>
                      <a:pt x="21" y="162"/>
                      <a:pt x="11" y="170"/>
                    </a:cubicBezTo>
                    <a:cubicBezTo>
                      <a:pt x="2" y="178"/>
                      <a:pt x="0" y="192"/>
                      <a:pt x="9" y="202"/>
                    </a:cubicBezTo>
                    <a:cubicBezTo>
                      <a:pt x="141" y="360"/>
                      <a:pt x="141" y="360"/>
                      <a:pt x="141" y="360"/>
                    </a:cubicBezTo>
                    <a:cubicBezTo>
                      <a:pt x="145" y="365"/>
                      <a:pt x="152" y="368"/>
                      <a:pt x="158" y="368"/>
                    </a:cubicBezTo>
                    <a:cubicBezTo>
                      <a:pt x="159" y="368"/>
                      <a:pt x="161" y="368"/>
                      <a:pt x="162" y="367"/>
                    </a:cubicBezTo>
                    <a:cubicBezTo>
                      <a:pt x="169" y="366"/>
                      <a:pt x="176" y="361"/>
                      <a:pt x="179" y="354"/>
                    </a:cubicBezTo>
                    <a:cubicBezTo>
                      <a:pt x="316" y="35"/>
                      <a:pt x="316" y="35"/>
                      <a:pt x="316" y="35"/>
                    </a:cubicBezTo>
                    <a:cubicBezTo>
                      <a:pt x="321" y="23"/>
                      <a:pt x="316" y="10"/>
                      <a:pt x="304" y="5"/>
                    </a:cubicBezTo>
                    <a:cubicBezTo>
                      <a:pt x="293" y="0"/>
                      <a:pt x="279" y="5"/>
                      <a:pt x="274" y="17"/>
                    </a:cubicBezTo>
                    <a:close/>
                    <a:moveTo>
                      <a:pt x="274" y="17"/>
                    </a:moveTo>
                    <a:cubicBezTo>
                      <a:pt x="274" y="17"/>
                      <a:pt x="274" y="17"/>
                      <a:pt x="274" y="17"/>
                    </a:cubicBezTo>
                  </a:path>
                </a:pathLst>
              </a:custGeom>
              <a:solidFill>
                <a:srgbClr val="CF022B"/>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18" name="Freeform 346"/>
              <p:cNvSpPr>
                <a:spLocks noEditPoints="1"/>
              </p:cNvSpPr>
              <p:nvPr/>
            </p:nvSpPr>
            <p:spPr bwMode="auto">
              <a:xfrm>
                <a:off x="3920146" y="3881437"/>
                <a:ext cx="339725" cy="342901"/>
              </a:xfrm>
              <a:custGeom>
                <a:avLst/>
                <a:gdLst>
                  <a:gd name="T0" fmla="*/ 1469 w 1536"/>
                  <a:gd name="T1" fmla="*/ 519 h 1559"/>
                  <a:gd name="T2" fmla="*/ 1457 w 1536"/>
                  <a:gd name="T3" fmla="*/ 190 h 1559"/>
                  <a:gd name="T4" fmla="*/ 1418 w 1536"/>
                  <a:gd name="T5" fmla="*/ 213 h 1559"/>
                  <a:gd name="T6" fmla="*/ 1222 w 1536"/>
                  <a:gd name="T7" fmla="*/ 655 h 1559"/>
                  <a:gd name="T8" fmla="*/ 870 w 1536"/>
                  <a:gd name="T9" fmla="*/ 365 h 1559"/>
                  <a:gd name="T10" fmla="*/ 1222 w 1536"/>
                  <a:gd name="T11" fmla="*/ 76 h 1559"/>
                  <a:gd name="T12" fmla="*/ 1397 w 1536"/>
                  <a:gd name="T13" fmla="*/ 147 h 1559"/>
                  <a:gd name="T14" fmla="*/ 1231 w 1536"/>
                  <a:gd name="T15" fmla="*/ 31 h 1559"/>
                  <a:gd name="T16" fmla="*/ 959 w 1536"/>
                  <a:gd name="T17" fmla="*/ 94 h 1559"/>
                  <a:gd name="T18" fmla="*/ 581 w 1536"/>
                  <a:gd name="T19" fmla="*/ 91 h 1559"/>
                  <a:gd name="T20" fmla="*/ 357 w 1536"/>
                  <a:gd name="T21" fmla="*/ 99 h 1559"/>
                  <a:gd name="T22" fmla="*/ 169 w 1536"/>
                  <a:gd name="T23" fmla="*/ 435 h 1559"/>
                  <a:gd name="T24" fmla="*/ 13 w 1536"/>
                  <a:gd name="T25" fmla="*/ 564 h 1559"/>
                  <a:gd name="T26" fmla="*/ 0 w 1536"/>
                  <a:gd name="T27" fmla="*/ 1212 h 1559"/>
                  <a:gd name="T28" fmla="*/ 46 w 1536"/>
                  <a:gd name="T29" fmla="*/ 1212 h 1559"/>
                  <a:gd name="T30" fmla="*/ 581 w 1536"/>
                  <a:gd name="T31" fmla="*/ 1080 h 1559"/>
                  <a:gd name="T32" fmla="*/ 955 w 1536"/>
                  <a:gd name="T33" fmla="*/ 1080 h 1559"/>
                  <a:gd name="T34" fmla="*/ 1490 w 1536"/>
                  <a:gd name="T35" fmla="*/ 1393 h 1559"/>
                  <a:gd name="T36" fmla="*/ 166 w 1536"/>
                  <a:gd name="T37" fmla="*/ 1513 h 1559"/>
                  <a:gd name="T38" fmla="*/ 46 w 1536"/>
                  <a:gd name="T39" fmla="*/ 1304 h 1559"/>
                  <a:gd name="T40" fmla="*/ 0 w 1536"/>
                  <a:gd name="T41" fmla="*/ 1304 h 1559"/>
                  <a:gd name="T42" fmla="*/ 166 w 1536"/>
                  <a:gd name="T43" fmla="*/ 1559 h 1559"/>
                  <a:gd name="T44" fmla="*/ 1536 w 1536"/>
                  <a:gd name="T45" fmla="*/ 1393 h 1559"/>
                  <a:gd name="T46" fmla="*/ 1536 w 1536"/>
                  <a:gd name="T47" fmla="*/ 586 h 1559"/>
                  <a:gd name="T48" fmla="*/ 887 w 1536"/>
                  <a:gd name="T49" fmla="*/ 99 h 1559"/>
                  <a:gd name="T50" fmla="*/ 887 w 1536"/>
                  <a:gd name="T51" fmla="*/ 99 h 1559"/>
                  <a:gd name="T52" fmla="*/ 169 w 1536"/>
                  <a:gd name="T53" fmla="*/ 677 h 1559"/>
                  <a:gd name="T54" fmla="*/ 169 w 1536"/>
                  <a:gd name="T55" fmla="*/ 495 h 1559"/>
                  <a:gd name="T56" fmla="*/ 610 w 1536"/>
                  <a:gd name="T57" fmla="*/ 1044 h 1559"/>
                  <a:gd name="T58" fmla="*/ 214 w 1536"/>
                  <a:gd name="T59" fmla="*/ 287 h 1559"/>
                  <a:gd name="T60" fmla="*/ 905 w 1536"/>
                  <a:gd name="T61" fmla="*/ 145 h 1559"/>
                  <a:gd name="T62" fmla="*/ 1165 w 1536"/>
                  <a:gd name="T63" fmla="*/ 706 h 1559"/>
                  <a:gd name="T64" fmla="*/ 1321 w 1536"/>
                  <a:gd name="T65" fmla="*/ 668 h 1559"/>
                  <a:gd name="T66" fmla="*/ 926 w 1536"/>
                  <a:gd name="T67" fmla="*/ 1045 h 1559"/>
                  <a:gd name="T68" fmla="*/ 1367 w 1536"/>
                  <a:gd name="T69" fmla="*/ 639 h 1559"/>
                  <a:gd name="T70" fmla="*/ 1477 w 1536"/>
                  <a:gd name="T71" fmla="*/ 585 h 1559"/>
                  <a:gd name="T72" fmla="*/ 1367 w 1536"/>
                  <a:gd name="T73" fmla="*/ 677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36" h="1559" extrusionOk="0">
                    <a:moveTo>
                      <a:pt x="1516" y="558"/>
                    </a:moveTo>
                    <a:cubicBezTo>
                      <a:pt x="1469" y="519"/>
                      <a:pt x="1469" y="519"/>
                      <a:pt x="1469" y="519"/>
                    </a:cubicBezTo>
                    <a:cubicBezTo>
                      <a:pt x="1492" y="472"/>
                      <a:pt x="1505" y="420"/>
                      <a:pt x="1505" y="365"/>
                    </a:cubicBezTo>
                    <a:cubicBezTo>
                      <a:pt x="1505" y="303"/>
                      <a:pt x="1489" y="243"/>
                      <a:pt x="1457" y="190"/>
                    </a:cubicBezTo>
                    <a:cubicBezTo>
                      <a:pt x="1450" y="179"/>
                      <a:pt x="1436" y="176"/>
                      <a:pt x="1426" y="182"/>
                    </a:cubicBezTo>
                    <a:cubicBezTo>
                      <a:pt x="1415" y="189"/>
                      <a:pt x="1411" y="203"/>
                      <a:pt x="1418" y="213"/>
                    </a:cubicBezTo>
                    <a:cubicBezTo>
                      <a:pt x="1445" y="259"/>
                      <a:pt x="1460" y="312"/>
                      <a:pt x="1460" y="365"/>
                    </a:cubicBezTo>
                    <a:cubicBezTo>
                      <a:pt x="1460" y="506"/>
                      <a:pt x="1360" y="628"/>
                      <a:pt x="1222" y="655"/>
                    </a:cubicBezTo>
                    <a:cubicBezTo>
                      <a:pt x="1203" y="658"/>
                      <a:pt x="1184" y="660"/>
                      <a:pt x="1165" y="660"/>
                    </a:cubicBezTo>
                    <a:cubicBezTo>
                      <a:pt x="1002" y="660"/>
                      <a:pt x="870" y="528"/>
                      <a:pt x="870" y="365"/>
                    </a:cubicBezTo>
                    <a:cubicBezTo>
                      <a:pt x="870" y="202"/>
                      <a:pt x="1002" y="70"/>
                      <a:pt x="1165" y="70"/>
                    </a:cubicBezTo>
                    <a:cubicBezTo>
                      <a:pt x="1184" y="70"/>
                      <a:pt x="1203" y="72"/>
                      <a:pt x="1222" y="76"/>
                    </a:cubicBezTo>
                    <a:cubicBezTo>
                      <a:pt x="1275" y="86"/>
                      <a:pt x="1325" y="111"/>
                      <a:pt x="1365" y="149"/>
                    </a:cubicBezTo>
                    <a:cubicBezTo>
                      <a:pt x="1374" y="157"/>
                      <a:pt x="1389" y="157"/>
                      <a:pt x="1397" y="147"/>
                    </a:cubicBezTo>
                    <a:cubicBezTo>
                      <a:pt x="1406" y="138"/>
                      <a:pt x="1405" y="124"/>
                      <a:pt x="1396" y="115"/>
                    </a:cubicBezTo>
                    <a:cubicBezTo>
                      <a:pt x="1350" y="72"/>
                      <a:pt x="1293" y="43"/>
                      <a:pt x="1231" y="31"/>
                    </a:cubicBezTo>
                    <a:cubicBezTo>
                      <a:pt x="1209" y="27"/>
                      <a:pt x="1187" y="25"/>
                      <a:pt x="1165" y="25"/>
                    </a:cubicBezTo>
                    <a:cubicBezTo>
                      <a:pt x="1087" y="25"/>
                      <a:pt x="1016" y="50"/>
                      <a:pt x="959" y="94"/>
                    </a:cubicBezTo>
                    <a:cubicBezTo>
                      <a:pt x="955" y="91"/>
                      <a:pt x="955" y="91"/>
                      <a:pt x="955" y="91"/>
                    </a:cubicBezTo>
                    <a:cubicBezTo>
                      <a:pt x="847" y="0"/>
                      <a:pt x="689" y="0"/>
                      <a:pt x="581" y="91"/>
                    </a:cubicBezTo>
                    <a:cubicBezTo>
                      <a:pt x="571" y="99"/>
                      <a:pt x="571" y="99"/>
                      <a:pt x="571" y="99"/>
                    </a:cubicBezTo>
                    <a:cubicBezTo>
                      <a:pt x="357" y="99"/>
                      <a:pt x="357" y="99"/>
                      <a:pt x="357" y="99"/>
                    </a:cubicBezTo>
                    <a:cubicBezTo>
                      <a:pt x="253" y="99"/>
                      <a:pt x="169" y="184"/>
                      <a:pt x="169" y="287"/>
                    </a:cubicBezTo>
                    <a:cubicBezTo>
                      <a:pt x="169" y="435"/>
                      <a:pt x="169" y="435"/>
                      <a:pt x="169" y="435"/>
                    </a:cubicBezTo>
                    <a:cubicBezTo>
                      <a:pt x="15" y="564"/>
                      <a:pt x="15" y="564"/>
                      <a:pt x="15" y="564"/>
                    </a:cubicBezTo>
                    <a:cubicBezTo>
                      <a:pt x="14" y="564"/>
                      <a:pt x="14" y="564"/>
                      <a:pt x="13" y="564"/>
                    </a:cubicBezTo>
                    <a:cubicBezTo>
                      <a:pt x="5" y="568"/>
                      <a:pt x="0" y="576"/>
                      <a:pt x="0" y="585"/>
                    </a:cubicBezTo>
                    <a:cubicBezTo>
                      <a:pt x="0" y="1212"/>
                      <a:pt x="0" y="1212"/>
                      <a:pt x="0" y="1212"/>
                    </a:cubicBezTo>
                    <a:cubicBezTo>
                      <a:pt x="0" y="1225"/>
                      <a:pt x="10" y="1235"/>
                      <a:pt x="23" y="1235"/>
                    </a:cubicBezTo>
                    <a:cubicBezTo>
                      <a:pt x="35" y="1235"/>
                      <a:pt x="46" y="1225"/>
                      <a:pt x="46" y="1212"/>
                    </a:cubicBezTo>
                    <a:cubicBezTo>
                      <a:pt x="46" y="634"/>
                      <a:pt x="46" y="634"/>
                      <a:pt x="46" y="634"/>
                    </a:cubicBezTo>
                    <a:cubicBezTo>
                      <a:pt x="581" y="1080"/>
                      <a:pt x="581" y="1080"/>
                      <a:pt x="581" y="1080"/>
                    </a:cubicBezTo>
                    <a:cubicBezTo>
                      <a:pt x="635" y="1125"/>
                      <a:pt x="702" y="1147"/>
                      <a:pt x="768" y="1147"/>
                    </a:cubicBezTo>
                    <a:cubicBezTo>
                      <a:pt x="834" y="1147"/>
                      <a:pt x="901" y="1125"/>
                      <a:pt x="955" y="1080"/>
                    </a:cubicBezTo>
                    <a:cubicBezTo>
                      <a:pt x="1490" y="634"/>
                      <a:pt x="1490" y="634"/>
                      <a:pt x="1490" y="634"/>
                    </a:cubicBezTo>
                    <a:cubicBezTo>
                      <a:pt x="1490" y="1393"/>
                      <a:pt x="1490" y="1393"/>
                      <a:pt x="1490" y="1393"/>
                    </a:cubicBezTo>
                    <a:cubicBezTo>
                      <a:pt x="1490" y="1459"/>
                      <a:pt x="1436" y="1513"/>
                      <a:pt x="1370" y="1513"/>
                    </a:cubicBezTo>
                    <a:cubicBezTo>
                      <a:pt x="166" y="1513"/>
                      <a:pt x="166" y="1513"/>
                      <a:pt x="166" y="1513"/>
                    </a:cubicBezTo>
                    <a:cubicBezTo>
                      <a:pt x="100" y="1513"/>
                      <a:pt x="46" y="1459"/>
                      <a:pt x="46" y="1393"/>
                    </a:cubicBezTo>
                    <a:cubicBezTo>
                      <a:pt x="46" y="1304"/>
                      <a:pt x="46" y="1304"/>
                      <a:pt x="46" y="1304"/>
                    </a:cubicBezTo>
                    <a:cubicBezTo>
                      <a:pt x="46" y="1291"/>
                      <a:pt x="35" y="1281"/>
                      <a:pt x="23" y="1281"/>
                    </a:cubicBezTo>
                    <a:cubicBezTo>
                      <a:pt x="10" y="1281"/>
                      <a:pt x="0" y="1291"/>
                      <a:pt x="0" y="1304"/>
                    </a:cubicBezTo>
                    <a:cubicBezTo>
                      <a:pt x="0" y="1393"/>
                      <a:pt x="0" y="1393"/>
                      <a:pt x="0" y="1393"/>
                    </a:cubicBezTo>
                    <a:cubicBezTo>
                      <a:pt x="0" y="1485"/>
                      <a:pt x="74" y="1559"/>
                      <a:pt x="166" y="1559"/>
                    </a:cubicBezTo>
                    <a:cubicBezTo>
                      <a:pt x="1370" y="1559"/>
                      <a:pt x="1370" y="1559"/>
                      <a:pt x="1370" y="1559"/>
                    </a:cubicBezTo>
                    <a:cubicBezTo>
                      <a:pt x="1461" y="1559"/>
                      <a:pt x="1536" y="1485"/>
                      <a:pt x="1536" y="1393"/>
                    </a:cubicBezTo>
                    <a:cubicBezTo>
                      <a:pt x="1536" y="586"/>
                      <a:pt x="1536" y="586"/>
                      <a:pt x="1536" y="586"/>
                    </a:cubicBezTo>
                    <a:cubicBezTo>
                      <a:pt x="1536" y="586"/>
                      <a:pt x="1536" y="586"/>
                      <a:pt x="1536" y="586"/>
                    </a:cubicBezTo>
                    <a:cubicBezTo>
                      <a:pt x="1536" y="575"/>
                      <a:pt x="1533" y="572"/>
                      <a:pt x="1516" y="558"/>
                    </a:cubicBezTo>
                    <a:close/>
                    <a:moveTo>
                      <a:pt x="887" y="99"/>
                    </a:moveTo>
                    <a:cubicBezTo>
                      <a:pt x="649" y="99"/>
                      <a:pt x="649" y="99"/>
                      <a:pt x="649" y="99"/>
                    </a:cubicBezTo>
                    <a:cubicBezTo>
                      <a:pt x="723" y="58"/>
                      <a:pt x="813" y="58"/>
                      <a:pt x="887" y="99"/>
                    </a:cubicBezTo>
                    <a:close/>
                    <a:moveTo>
                      <a:pt x="169" y="495"/>
                    </a:moveTo>
                    <a:cubicBezTo>
                      <a:pt x="169" y="677"/>
                      <a:pt x="169" y="677"/>
                      <a:pt x="169" y="677"/>
                    </a:cubicBezTo>
                    <a:cubicBezTo>
                      <a:pt x="59" y="586"/>
                      <a:pt x="59" y="586"/>
                      <a:pt x="59" y="586"/>
                    </a:cubicBezTo>
                    <a:lnTo>
                      <a:pt x="169" y="495"/>
                    </a:lnTo>
                    <a:close/>
                    <a:moveTo>
                      <a:pt x="926" y="1045"/>
                    </a:moveTo>
                    <a:cubicBezTo>
                      <a:pt x="834" y="1121"/>
                      <a:pt x="702" y="1121"/>
                      <a:pt x="610" y="1044"/>
                    </a:cubicBezTo>
                    <a:cubicBezTo>
                      <a:pt x="214" y="715"/>
                      <a:pt x="214" y="715"/>
                      <a:pt x="214" y="715"/>
                    </a:cubicBezTo>
                    <a:cubicBezTo>
                      <a:pt x="214" y="287"/>
                      <a:pt x="214" y="287"/>
                      <a:pt x="214" y="287"/>
                    </a:cubicBezTo>
                    <a:cubicBezTo>
                      <a:pt x="214" y="209"/>
                      <a:pt x="278" y="145"/>
                      <a:pt x="357" y="145"/>
                    </a:cubicBezTo>
                    <a:cubicBezTo>
                      <a:pt x="905" y="145"/>
                      <a:pt x="905" y="145"/>
                      <a:pt x="905" y="145"/>
                    </a:cubicBezTo>
                    <a:cubicBezTo>
                      <a:pt x="855" y="204"/>
                      <a:pt x="824" y="281"/>
                      <a:pt x="824" y="365"/>
                    </a:cubicBezTo>
                    <a:cubicBezTo>
                      <a:pt x="824" y="553"/>
                      <a:pt x="977" y="706"/>
                      <a:pt x="1165" y="706"/>
                    </a:cubicBezTo>
                    <a:cubicBezTo>
                      <a:pt x="1187" y="706"/>
                      <a:pt x="1209" y="704"/>
                      <a:pt x="1231" y="699"/>
                    </a:cubicBezTo>
                    <a:cubicBezTo>
                      <a:pt x="1263" y="693"/>
                      <a:pt x="1293" y="682"/>
                      <a:pt x="1321" y="668"/>
                    </a:cubicBezTo>
                    <a:cubicBezTo>
                      <a:pt x="1321" y="715"/>
                      <a:pt x="1321" y="715"/>
                      <a:pt x="1321" y="715"/>
                    </a:cubicBezTo>
                    <a:lnTo>
                      <a:pt x="926" y="1045"/>
                    </a:lnTo>
                    <a:close/>
                    <a:moveTo>
                      <a:pt x="1367" y="677"/>
                    </a:moveTo>
                    <a:cubicBezTo>
                      <a:pt x="1367" y="639"/>
                      <a:pt x="1367" y="639"/>
                      <a:pt x="1367" y="639"/>
                    </a:cubicBezTo>
                    <a:cubicBezTo>
                      <a:pt x="1397" y="617"/>
                      <a:pt x="1424" y="589"/>
                      <a:pt x="1445" y="558"/>
                    </a:cubicBezTo>
                    <a:cubicBezTo>
                      <a:pt x="1455" y="567"/>
                      <a:pt x="1467" y="577"/>
                      <a:pt x="1477" y="585"/>
                    </a:cubicBezTo>
                    <a:lnTo>
                      <a:pt x="1367" y="677"/>
                    </a:lnTo>
                    <a:close/>
                    <a:moveTo>
                      <a:pt x="1367" y="677"/>
                    </a:moveTo>
                    <a:cubicBezTo>
                      <a:pt x="1367" y="677"/>
                      <a:pt x="1367" y="677"/>
                      <a:pt x="1367" y="677"/>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grpSp>
        <p:grpSp>
          <p:nvGrpSpPr>
            <p:cNvPr id="98" name="Groupe 91"/>
            <p:cNvGrpSpPr>
              <a:grpSpLocks noChangeAspect="1"/>
            </p:cNvGrpSpPr>
            <p:nvPr/>
          </p:nvGrpSpPr>
          <p:grpSpPr bwMode="auto">
            <a:xfrm>
              <a:off x="5950876" y="3397917"/>
              <a:ext cx="450686" cy="454102"/>
              <a:chOff x="2713563" y="2744670"/>
              <a:chExt cx="387743" cy="436387"/>
            </a:xfrm>
          </p:grpSpPr>
          <p:sp>
            <p:nvSpPr>
              <p:cNvPr id="104" name="Freeform 5"/>
              <p:cNvSpPr>
                <a:spLocks noEditPoints="1"/>
              </p:cNvSpPr>
              <p:nvPr/>
            </p:nvSpPr>
            <p:spPr bwMode="auto">
              <a:xfrm>
                <a:off x="2944614" y="2877801"/>
                <a:ext cx="74997" cy="79424"/>
              </a:xfrm>
              <a:custGeom>
                <a:avLst/>
                <a:gdLst>
                  <a:gd name="T0" fmla="*/ 20 w 264"/>
                  <a:gd name="T1" fmla="*/ 49 h 281"/>
                  <a:gd name="T2" fmla="*/ 214 w 264"/>
                  <a:gd name="T3" fmla="*/ 261 h 281"/>
                  <a:gd name="T4" fmla="*/ 238 w 264"/>
                  <a:gd name="T5" fmla="*/ 281 h 281"/>
                  <a:gd name="T6" fmla="*/ 242 w 264"/>
                  <a:gd name="T7" fmla="*/ 281 h 281"/>
                  <a:gd name="T8" fmla="*/ 262 w 264"/>
                  <a:gd name="T9" fmla="*/ 253 h 281"/>
                  <a:gd name="T10" fmla="*/ 32 w 264"/>
                  <a:gd name="T11" fmla="*/ 3 h 281"/>
                  <a:gd name="T12" fmla="*/ 3 w 264"/>
                  <a:gd name="T13" fmla="*/ 20 h 281"/>
                  <a:gd name="T14" fmla="*/ 20 w 264"/>
                  <a:gd name="T15" fmla="*/ 49 h 281"/>
                  <a:gd name="T16" fmla="*/ 20 w 264"/>
                  <a:gd name="T17" fmla="*/ 49 h 281"/>
                  <a:gd name="T18" fmla="*/ 20 w 264"/>
                  <a:gd name="T19" fmla="*/ 4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81" extrusionOk="0">
                    <a:moveTo>
                      <a:pt x="20" y="49"/>
                    </a:moveTo>
                    <a:cubicBezTo>
                      <a:pt x="121" y="75"/>
                      <a:pt x="197" y="158"/>
                      <a:pt x="214" y="261"/>
                    </a:cubicBezTo>
                    <a:cubicBezTo>
                      <a:pt x="216" y="273"/>
                      <a:pt x="226" y="281"/>
                      <a:pt x="238" y="281"/>
                    </a:cubicBezTo>
                    <a:cubicBezTo>
                      <a:pt x="239" y="281"/>
                      <a:pt x="241" y="281"/>
                      <a:pt x="242" y="281"/>
                    </a:cubicBezTo>
                    <a:cubicBezTo>
                      <a:pt x="255" y="278"/>
                      <a:pt x="264" y="266"/>
                      <a:pt x="262" y="253"/>
                    </a:cubicBezTo>
                    <a:cubicBezTo>
                      <a:pt x="241" y="132"/>
                      <a:pt x="151" y="34"/>
                      <a:pt x="32" y="3"/>
                    </a:cubicBezTo>
                    <a:cubicBezTo>
                      <a:pt x="19" y="0"/>
                      <a:pt x="6" y="7"/>
                      <a:pt x="3" y="20"/>
                    </a:cubicBezTo>
                    <a:cubicBezTo>
                      <a:pt x="0" y="33"/>
                      <a:pt x="7" y="46"/>
                      <a:pt x="20" y="49"/>
                    </a:cubicBezTo>
                    <a:close/>
                    <a:moveTo>
                      <a:pt x="20" y="49"/>
                    </a:moveTo>
                    <a:cubicBezTo>
                      <a:pt x="20" y="49"/>
                      <a:pt x="20" y="49"/>
                      <a:pt x="20" y="49"/>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05" name="Freeform 6"/>
              <p:cNvSpPr>
                <a:spLocks noEditPoints="1"/>
              </p:cNvSpPr>
              <p:nvPr/>
            </p:nvSpPr>
            <p:spPr bwMode="auto">
              <a:xfrm>
                <a:off x="2713563" y="2848687"/>
                <a:ext cx="333999" cy="332370"/>
              </a:xfrm>
              <a:custGeom>
                <a:avLst/>
                <a:gdLst>
                  <a:gd name="T0" fmla="*/ 404 w 1176"/>
                  <a:gd name="T1" fmla="*/ 908 h 1176"/>
                  <a:gd name="T2" fmla="*/ 432 w 1176"/>
                  <a:gd name="T3" fmla="*/ 840 h 1176"/>
                  <a:gd name="T4" fmla="*/ 419 w 1176"/>
                  <a:gd name="T5" fmla="*/ 791 h 1176"/>
                  <a:gd name="T6" fmla="*/ 497 w 1176"/>
                  <a:gd name="T7" fmla="*/ 713 h 1176"/>
                  <a:gd name="T8" fmla="*/ 768 w 1176"/>
                  <a:gd name="T9" fmla="*/ 816 h 1176"/>
                  <a:gd name="T10" fmla="*/ 1176 w 1176"/>
                  <a:gd name="T11" fmla="*/ 408 h 1176"/>
                  <a:gd name="T12" fmla="*/ 768 w 1176"/>
                  <a:gd name="T13" fmla="*/ 0 h 1176"/>
                  <a:gd name="T14" fmla="*/ 360 w 1176"/>
                  <a:gd name="T15" fmla="*/ 408 h 1176"/>
                  <a:gd name="T16" fmla="*/ 463 w 1176"/>
                  <a:gd name="T17" fmla="*/ 679 h 1176"/>
                  <a:gd name="T18" fmla="*/ 385 w 1176"/>
                  <a:gd name="T19" fmla="*/ 757 h 1176"/>
                  <a:gd name="T20" fmla="*/ 336 w 1176"/>
                  <a:gd name="T21" fmla="*/ 744 h 1176"/>
                  <a:gd name="T22" fmla="*/ 268 w 1176"/>
                  <a:gd name="T23" fmla="*/ 772 h 1176"/>
                  <a:gd name="T24" fmla="*/ 28 w 1176"/>
                  <a:gd name="T25" fmla="*/ 1012 h 1176"/>
                  <a:gd name="T26" fmla="*/ 0 w 1176"/>
                  <a:gd name="T27" fmla="*/ 1080 h 1176"/>
                  <a:gd name="T28" fmla="*/ 28 w 1176"/>
                  <a:gd name="T29" fmla="*/ 1148 h 1176"/>
                  <a:gd name="T30" fmla="*/ 96 w 1176"/>
                  <a:gd name="T31" fmla="*/ 1176 h 1176"/>
                  <a:gd name="T32" fmla="*/ 164 w 1176"/>
                  <a:gd name="T33" fmla="*/ 1148 h 1176"/>
                  <a:gd name="T34" fmla="*/ 404 w 1176"/>
                  <a:gd name="T35" fmla="*/ 908 h 1176"/>
                  <a:gd name="T36" fmla="*/ 404 w 1176"/>
                  <a:gd name="T37" fmla="*/ 908 h 1176"/>
                  <a:gd name="T38" fmla="*/ 768 w 1176"/>
                  <a:gd name="T39" fmla="*/ 48 h 1176"/>
                  <a:gd name="T40" fmla="*/ 1128 w 1176"/>
                  <a:gd name="T41" fmla="*/ 408 h 1176"/>
                  <a:gd name="T42" fmla="*/ 768 w 1176"/>
                  <a:gd name="T43" fmla="*/ 768 h 1176"/>
                  <a:gd name="T44" fmla="*/ 408 w 1176"/>
                  <a:gd name="T45" fmla="*/ 408 h 1176"/>
                  <a:gd name="T46" fmla="*/ 768 w 1176"/>
                  <a:gd name="T47" fmla="*/ 48 h 1176"/>
                  <a:gd name="T48" fmla="*/ 370 w 1176"/>
                  <a:gd name="T49" fmla="*/ 874 h 1176"/>
                  <a:gd name="T50" fmla="*/ 130 w 1176"/>
                  <a:gd name="T51" fmla="*/ 1114 h 1176"/>
                  <a:gd name="T52" fmla="*/ 62 w 1176"/>
                  <a:gd name="T53" fmla="*/ 1114 h 1176"/>
                  <a:gd name="T54" fmla="*/ 48 w 1176"/>
                  <a:gd name="T55" fmla="*/ 1080 h 1176"/>
                  <a:gd name="T56" fmla="*/ 62 w 1176"/>
                  <a:gd name="T57" fmla="*/ 1046 h 1176"/>
                  <a:gd name="T58" fmla="*/ 302 w 1176"/>
                  <a:gd name="T59" fmla="*/ 806 h 1176"/>
                  <a:gd name="T60" fmla="*/ 336 w 1176"/>
                  <a:gd name="T61" fmla="*/ 792 h 1176"/>
                  <a:gd name="T62" fmla="*/ 370 w 1176"/>
                  <a:gd name="T63" fmla="*/ 806 h 1176"/>
                  <a:gd name="T64" fmla="*/ 384 w 1176"/>
                  <a:gd name="T65" fmla="*/ 840 h 1176"/>
                  <a:gd name="T66" fmla="*/ 370 w 1176"/>
                  <a:gd name="T67" fmla="*/ 874 h 1176"/>
                  <a:gd name="T68" fmla="*/ 370 w 1176"/>
                  <a:gd name="T69" fmla="*/ 874 h 1176"/>
                  <a:gd name="T70" fmla="*/ 370 w 1176"/>
                  <a:gd name="T71" fmla="*/ 874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6" h="1176" extrusionOk="0">
                    <a:moveTo>
                      <a:pt x="404" y="908"/>
                    </a:moveTo>
                    <a:cubicBezTo>
                      <a:pt x="422" y="890"/>
                      <a:pt x="432" y="866"/>
                      <a:pt x="432" y="840"/>
                    </a:cubicBezTo>
                    <a:cubicBezTo>
                      <a:pt x="432" y="823"/>
                      <a:pt x="427" y="806"/>
                      <a:pt x="419" y="791"/>
                    </a:cubicBezTo>
                    <a:cubicBezTo>
                      <a:pt x="497" y="713"/>
                      <a:pt x="497" y="713"/>
                      <a:pt x="497" y="713"/>
                    </a:cubicBezTo>
                    <a:cubicBezTo>
                      <a:pt x="569" y="777"/>
                      <a:pt x="664" y="816"/>
                      <a:pt x="768" y="816"/>
                    </a:cubicBezTo>
                    <a:cubicBezTo>
                      <a:pt x="993" y="816"/>
                      <a:pt x="1176" y="633"/>
                      <a:pt x="1176" y="408"/>
                    </a:cubicBezTo>
                    <a:cubicBezTo>
                      <a:pt x="1176" y="183"/>
                      <a:pt x="993" y="0"/>
                      <a:pt x="768" y="0"/>
                    </a:cubicBezTo>
                    <a:cubicBezTo>
                      <a:pt x="543" y="0"/>
                      <a:pt x="360" y="183"/>
                      <a:pt x="360" y="408"/>
                    </a:cubicBezTo>
                    <a:cubicBezTo>
                      <a:pt x="360" y="512"/>
                      <a:pt x="399" y="607"/>
                      <a:pt x="463" y="679"/>
                    </a:cubicBezTo>
                    <a:cubicBezTo>
                      <a:pt x="385" y="757"/>
                      <a:pt x="385" y="757"/>
                      <a:pt x="385" y="757"/>
                    </a:cubicBezTo>
                    <a:cubicBezTo>
                      <a:pt x="370" y="749"/>
                      <a:pt x="353" y="744"/>
                      <a:pt x="336" y="744"/>
                    </a:cubicBezTo>
                    <a:cubicBezTo>
                      <a:pt x="310" y="744"/>
                      <a:pt x="286" y="754"/>
                      <a:pt x="268" y="772"/>
                    </a:cubicBezTo>
                    <a:cubicBezTo>
                      <a:pt x="28" y="1012"/>
                      <a:pt x="28" y="1012"/>
                      <a:pt x="28" y="1012"/>
                    </a:cubicBezTo>
                    <a:cubicBezTo>
                      <a:pt x="10" y="1030"/>
                      <a:pt x="0" y="1054"/>
                      <a:pt x="0" y="1080"/>
                    </a:cubicBezTo>
                    <a:cubicBezTo>
                      <a:pt x="0" y="1106"/>
                      <a:pt x="10" y="1130"/>
                      <a:pt x="28" y="1148"/>
                    </a:cubicBezTo>
                    <a:cubicBezTo>
                      <a:pt x="47" y="1167"/>
                      <a:pt x="71" y="1176"/>
                      <a:pt x="96" y="1176"/>
                    </a:cubicBezTo>
                    <a:cubicBezTo>
                      <a:pt x="121" y="1176"/>
                      <a:pt x="145" y="1167"/>
                      <a:pt x="164" y="1148"/>
                    </a:cubicBezTo>
                    <a:cubicBezTo>
                      <a:pt x="404" y="908"/>
                      <a:pt x="404" y="908"/>
                      <a:pt x="404" y="908"/>
                    </a:cubicBezTo>
                    <a:cubicBezTo>
                      <a:pt x="404" y="908"/>
                      <a:pt x="404" y="908"/>
                      <a:pt x="404" y="908"/>
                    </a:cubicBezTo>
                    <a:close/>
                    <a:moveTo>
                      <a:pt x="768" y="48"/>
                    </a:moveTo>
                    <a:cubicBezTo>
                      <a:pt x="966" y="48"/>
                      <a:pt x="1128" y="209"/>
                      <a:pt x="1128" y="408"/>
                    </a:cubicBezTo>
                    <a:cubicBezTo>
                      <a:pt x="1128" y="606"/>
                      <a:pt x="966" y="768"/>
                      <a:pt x="768" y="768"/>
                    </a:cubicBezTo>
                    <a:cubicBezTo>
                      <a:pt x="570" y="768"/>
                      <a:pt x="408" y="606"/>
                      <a:pt x="408" y="408"/>
                    </a:cubicBezTo>
                    <a:cubicBezTo>
                      <a:pt x="408" y="209"/>
                      <a:pt x="570" y="48"/>
                      <a:pt x="768" y="48"/>
                    </a:cubicBezTo>
                    <a:close/>
                    <a:moveTo>
                      <a:pt x="370" y="874"/>
                    </a:moveTo>
                    <a:cubicBezTo>
                      <a:pt x="130" y="1114"/>
                      <a:pt x="130" y="1114"/>
                      <a:pt x="130" y="1114"/>
                    </a:cubicBezTo>
                    <a:cubicBezTo>
                      <a:pt x="111" y="1133"/>
                      <a:pt x="81" y="1133"/>
                      <a:pt x="62" y="1114"/>
                    </a:cubicBezTo>
                    <a:cubicBezTo>
                      <a:pt x="53" y="1105"/>
                      <a:pt x="48" y="1093"/>
                      <a:pt x="48" y="1080"/>
                    </a:cubicBezTo>
                    <a:cubicBezTo>
                      <a:pt x="48" y="1067"/>
                      <a:pt x="53" y="1055"/>
                      <a:pt x="62" y="1046"/>
                    </a:cubicBezTo>
                    <a:cubicBezTo>
                      <a:pt x="302" y="806"/>
                      <a:pt x="302" y="806"/>
                      <a:pt x="302" y="806"/>
                    </a:cubicBezTo>
                    <a:cubicBezTo>
                      <a:pt x="311" y="797"/>
                      <a:pt x="323" y="792"/>
                      <a:pt x="336" y="792"/>
                    </a:cubicBezTo>
                    <a:cubicBezTo>
                      <a:pt x="349" y="792"/>
                      <a:pt x="361" y="797"/>
                      <a:pt x="370" y="806"/>
                    </a:cubicBezTo>
                    <a:cubicBezTo>
                      <a:pt x="379" y="815"/>
                      <a:pt x="384" y="827"/>
                      <a:pt x="384" y="840"/>
                    </a:cubicBezTo>
                    <a:cubicBezTo>
                      <a:pt x="384" y="853"/>
                      <a:pt x="379" y="865"/>
                      <a:pt x="370" y="874"/>
                    </a:cubicBezTo>
                    <a:close/>
                    <a:moveTo>
                      <a:pt x="370" y="874"/>
                    </a:moveTo>
                    <a:cubicBezTo>
                      <a:pt x="370" y="874"/>
                      <a:pt x="370" y="874"/>
                      <a:pt x="370" y="874"/>
                    </a:cubicBezTo>
                  </a:path>
                </a:pathLst>
              </a:custGeom>
              <a:solidFill>
                <a:srgbClr val="CF022B"/>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06" name="Freeform 7"/>
              <p:cNvSpPr>
                <a:spLocks noEditPoints="1"/>
              </p:cNvSpPr>
              <p:nvPr/>
            </p:nvSpPr>
            <p:spPr bwMode="auto">
              <a:xfrm>
                <a:off x="2760552" y="2744670"/>
                <a:ext cx="340754" cy="434154"/>
              </a:xfrm>
              <a:custGeom>
                <a:avLst/>
                <a:gdLst>
                  <a:gd name="T0" fmla="*/ 1200 w 1200"/>
                  <a:gd name="T1" fmla="*/ 334 h 1536"/>
                  <a:gd name="T2" fmla="*/ 1200 w 1200"/>
                  <a:gd name="T3" fmla="*/ 333 h 1536"/>
                  <a:gd name="T4" fmla="*/ 1200 w 1200"/>
                  <a:gd name="T5" fmla="*/ 331 h 1536"/>
                  <a:gd name="T6" fmla="*/ 1199 w 1200"/>
                  <a:gd name="T7" fmla="*/ 330 h 1536"/>
                  <a:gd name="T8" fmla="*/ 1199 w 1200"/>
                  <a:gd name="T9" fmla="*/ 329 h 1536"/>
                  <a:gd name="T10" fmla="*/ 1199 w 1200"/>
                  <a:gd name="T11" fmla="*/ 328 h 1536"/>
                  <a:gd name="T12" fmla="*/ 1198 w 1200"/>
                  <a:gd name="T13" fmla="*/ 327 h 1536"/>
                  <a:gd name="T14" fmla="*/ 1198 w 1200"/>
                  <a:gd name="T15" fmla="*/ 326 h 1536"/>
                  <a:gd name="T16" fmla="*/ 1197 w 1200"/>
                  <a:gd name="T17" fmla="*/ 325 h 1536"/>
                  <a:gd name="T18" fmla="*/ 1197 w 1200"/>
                  <a:gd name="T19" fmla="*/ 324 h 1536"/>
                  <a:gd name="T20" fmla="*/ 1196 w 1200"/>
                  <a:gd name="T21" fmla="*/ 323 h 1536"/>
                  <a:gd name="T22" fmla="*/ 1195 w 1200"/>
                  <a:gd name="T23" fmla="*/ 322 h 1536"/>
                  <a:gd name="T24" fmla="*/ 1195 w 1200"/>
                  <a:gd name="T25" fmla="*/ 321 h 1536"/>
                  <a:gd name="T26" fmla="*/ 1193 w 1200"/>
                  <a:gd name="T27" fmla="*/ 319 h 1536"/>
                  <a:gd name="T28" fmla="*/ 1193 w 1200"/>
                  <a:gd name="T29" fmla="*/ 319 h 1536"/>
                  <a:gd name="T30" fmla="*/ 881 w 1200"/>
                  <a:gd name="T31" fmla="*/ 7 h 1536"/>
                  <a:gd name="T32" fmla="*/ 881 w 1200"/>
                  <a:gd name="T33" fmla="*/ 7 h 1536"/>
                  <a:gd name="T34" fmla="*/ 879 w 1200"/>
                  <a:gd name="T35" fmla="*/ 5 h 1536"/>
                  <a:gd name="T36" fmla="*/ 878 w 1200"/>
                  <a:gd name="T37" fmla="*/ 4 h 1536"/>
                  <a:gd name="T38" fmla="*/ 875 w 1200"/>
                  <a:gd name="T39" fmla="*/ 3 h 1536"/>
                  <a:gd name="T40" fmla="*/ 875 w 1200"/>
                  <a:gd name="T41" fmla="*/ 3 h 1536"/>
                  <a:gd name="T42" fmla="*/ 872 w 1200"/>
                  <a:gd name="T43" fmla="*/ 2 h 1536"/>
                  <a:gd name="T44" fmla="*/ 872 w 1200"/>
                  <a:gd name="T45" fmla="*/ 1 h 1536"/>
                  <a:gd name="T46" fmla="*/ 869 w 1200"/>
                  <a:gd name="T47" fmla="*/ 0 h 1536"/>
                  <a:gd name="T48" fmla="*/ 869 w 1200"/>
                  <a:gd name="T49" fmla="*/ 0 h 1536"/>
                  <a:gd name="T50" fmla="*/ 866 w 1200"/>
                  <a:gd name="T51" fmla="*/ 0 h 1536"/>
                  <a:gd name="T52" fmla="*/ 865 w 1200"/>
                  <a:gd name="T53" fmla="*/ 0 h 1536"/>
                  <a:gd name="T54" fmla="*/ 864 w 1200"/>
                  <a:gd name="T55" fmla="*/ 0 h 1536"/>
                  <a:gd name="T56" fmla="*/ 72 w 1200"/>
                  <a:gd name="T57" fmla="*/ 0 h 1536"/>
                  <a:gd name="T58" fmla="*/ 0 w 1200"/>
                  <a:gd name="T59" fmla="*/ 72 h 1536"/>
                  <a:gd name="T60" fmla="*/ 0 w 1200"/>
                  <a:gd name="T61" fmla="*/ 1104 h 1536"/>
                  <a:gd name="T62" fmla="*/ 24 w 1200"/>
                  <a:gd name="T63" fmla="*/ 1128 h 1536"/>
                  <a:gd name="T64" fmla="*/ 48 w 1200"/>
                  <a:gd name="T65" fmla="*/ 1104 h 1536"/>
                  <a:gd name="T66" fmla="*/ 48 w 1200"/>
                  <a:gd name="T67" fmla="*/ 72 h 1536"/>
                  <a:gd name="T68" fmla="*/ 72 w 1200"/>
                  <a:gd name="T69" fmla="*/ 48 h 1536"/>
                  <a:gd name="T70" fmla="*/ 840 w 1200"/>
                  <a:gd name="T71" fmla="*/ 48 h 1536"/>
                  <a:gd name="T72" fmla="*/ 840 w 1200"/>
                  <a:gd name="T73" fmla="*/ 288 h 1536"/>
                  <a:gd name="T74" fmla="*/ 912 w 1200"/>
                  <a:gd name="T75" fmla="*/ 360 h 1536"/>
                  <a:gd name="T76" fmla="*/ 1056 w 1200"/>
                  <a:gd name="T77" fmla="*/ 360 h 1536"/>
                  <a:gd name="T78" fmla="*/ 1080 w 1200"/>
                  <a:gd name="T79" fmla="*/ 336 h 1536"/>
                  <a:gd name="T80" fmla="*/ 1056 w 1200"/>
                  <a:gd name="T81" fmla="*/ 312 h 1536"/>
                  <a:gd name="T82" fmla="*/ 912 w 1200"/>
                  <a:gd name="T83" fmla="*/ 312 h 1536"/>
                  <a:gd name="T84" fmla="*/ 888 w 1200"/>
                  <a:gd name="T85" fmla="*/ 288 h 1536"/>
                  <a:gd name="T86" fmla="*/ 888 w 1200"/>
                  <a:gd name="T87" fmla="*/ 82 h 1536"/>
                  <a:gd name="T88" fmla="*/ 1152 w 1200"/>
                  <a:gd name="T89" fmla="*/ 346 h 1536"/>
                  <a:gd name="T90" fmla="*/ 1152 w 1200"/>
                  <a:gd name="T91" fmla="*/ 1464 h 1536"/>
                  <a:gd name="T92" fmla="*/ 1128 w 1200"/>
                  <a:gd name="T93" fmla="*/ 1488 h 1536"/>
                  <a:gd name="T94" fmla="*/ 96 w 1200"/>
                  <a:gd name="T95" fmla="*/ 1488 h 1536"/>
                  <a:gd name="T96" fmla="*/ 72 w 1200"/>
                  <a:gd name="T97" fmla="*/ 1512 h 1536"/>
                  <a:gd name="T98" fmla="*/ 96 w 1200"/>
                  <a:gd name="T99" fmla="*/ 1536 h 1536"/>
                  <a:gd name="T100" fmla="*/ 1128 w 1200"/>
                  <a:gd name="T101" fmla="*/ 1536 h 1536"/>
                  <a:gd name="T102" fmla="*/ 1200 w 1200"/>
                  <a:gd name="T103" fmla="*/ 1464 h 1536"/>
                  <a:gd name="T104" fmla="*/ 1200 w 1200"/>
                  <a:gd name="T105" fmla="*/ 336 h 1536"/>
                  <a:gd name="T106" fmla="*/ 1200 w 1200"/>
                  <a:gd name="T107" fmla="*/ 334 h 1536"/>
                  <a:gd name="T108" fmla="*/ 1200 w 1200"/>
                  <a:gd name="T109" fmla="*/ 334 h 1536"/>
                  <a:gd name="T110" fmla="*/ 1200 w 1200"/>
                  <a:gd name="T111" fmla="*/ 334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0" h="1536" extrusionOk="0">
                    <a:moveTo>
                      <a:pt x="1200" y="334"/>
                    </a:moveTo>
                    <a:cubicBezTo>
                      <a:pt x="1200" y="333"/>
                      <a:pt x="1200" y="333"/>
                      <a:pt x="1200" y="333"/>
                    </a:cubicBezTo>
                    <a:cubicBezTo>
                      <a:pt x="1200" y="332"/>
                      <a:pt x="1200" y="332"/>
                      <a:pt x="1200" y="331"/>
                    </a:cubicBezTo>
                    <a:cubicBezTo>
                      <a:pt x="1199" y="331"/>
                      <a:pt x="1199" y="331"/>
                      <a:pt x="1199" y="330"/>
                    </a:cubicBezTo>
                    <a:cubicBezTo>
                      <a:pt x="1199" y="330"/>
                      <a:pt x="1199" y="329"/>
                      <a:pt x="1199" y="329"/>
                    </a:cubicBezTo>
                    <a:cubicBezTo>
                      <a:pt x="1199" y="329"/>
                      <a:pt x="1199" y="328"/>
                      <a:pt x="1199" y="328"/>
                    </a:cubicBezTo>
                    <a:cubicBezTo>
                      <a:pt x="1198" y="328"/>
                      <a:pt x="1198" y="327"/>
                      <a:pt x="1198" y="327"/>
                    </a:cubicBezTo>
                    <a:cubicBezTo>
                      <a:pt x="1198" y="326"/>
                      <a:pt x="1198" y="326"/>
                      <a:pt x="1198" y="326"/>
                    </a:cubicBezTo>
                    <a:cubicBezTo>
                      <a:pt x="1198" y="325"/>
                      <a:pt x="1197" y="325"/>
                      <a:pt x="1197" y="325"/>
                    </a:cubicBezTo>
                    <a:cubicBezTo>
                      <a:pt x="1197" y="324"/>
                      <a:pt x="1197" y="324"/>
                      <a:pt x="1197" y="324"/>
                    </a:cubicBezTo>
                    <a:cubicBezTo>
                      <a:pt x="1196" y="323"/>
                      <a:pt x="1196" y="323"/>
                      <a:pt x="1196" y="323"/>
                    </a:cubicBezTo>
                    <a:cubicBezTo>
                      <a:pt x="1196" y="322"/>
                      <a:pt x="1195" y="322"/>
                      <a:pt x="1195" y="322"/>
                    </a:cubicBezTo>
                    <a:cubicBezTo>
                      <a:pt x="1195" y="321"/>
                      <a:pt x="1195" y="321"/>
                      <a:pt x="1195" y="321"/>
                    </a:cubicBezTo>
                    <a:cubicBezTo>
                      <a:pt x="1194" y="320"/>
                      <a:pt x="1194" y="320"/>
                      <a:pt x="1193" y="319"/>
                    </a:cubicBezTo>
                    <a:cubicBezTo>
                      <a:pt x="1193" y="319"/>
                      <a:pt x="1193" y="319"/>
                      <a:pt x="1193" y="319"/>
                    </a:cubicBezTo>
                    <a:cubicBezTo>
                      <a:pt x="881" y="7"/>
                      <a:pt x="881" y="7"/>
                      <a:pt x="881" y="7"/>
                    </a:cubicBezTo>
                    <a:cubicBezTo>
                      <a:pt x="881" y="7"/>
                      <a:pt x="881" y="7"/>
                      <a:pt x="881" y="7"/>
                    </a:cubicBezTo>
                    <a:cubicBezTo>
                      <a:pt x="880" y="6"/>
                      <a:pt x="879" y="6"/>
                      <a:pt x="879" y="5"/>
                    </a:cubicBezTo>
                    <a:cubicBezTo>
                      <a:pt x="878" y="5"/>
                      <a:pt x="878" y="5"/>
                      <a:pt x="878" y="4"/>
                    </a:cubicBezTo>
                    <a:cubicBezTo>
                      <a:pt x="877" y="4"/>
                      <a:pt x="876" y="3"/>
                      <a:pt x="875" y="3"/>
                    </a:cubicBezTo>
                    <a:cubicBezTo>
                      <a:pt x="875" y="3"/>
                      <a:pt x="875" y="3"/>
                      <a:pt x="875" y="3"/>
                    </a:cubicBezTo>
                    <a:cubicBezTo>
                      <a:pt x="874" y="2"/>
                      <a:pt x="873" y="2"/>
                      <a:pt x="872" y="2"/>
                    </a:cubicBezTo>
                    <a:cubicBezTo>
                      <a:pt x="872" y="1"/>
                      <a:pt x="872" y="1"/>
                      <a:pt x="872" y="1"/>
                    </a:cubicBezTo>
                    <a:cubicBezTo>
                      <a:pt x="871" y="1"/>
                      <a:pt x="870" y="1"/>
                      <a:pt x="869" y="0"/>
                    </a:cubicBezTo>
                    <a:cubicBezTo>
                      <a:pt x="869" y="0"/>
                      <a:pt x="869" y="0"/>
                      <a:pt x="869" y="0"/>
                    </a:cubicBezTo>
                    <a:cubicBezTo>
                      <a:pt x="868" y="0"/>
                      <a:pt x="867" y="0"/>
                      <a:pt x="866" y="0"/>
                    </a:cubicBezTo>
                    <a:cubicBezTo>
                      <a:pt x="865" y="0"/>
                      <a:pt x="865" y="0"/>
                      <a:pt x="865" y="0"/>
                    </a:cubicBezTo>
                    <a:cubicBezTo>
                      <a:pt x="865" y="0"/>
                      <a:pt x="864" y="0"/>
                      <a:pt x="864" y="0"/>
                    </a:cubicBezTo>
                    <a:cubicBezTo>
                      <a:pt x="72" y="0"/>
                      <a:pt x="72" y="0"/>
                      <a:pt x="72" y="0"/>
                    </a:cubicBezTo>
                    <a:cubicBezTo>
                      <a:pt x="32" y="0"/>
                      <a:pt x="0" y="32"/>
                      <a:pt x="0" y="72"/>
                    </a:cubicBezTo>
                    <a:cubicBezTo>
                      <a:pt x="0" y="1104"/>
                      <a:pt x="0" y="1104"/>
                      <a:pt x="0" y="1104"/>
                    </a:cubicBezTo>
                    <a:cubicBezTo>
                      <a:pt x="0" y="1117"/>
                      <a:pt x="11" y="1128"/>
                      <a:pt x="24" y="1128"/>
                    </a:cubicBezTo>
                    <a:cubicBezTo>
                      <a:pt x="37" y="1128"/>
                      <a:pt x="48" y="1117"/>
                      <a:pt x="48" y="1104"/>
                    </a:cubicBezTo>
                    <a:cubicBezTo>
                      <a:pt x="48" y="72"/>
                      <a:pt x="48" y="72"/>
                      <a:pt x="48" y="72"/>
                    </a:cubicBezTo>
                    <a:cubicBezTo>
                      <a:pt x="48" y="59"/>
                      <a:pt x="59" y="48"/>
                      <a:pt x="72" y="48"/>
                    </a:cubicBezTo>
                    <a:cubicBezTo>
                      <a:pt x="840" y="48"/>
                      <a:pt x="840" y="48"/>
                      <a:pt x="840" y="48"/>
                    </a:cubicBezTo>
                    <a:cubicBezTo>
                      <a:pt x="840" y="288"/>
                      <a:pt x="840" y="288"/>
                      <a:pt x="840" y="288"/>
                    </a:cubicBezTo>
                    <a:cubicBezTo>
                      <a:pt x="840" y="328"/>
                      <a:pt x="872" y="360"/>
                      <a:pt x="912" y="360"/>
                    </a:cubicBezTo>
                    <a:cubicBezTo>
                      <a:pt x="1056" y="360"/>
                      <a:pt x="1056" y="360"/>
                      <a:pt x="1056" y="360"/>
                    </a:cubicBezTo>
                    <a:cubicBezTo>
                      <a:pt x="1069" y="360"/>
                      <a:pt x="1080" y="349"/>
                      <a:pt x="1080" y="336"/>
                    </a:cubicBezTo>
                    <a:cubicBezTo>
                      <a:pt x="1080" y="323"/>
                      <a:pt x="1069" y="312"/>
                      <a:pt x="1056" y="312"/>
                    </a:cubicBezTo>
                    <a:cubicBezTo>
                      <a:pt x="912" y="312"/>
                      <a:pt x="912" y="312"/>
                      <a:pt x="912" y="312"/>
                    </a:cubicBezTo>
                    <a:cubicBezTo>
                      <a:pt x="899" y="312"/>
                      <a:pt x="888" y="301"/>
                      <a:pt x="888" y="288"/>
                    </a:cubicBezTo>
                    <a:cubicBezTo>
                      <a:pt x="888" y="82"/>
                      <a:pt x="888" y="82"/>
                      <a:pt x="888" y="82"/>
                    </a:cubicBezTo>
                    <a:cubicBezTo>
                      <a:pt x="1152" y="346"/>
                      <a:pt x="1152" y="346"/>
                      <a:pt x="1152" y="346"/>
                    </a:cubicBezTo>
                    <a:cubicBezTo>
                      <a:pt x="1152" y="1464"/>
                      <a:pt x="1152" y="1464"/>
                      <a:pt x="1152" y="1464"/>
                    </a:cubicBezTo>
                    <a:cubicBezTo>
                      <a:pt x="1152" y="1477"/>
                      <a:pt x="1141" y="1488"/>
                      <a:pt x="1128" y="1488"/>
                    </a:cubicBezTo>
                    <a:cubicBezTo>
                      <a:pt x="96" y="1488"/>
                      <a:pt x="96" y="1488"/>
                      <a:pt x="96" y="1488"/>
                    </a:cubicBezTo>
                    <a:cubicBezTo>
                      <a:pt x="83" y="1488"/>
                      <a:pt x="72" y="1499"/>
                      <a:pt x="72" y="1512"/>
                    </a:cubicBezTo>
                    <a:cubicBezTo>
                      <a:pt x="72" y="1525"/>
                      <a:pt x="83" y="1536"/>
                      <a:pt x="96" y="1536"/>
                    </a:cubicBezTo>
                    <a:cubicBezTo>
                      <a:pt x="1128" y="1536"/>
                      <a:pt x="1128" y="1536"/>
                      <a:pt x="1128" y="1536"/>
                    </a:cubicBezTo>
                    <a:cubicBezTo>
                      <a:pt x="1168" y="1536"/>
                      <a:pt x="1200" y="1504"/>
                      <a:pt x="1200" y="1464"/>
                    </a:cubicBezTo>
                    <a:cubicBezTo>
                      <a:pt x="1200" y="336"/>
                      <a:pt x="1200" y="336"/>
                      <a:pt x="1200" y="336"/>
                    </a:cubicBezTo>
                    <a:cubicBezTo>
                      <a:pt x="1200" y="335"/>
                      <a:pt x="1200" y="334"/>
                      <a:pt x="1200" y="334"/>
                    </a:cubicBezTo>
                    <a:close/>
                    <a:moveTo>
                      <a:pt x="1200" y="334"/>
                    </a:moveTo>
                    <a:cubicBezTo>
                      <a:pt x="1200" y="334"/>
                      <a:pt x="1200" y="334"/>
                      <a:pt x="1200" y="334"/>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07" name="Freeform 8"/>
              <p:cNvSpPr>
                <a:spLocks noEditPoints="1"/>
              </p:cNvSpPr>
              <p:nvPr/>
            </p:nvSpPr>
            <p:spPr bwMode="auto">
              <a:xfrm>
                <a:off x="2843062" y="2957225"/>
                <a:ext cx="149997" cy="13508"/>
              </a:xfrm>
              <a:custGeom>
                <a:avLst/>
                <a:gdLst>
                  <a:gd name="T0" fmla="*/ 528 w 528"/>
                  <a:gd name="T1" fmla="*/ 24 h 48"/>
                  <a:gd name="T2" fmla="*/ 504 w 528"/>
                  <a:gd name="T3" fmla="*/ 0 h 48"/>
                  <a:gd name="T4" fmla="*/ 24 w 528"/>
                  <a:gd name="T5" fmla="*/ 0 h 48"/>
                  <a:gd name="T6" fmla="*/ 0 w 528"/>
                  <a:gd name="T7" fmla="*/ 24 h 48"/>
                  <a:gd name="T8" fmla="*/ 24 w 528"/>
                  <a:gd name="T9" fmla="*/ 48 h 48"/>
                  <a:gd name="T10" fmla="*/ 504 w 528"/>
                  <a:gd name="T11" fmla="*/ 48 h 48"/>
                  <a:gd name="T12" fmla="*/ 528 w 528"/>
                  <a:gd name="T13" fmla="*/ 24 h 48"/>
                  <a:gd name="T14" fmla="*/ 528 w 528"/>
                  <a:gd name="T15" fmla="*/ 24 h 48"/>
                  <a:gd name="T16" fmla="*/ 528 w 528"/>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48" extrusionOk="0">
                    <a:moveTo>
                      <a:pt x="528" y="24"/>
                    </a:moveTo>
                    <a:cubicBezTo>
                      <a:pt x="528" y="11"/>
                      <a:pt x="517" y="0"/>
                      <a:pt x="504" y="0"/>
                    </a:cubicBezTo>
                    <a:cubicBezTo>
                      <a:pt x="24" y="0"/>
                      <a:pt x="24" y="0"/>
                      <a:pt x="24" y="0"/>
                    </a:cubicBezTo>
                    <a:cubicBezTo>
                      <a:pt x="11" y="0"/>
                      <a:pt x="0" y="11"/>
                      <a:pt x="0" y="24"/>
                    </a:cubicBezTo>
                    <a:cubicBezTo>
                      <a:pt x="0" y="37"/>
                      <a:pt x="11" y="48"/>
                      <a:pt x="24" y="48"/>
                    </a:cubicBezTo>
                    <a:cubicBezTo>
                      <a:pt x="504" y="48"/>
                      <a:pt x="504" y="48"/>
                      <a:pt x="504" y="48"/>
                    </a:cubicBezTo>
                    <a:cubicBezTo>
                      <a:pt x="517" y="48"/>
                      <a:pt x="528" y="37"/>
                      <a:pt x="528" y="24"/>
                    </a:cubicBezTo>
                    <a:close/>
                    <a:moveTo>
                      <a:pt x="528" y="24"/>
                    </a:moveTo>
                    <a:cubicBezTo>
                      <a:pt x="528" y="24"/>
                      <a:pt x="528" y="24"/>
                      <a:pt x="528" y="24"/>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08" name="Freeform 9"/>
              <p:cNvSpPr>
                <a:spLocks noEditPoints="1"/>
              </p:cNvSpPr>
              <p:nvPr/>
            </p:nvSpPr>
            <p:spPr bwMode="auto">
              <a:xfrm>
                <a:off x="2863560" y="2991231"/>
                <a:ext cx="143009" cy="13508"/>
              </a:xfrm>
              <a:custGeom>
                <a:avLst/>
                <a:gdLst>
                  <a:gd name="T0" fmla="*/ 480 w 504"/>
                  <a:gd name="T1" fmla="*/ 0 h 48"/>
                  <a:gd name="T2" fmla="*/ 24 w 504"/>
                  <a:gd name="T3" fmla="*/ 0 h 48"/>
                  <a:gd name="T4" fmla="*/ 0 w 504"/>
                  <a:gd name="T5" fmla="*/ 24 h 48"/>
                  <a:gd name="T6" fmla="*/ 24 w 504"/>
                  <a:gd name="T7" fmla="*/ 48 h 48"/>
                  <a:gd name="T8" fmla="*/ 480 w 504"/>
                  <a:gd name="T9" fmla="*/ 48 h 48"/>
                  <a:gd name="T10" fmla="*/ 504 w 504"/>
                  <a:gd name="T11" fmla="*/ 24 h 48"/>
                  <a:gd name="T12" fmla="*/ 480 w 504"/>
                  <a:gd name="T13" fmla="*/ 0 h 48"/>
                  <a:gd name="T14" fmla="*/ 480 w 504"/>
                  <a:gd name="T15" fmla="*/ 0 h 48"/>
                  <a:gd name="T16" fmla="*/ 480 w 504"/>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4" h="48" extrusionOk="0">
                    <a:moveTo>
                      <a:pt x="480" y="0"/>
                    </a:moveTo>
                    <a:cubicBezTo>
                      <a:pt x="24" y="0"/>
                      <a:pt x="24" y="0"/>
                      <a:pt x="24" y="0"/>
                    </a:cubicBezTo>
                    <a:cubicBezTo>
                      <a:pt x="11" y="0"/>
                      <a:pt x="0" y="11"/>
                      <a:pt x="0" y="24"/>
                    </a:cubicBezTo>
                    <a:cubicBezTo>
                      <a:pt x="0" y="37"/>
                      <a:pt x="11" y="48"/>
                      <a:pt x="24" y="48"/>
                    </a:cubicBezTo>
                    <a:cubicBezTo>
                      <a:pt x="480" y="48"/>
                      <a:pt x="480" y="48"/>
                      <a:pt x="480" y="48"/>
                    </a:cubicBezTo>
                    <a:cubicBezTo>
                      <a:pt x="493" y="48"/>
                      <a:pt x="504" y="37"/>
                      <a:pt x="504" y="24"/>
                    </a:cubicBezTo>
                    <a:cubicBezTo>
                      <a:pt x="504" y="11"/>
                      <a:pt x="493" y="0"/>
                      <a:pt x="480" y="0"/>
                    </a:cubicBezTo>
                    <a:close/>
                    <a:moveTo>
                      <a:pt x="480" y="0"/>
                    </a:moveTo>
                    <a:cubicBezTo>
                      <a:pt x="480" y="0"/>
                      <a:pt x="480" y="0"/>
                      <a:pt x="480" y="0"/>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09" name="Freeform 10"/>
              <p:cNvSpPr>
                <a:spLocks noEditPoints="1"/>
              </p:cNvSpPr>
              <p:nvPr/>
            </p:nvSpPr>
            <p:spPr bwMode="auto">
              <a:xfrm>
                <a:off x="2863560" y="2923220"/>
                <a:ext cx="115758" cy="13742"/>
              </a:xfrm>
              <a:custGeom>
                <a:avLst/>
                <a:gdLst>
                  <a:gd name="T0" fmla="*/ 24 w 408"/>
                  <a:gd name="T1" fmla="*/ 48 h 48"/>
                  <a:gd name="T2" fmla="*/ 384 w 408"/>
                  <a:gd name="T3" fmla="*/ 48 h 48"/>
                  <a:gd name="T4" fmla="*/ 408 w 408"/>
                  <a:gd name="T5" fmla="*/ 24 h 48"/>
                  <a:gd name="T6" fmla="*/ 384 w 408"/>
                  <a:gd name="T7" fmla="*/ 0 h 48"/>
                  <a:gd name="T8" fmla="*/ 24 w 408"/>
                  <a:gd name="T9" fmla="*/ 0 h 48"/>
                  <a:gd name="T10" fmla="*/ 0 w 408"/>
                  <a:gd name="T11" fmla="*/ 24 h 48"/>
                  <a:gd name="T12" fmla="*/ 24 w 408"/>
                  <a:gd name="T13" fmla="*/ 48 h 48"/>
                  <a:gd name="T14" fmla="*/ 24 w 408"/>
                  <a:gd name="T15" fmla="*/ 48 h 48"/>
                  <a:gd name="T16" fmla="*/ 24 w 408"/>
                  <a:gd name="T17"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8" h="48" extrusionOk="0">
                    <a:moveTo>
                      <a:pt x="24" y="48"/>
                    </a:moveTo>
                    <a:cubicBezTo>
                      <a:pt x="384" y="48"/>
                      <a:pt x="384" y="48"/>
                      <a:pt x="384" y="48"/>
                    </a:cubicBezTo>
                    <a:cubicBezTo>
                      <a:pt x="397" y="48"/>
                      <a:pt x="408" y="37"/>
                      <a:pt x="408" y="24"/>
                    </a:cubicBezTo>
                    <a:cubicBezTo>
                      <a:pt x="408" y="11"/>
                      <a:pt x="397" y="0"/>
                      <a:pt x="384" y="0"/>
                    </a:cubicBezTo>
                    <a:cubicBezTo>
                      <a:pt x="24" y="0"/>
                      <a:pt x="24" y="0"/>
                      <a:pt x="24" y="0"/>
                    </a:cubicBezTo>
                    <a:cubicBezTo>
                      <a:pt x="11" y="0"/>
                      <a:pt x="0" y="11"/>
                      <a:pt x="0" y="24"/>
                    </a:cubicBezTo>
                    <a:cubicBezTo>
                      <a:pt x="0" y="37"/>
                      <a:pt x="11" y="48"/>
                      <a:pt x="24" y="48"/>
                    </a:cubicBezTo>
                    <a:close/>
                    <a:moveTo>
                      <a:pt x="24" y="48"/>
                    </a:moveTo>
                    <a:cubicBezTo>
                      <a:pt x="24" y="48"/>
                      <a:pt x="24" y="48"/>
                      <a:pt x="24" y="48"/>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grpSp>
        <p:grpSp>
          <p:nvGrpSpPr>
            <p:cNvPr id="99" name="Groupe 98"/>
            <p:cNvGrpSpPr>
              <a:grpSpLocks noChangeAspect="1"/>
            </p:cNvGrpSpPr>
            <p:nvPr/>
          </p:nvGrpSpPr>
          <p:grpSpPr bwMode="auto">
            <a:xfrm>
              <a:off x="10399635" y="3431188"/>
              <a:ext cx="505247" cy="372502"/>
              <a:chOff x="3837597" y="3496751"/>
              <a:chExt cx="505247" cy="372502"/>
            </a:xfrm>
          </p:grpSpPr>
          <p:sp>
            <p:nvSpPr>
              <p:cNvPr id="100" name="Freeform 28"/>
              <p:cNvSpPr>
                <a:spLocks noEditPoints="1"/>
              </p:cNvSpPr>
              <p:nvPr/>
            </p:nvSpPr>
            <p:spPr bwMode="auto">
              <a:xfrm>
                <a:off x="3837597" y="3496751"/>
                <a:ext cx="505247" cy="372502"/>
              </a:xfrm>
              <a:custGeom>
                <a:avLst/>
                <a:gdLst>
                  <a:gd name="T0" fmla="*/ 1439 w 1536"/>
                  <a:gd name="T1" fmla="*/ 839 h 1133"/>
                  <a:gd name="T2" fmla="*/ 1296 w 1536"/>
                  <a:gd name="T3" fmla="*/ 0 h 1133"/>
                  <a:gd name="T4" fmla="*/ 98 w 1536"/>
                  <a:gd name="T5" fmla="*/ 142 h 1133"/>
                  <a:gd name="T6" fmla="*/ 120 w 1536"/>
                  <a:gd name="T7" fmla="*/ 177 h 1133"/>
                  <a:gd name="T8" fmla="*/ 143 w 1536"/>
                  <a:gd name="T9" fmla="*/ 142 h 1133"/>
                  <a:gd name="T10" fmla="*/ 1296 w 1536"/>
                  <a:gd name="T11" fmla="*/ 45 h 1133"/>
                  <a:gd name="T12" fmla="*/ 1394 w 1536"/>
                  <a:gd name="T13" fmla="*/ 839 h 1133"/>
                  <a:gd name="T14" fmla="*/ 1296 w 1536"/>
                  <a:gd name="T15" fmla="*/ 663 h 1133"/>
                  <a:gd name="T16" fmla="*/ 1251 w 1536"/>
                  <a:gd name="T17" fmla="*/ 663 h 1133"/>
                  <a:gd name="T18" fmla="*/ 276 w 1536"/>
                  <a:gd name="T19" fmla="*/ 839 h 1133"/>
                  <a:gd name="T20" fmla="*/ 314 w 1536"/>
                  <a:gd name="T21" fmla="*/ 164 h 1133"/>
                  <a:gd name="T22" fmla="*/ 1251 w 1536"/>
                  <a:gd name="T23" fmla="*/ 201 h 1133"/>
                  <a:gd name="T24" fmla="*/ 1274 w 1536"/>
                  <a:gd name="T25" fmla="*/ 581 h 1133"/>
                  <a:gd name="T26" fmla="*/ 1296 w 1536"/>
                  <a:gd name="T27" fmla="*/ 201 h 1133"/>
                  <a:gd name="T28" fmla="*/ 314 w 1536"/>
                  <a:gd name="T29" fmla="*/ 119 h 1133"/>
                  <a:gd name="T30" fmla="*/ 231 w 1536"/>
                  <a:gd name="T31" fmla="*/ 839 h 1133"/>
                  <a:gd name="T32" fmla="*/ 143 w 1536"/>
                  <a:gd name="T33" fmla="*/ 259 h 1133"/>
                  <a:gd name="T34" fmla="*/ 98 w 1536"/>
                  <a:gd name="T35" fmla="*/ 259 h 1133"/>
                  <a:gd name="T36" fmla="*/ 53 w 1536"/>
                  <a:gd name="T37" fmla="*/ 839 h 1133"/>
                  <a:gd name="T38" fmla="*/ 0 w 1536"/>
                  <a:gd name="T39" fmla="*/ 1021 h 1133"/>
                  <a:gd name="T40" fmla="*/ 309 w 1536"/>
                  <a:gd name="T41" fmla="*/ 1133 h 1133"/>
                  <a:gd name="T42" fmla="*/ 309 w 1536"/>
                  <a:gd name="T43" fmla="*/ 1088 h 1133"/>
                  <a:gd name="T44" fmla="*/ 45 w 1536"/>
                  <a:gd name="T45" fmla="*/ 1021 h 1133"/>
                  <a:gd name="T46" fmla="*/ 53 w 1536"/>
                  <a:gd name="T47" fmla="*/ 884 h 1133"/>
                  <a:gd name="T48" fmla="*/ 485 w 1536"/>
                  <a:gd name="T49" fmla="*/ 924 h 1133"/>
                  <a:gd name="T50" fmla="*/ 987 w 1536"/>
                  <a:gd name="T51" fmla="*/ 1007 h 1133"/>
                  <a:gd name="T52" fmla="*/ 1070 w 1536"/>
                  <a:gd name="T53" fmla="*/ 884 h 1133"/>
                  <a:gd name="T54" fmla="*/ 1417 w 1536"/>
                  <a:gd name="T55" fmla="*/ 884 h 1133"/>
                  <a:gd name="T56" fmla="*/ 1491 w 1536"/>
                  <a:gd name="T57" fmla="*/ 891 h 1133"/>
                  <a:gd name="T58" fmla="*/ 1423 w 1536"/>
                  <a:gd name="T59" fmla="*/ 1088 h 1133"/>
                  <a:gd name="T60" fmla="*/ 392 w 1536"/>
                  <a:gd name="T61" fmla="*/ 1110 h 1133"/>
                  <a:gd name="T62" fmla="*/ 1423 w 1536"/>
                  <a:gd name="T63" fmla="*/ 1133 h 1133"/>
                  <a:gd name="T64" fmla="*/ 1536 w 1536"/>
                  <a:gd name="T65" fmla="*/ 891 h 1133"/>
                  <a:gd name="T66" fmla="*/ 1025 w 1536"/>
                  <a:gd name="T67" fmla="*/ 924 h 1133"/>
                  <a:gd name="T68" fmla="*/ 567 w 1536"/>
                  <a:gd name="T69" fmla="*/ 962 h 1133"/>
                  <a:gd name="T70" fmla="*/ 530 w 1536"/>
                  <a:gd name="T71" fmla="*/ 884 h 1133"/>
                  <a:gd name="T72" fmla="*/ 1025 w 1536"/>
                  <a:gd name="T73" fmla="*/ 924 h 1133"/>
                  <a:gd name="T74" fmla="*/ 1025 w 1536"/>
                  <a:gd name="T75" fmla="*/ 924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6" h="1133" extrusionOk="0">
                    <a:moveTo>
                      <a:pt x="1484" y="839"/>
                    </a:moveTo>
                    <a:cubicBezTo>
                      <a:pt x="1439" y="839"/>
                      <a:pt x="1439" y="839"/>
                      <a:pt x="1439" y="839"/>
                    </a:cubicBezTo>
                    <a:cubicBezTo>
                      <a:pt x="1439" y="142"/>
                      <a:pt x="1439" y="142"/>
                      <a:pt x="1439" y="142"/>
                    </a:cubicBezTo>
                    <a:cubicBezTo>
                      <a:pt x="1439" y="64"/>
                      <a:pt x="1375" y="0"/>
                      <a:pt x="1296" y="0"/>
                    </a:cubicBezTo>
                    <a:cubicBezTo>
                      <a:pt x="240" y="0"/>
                      <a:pt x="240" y="0"/>
                      <a:pt x="240" y="0"/>
                    </a:cubicBezTo>
                    <a:cubicBezTo>
                      <a:pt x="161" y="0"/>
                      <a:pt x="98" y="64"/>
                      <a:pt x="98" y="142"/>
                    </a:cubicBezTo>
                    <a:cubicBezTo>
                      <a:pt x="98" y="154"/>
                      <a:pt x="98" y="154"/>
                      <a:pt x="98" y="154"/>
                    </a:cubicBezTo>
                    <a:cubicBezTo>
                      <a:pt x="98" y="167"/>
                      <a:pt x="108" y="177"/>
                      <a:pt x="120" y="177"/>
                    </a:cubicBezTo>
                    <a:cubicBezTo>
                      <a:pt x="132" y="177"/>
                      <a:pt x="143" y="167"/>
                      <a:pt x="143" y="154"/>
                    </a:cubicBezTo>
                    <a:cubicBezTo>
                      <a:pt x="143" y="142"/>
                      <a:pt x="143" y="142"/>
                      <a:pt x="143" y="142"/>
                    </a:cubicBezTo>
                    <a:cubicBezTo>
                      <a:pt x="143" y="89"/>
                      <a:pt x="186" y="45"/>
                      <a:pt x="240" y="45"/>
                    </a:cubicBezTo>
                    <a:cubicBezTo>
                      <a:pt x="1296" y="45"/>
                      <a:pt x="1296" y="45"/>
                      <a:pt x="1296" y="45"/>
                    </a:cubicBezTo>
                    <a:cubicBezTo>
                      <a:pt x="1350" y="45"/>
                      <a:pt x="1394" y="89"/>
                      <a:pt x="1394" y="142"/>
                    </a:cubicBezTo>
                    <a:cubicBezTo>
                      <a:pt x="1394" y="839"/>
                      <a:pt x="1394" y="839"/>
                      <a:pt x="1394" y="839"/>
                    </a:cubicBezTo>
                    <a:cubicBezTo>
                      <a:pt x="1296" y="839"/>
                      <a:pt x="1296" y="839"/>
                      <a:pt x="1296" y="839"/>
                    </a:cubicBezTo>
                    <a:cubicBezTo>
                      <a:pt x="1296" y="663"/>
                      <a:pt x="1296" y="663"/>
                      <a:pt x="1296" y="663"/>
                    </a:cubicBezTo>
                    <a:cubicBezTo>
                      <a:pt x="1296" y="651"/>
                      <a:pt x="1286" y="641"/>
                      <a:pt x="1274" y="641"/>
                    </a:cubicBezTo>
                    <a:cubicBezTo>
                      <a:pt x="1261" y="641"/>
                      <a:pt x="1251" y="651"/>
                      <a:pt x="1251" y="663"/>
                    </a:cubicBezTo>
                    <a:cubicBezTo>
                      <a:pt x="1251" y="839"/>
                      <a:pt x="1251" y="839"/>
                      <a:pt x="1251" y="839"/>
                    </a:cubicBezTo>
                    <a:cubicBezTo>
                      <a:pt x="276" y="839"/>
                      <a:pt x="276" y="839"/>
                      <a:pt x="276" y="839"/>
                    </a:cubicBezTo>
                    <a:cubicBezTo>
                      <a:pt x="276" y="201"/>
                      <a:pt x="276" y="201"/>
                      <a:pt x="276" y="201"/>
                    </a:cubicBezTo>
                    <a:cubicBezTo>
                      <a:pt x="276" y="180"/>
                      <a:pt x="293" y="164"/>
                      <a:pt x="314" y="164"/>
                    </a:cubicBezTo>
                    <a:cubicBezTo>
                      <a:pt x="1214" y="164"/>
                      <a:pt x="1214" y="164"/>
                      <a:pt x="1214" y="164"/>
                    </a:cubicBezTo>
                    <a:cubicBezTo>
                      <a:pt x="1234" y="164"/>
                      <a:pt x="1251" y="180"/>
                      <a:pt x="1251" y="201"/>
                    </a:cubicBezTo>
                    <a:cubicBezTo>
                      <a:pt x="1251" y="558"/>
                      <a:pt x="1251" y="558"/>
                      <a:pt x="1251" y="558"/>
                    </a:cubicBezTo>
                    <a:cubicBezTo>
                      <a:pt x="1251" y="571"/>
                      <a:pt x="1261" y="581"/>
                      <a:pt x="1274" y="581"/>
                    </a:cubicBezTo>
                    <a:cubicBezTo>
                      <a:pt x="1286" y="581"/>
                      <a:pt x="1296" y="571"/>
                      <a:pt x="1296" y="558"/>
                    </a:cubicBezTo>
                    <a:cubicBezTo>
                      <a:pt x="1296" y="201"/>
                      <a:pt x="1296" y="201"/>
                      <a:pt x="1296" y="201"/>
                    </a:cubicBezTo>
                    <a:cubicBezTo>
                      <a:pt x="1296" y="156"/>
                      <a:pt x="1259" y="119"/>
                      <a:pt x="1214" y="119"/>
                    </a:cubicBezTo>
                    <a:cubicBezTo>
                      <a:pt x="314" y="119"/>
                      <a:pt x="314" y="119"/>
                      <a:pt x="314" y="119"/>
                    </a:cubicBezTo>
                    <a:cubicBezTo>
                      <a:pt x="268" y="119"/>
                      <a:pt x="231" y="156"/>
                      <a:pt x="231" y="201"/>
                    </a:cubicBezTo>
                    <a:cubicBezTo>
                      <a:pt x="231" y="839"/>
                      <a:pt x="231" y="839"/>
                      <a:pt x="231" y="839"/>
                    </a:cubicBezTo>
                    <a:cubicBezTo>
                      <a:pt x="143" y="839"/>
                      <a:pt x="143" y="839"/>
                      <a:pt x="143" y="839"/>
                    </a:cubicBezTo>
                    <a:cubicBezTo>
                      <a:pt x="143" y="259"/>
                      <a:pt x="143" y="259"/>
                      <a:pt x="143" y="259"/>
                    </a:cubicBezTo>
                    <a:cubicBezTo>
                      <a:pt x="143" y="247"/>
                      <a:pt x="132" y="237"/>
                      <a:pt x="120" y="237"/>
                    </a:cubicBezTo>
                    <a:cubicBezTo>
                      <a:pt x="108" y="237"/>
                      <a:pt x="98" y="247"/>
                      <a:pt x="98" y="259"/>
                    </a:cubicBezTo>
                    <a:cubicBezTo>
                      <a:pt x="98" y="839"/>
                      <a:pt x="98" y="839"/>
                      <a:pt x="98" y="839"/>
                    </a:cubicBezTo>
                    <a:cubicBezTo>
                      <a:pt x="53" y="839"/>
                      <a:pt x="53" y="839"/>
                      <a:pt x="53" y="839"/>
                    </a:cubicBezTo>
                    <a:cubicBezTo>
                      <a:pt x="24" y="839"/>
                      <a:pt x="0" y="862"/>
                      <a:pt x="0" y="891"/>
                    </a:cubicBezTo>
                    <a:cubicBezTo>
                      <a:pt x="0" y="1021"/>
                      <a:pt x="0" y="1021"/>
                      <a:pt x="0" y="1021"/>
                    </a:cubicBezTo>
                    <a:cubicBezTo>
                      <a:pt x="0" y="1083"/>
                      <a:pt x="51" y="1133"/>
                      <a:pt x="113" y="1133"/>
                    </a:cubicBezTo>
                    <a:cubicBezTo>
                      <a:pt x="309" y="1133"/>
                      <a:pt x="309" y="1133"/>
                      <a:pt x="309" y="1133"/>
                    </a:cubicBezTo>
                    <a:cubicBezTo>
                      <a:pt x="321" y="1133"/>
                      <a:pt x="331" y="1122"/>
                      <a:pt x="331" y="1110"/>
                    </a:cubicBezTo>
                    <a:cubicBezTo>
                      <a:pt x="331" y="1098"/>
                      <a:pt x="321" y="1088"/>
                      <a:pt x="309" y="1088"/>
                    </a:cubicBezTo>
                    <a:cubicBezTo>
                      <a:pt x="113" y="1088"/>
                      <a:pt x="113" y="1088"/>
                      <a:pt x="113" y="1088"/>
                    </a:cubicBezTo>
                    <a:cubicBezTo>
                      <a:pt x="75" y="1088"/>
                      <a:pt x="45" y="1058"/>
                      <a:pt x="45" y="1021"/>
                    </a:cubicBezTo>
                    <a:cubicBezTo>
                      <a:pt x="45" y="891"/>
                      <a:pt x="45" y="891"/>
                      <a:pt x="45" y="891"/>
                    </a:cubicBezTo>
                    <a:cubicBezTo>
                      <a:pt x="45" y="887"/>
                      <a:pt x="48" y="884"/>
                      <a:pt x="53" y="884"/>
                    </a:cubicBezTo>
                    <a:cubicBezTo>
                      <a:pt x="485" y="884"/>
                      <a:pt x="485" y="884"/>
                      <a:pt x="485" y="884"/>
                    </a:cubicBezTo>
                    <a:cubicBezTo>
                      <a:pt x="485" y="924"/>
                      <a:pt x="485" y="924"/>
                      <a:pt x="485" y="924"/>
                    </a:cubicBezTo>
                    <a:cubicBezTo>
                      <a:pt x="485" y="969"/>
                      <a:pt x="521" y="1007"/>
                      <a:pt x="567" y="1007"/>
                    </a:cubicBezTo>
                    <a:cubicBezTo>
                      <a:pt x="987" y="1007"/>
                      <a:pt x="987" y="1007"/>
                      <a:pt x="987" y="1007"/>
                    </a:cubicBezTo>
                    <a:cubicBezTo>
                      <a:pt x="1032" y="1007"/>
                      <a:pt x="1070" y="969"/>
                      <a:pt x="1070" y="924"/>
                    </a:cubicBezTo>
                    <a:cubicBezTo>
                      <a:pt x="1070" y="884"/>
                      <a:pt x="1070" y="884"/>
                      <a:pt x="1070" y="884"/>
                    </a:cubicBezTo>
                    <a:cubicBezTo>
                      <a:pt x="1416" y="884"/>
                      <a:pt x="1416" y="884"/>
                      <a:pt x="1416" y="884"/>
                    </a:cubicBezTo>
                    <a:cubicBezTo>
                      <a:pt x="1416" y="884"/>
                      <a:pt x="1417" y="884"/>
                      <a:pt x="1417" y="884"/>
                    </a:cubicBezTo>
                    <a:cubicBezTo>
                      <a:pt x="1484" y="884"/>
                      <a:pt x="1484" y="884"/>
                      <a:pt x="1484" y="884"/>
                    </a:cubicBezTo>
                    <a:cubicBezTo>
                      <a:pt x="1488" y="884"/>
                      <a:pt x="1491" y="887"/>
                      <a:pt x="1491" y="891"/>
                    </a:cubicBezTo>
                    <a:cubicBezTo>
                      <a:pt x="1491" y="1021"/>
                      <a:pt x="1491" y="1021"/>
                      <a:pt x="1491" y="1021"/>
                    </a:cubicBezTo>
                    <a:cubicBezTo>
                      <a:pt x="1491" y="1058"/>
                      <a:pt x="1461" y="1088"/>
                      <a:pt x="1423" y="1088"/>
                    </a:cubicBezTo>
                    <a:cubicBezTo>
                      <a:pt x="414" y="1088"/>
                      <a:pt x="414" y="1088"/>
                      <a:pt x="414" y="1088"/>
                    </a:cubicBezTo>
                    <a:cubicBezTo>
                      <a:pt x="402" y="1088"/>
                      <a:pt x="392" y="1098"/>
                      <a:pt x="392" y="1110"/>
                    </a:cubicBezTo>
                    <a:cubicBezTo>
                      <a:pt x="392" y="1122"/>
                      <a:pt x="402" y="1133"/>
                      <a:pt x="414" y="1133"/>
                    </a:cubicBezTo>
                    <a:cubicBezTo>
                      <a:pt x="1423" y="1133"/>
                      <a:pt x="1423" y="1133"/>
                      <a:pt x="1423" y="1133"/>
                    </a:cubicBezTo>
                    <a:cubicBezTo>
                      <a:pt x="1485" y="1133"/>
                      <a:pt x="1536" y="1083"/>
                      <a:pt x="1536" y="1021"/>
                    </a:cubicBezTo>
                    <a:cubicBezTo>
                      <a:pt x="1536" y="891"/>
                      <a:pt x="1536" y="891"/>
                      <a:pt x="1536" y="891"/>
                    </a:cubicBezTo>
                    <a:cubicBezTo>
                      <a:pt x="1536" y="862"/>
                      <a:pt x="1512" y="839"/>
                      <a:pt x="1484" y="839"/>
                    </a:cubicBezTo>
                    <a:close/>
                    <a:moveTo>
                      <a:pt x="1025" y="924"/>
                    </a:moveTo>
                    <a:cubicBezTo>
                      <a:pt x="1025" y="945"/>
                      <a:pt x="1008" y="962"/>
                      <a:pt x="987" y="962"/>
                    </a:cubicBezTo>
                    <a:cubicBezTo>
                      <a:pt x="567" y="962"/>
                      <a:pt x="567" y="962"/>
                      <a:pt x="567" y="962"/>
                    </a:cubicBezTo>
                    <a:cubicBezTo>
                      <a:pt x="546" y="962"/>
                      <a:pt x="530" y="945"/>
                      <a:pt x="530" y="924"/>
                    </a:cubicBezTo>
                    <a:cubicBezTo>
                      <a:pt x="530" y="884"/>
                      <a:pt x="530" y="884"/>
                      <a:pt x="530" y="884"/>
                    </a:cubicBezTo>
                    <a:cubicBezTo>
                      <a:pt x="1025" y="884"/>
                      <a:pt x="1025" y="884"/>
                      <a:pt x="1025" y="884"/>
                    </a:cubicBezTo>
                    <a:lnTo>
                      <a:pt x="1025" y="924"/>
                    </a:lnTo>
                    <a:close/>
                    <a:moveTo>
                      <a:pt x="1025" y="924"/>
                    </a:moveTo>
                    <a:cubicBezTo>
                      <a:pt x="1025" y="924"/>
                      <a:pt x="1025" y="924"/>
                      <a:pt x="1025" y="924"/>
                    </a:cubicBezTo>
                  </a:path>
                </a:pathLst>
              </a:custGeom>
              <a:solidFill>
                <a:srgbClr val="555557"/>
              </a:solid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grpSp>
            <p:nvGrpSpPr>
              <p:cNvPr id="101" name="Groupe 100"/>
              <p:cNvGrpSpPr/>
              <p:nvPr/>
            </p:nvGrpSpPr>
            <p:grpSpPr bwMode="auto">
              <a:xfrm>
                <a:off x="4029295" y="3581842"/>
                <a:ext cx="128162" cy="161963"/>
                <a:chOff x="3757788" y="3011578"/>
                <a:chExt cx="262055" cy="331168"/>
              </a:xfrm>
              <a:solidFill>
                <a:srgbClr val="CF022B"/>
              </a:solidFill>
            </p:grpSpPr>
            <p:sp>
              <p:nvSpPr>
                <p:cNvPr id="102" name="Freeform 5"/>
                <p:cNvSpPr>
                  <a:spLocks noEditPoints="1"/>
                </p:cNvSpPr>
                <p:nvPr/>
              </p:nvSpPr>
              <p:spPr bwMode="auto">
                <a:xfrm>
                  <a:off x="3875380" y="3012537"/>
                  <a:ext cx="26877" cy="330209"/>
                </a:xfrm>
                <a:custGeom>
                  <a:avLst/>
                  <a:gdLst>
                    <a:gd name="T0" fmla="*/ 23 w 46"/>
                    <a:gd name="T1" fmla="*/ 567 h 567"/>
                    <a:gd name="T2" fmla="*/ 0 w 46"/>
                    <a:gd name="T3" fmla="*/ 543 h 567"/>
                    <a:gd name="T4" fmla="*/ 0 w 46"/>
                    <a:gd name="T5" fmla="*/ 23 h 567"/>
                    <a:gd name="T6" fmla="*/ 23 w 46"/>
                    <a:gd name="T7" fmla="*/ 0 h 567"/>
                    <a:gd name="T8" fmla="*/ 46 w 46"/>
                    <a:gd name="T9" fmla="*/ 23 h 567"/>
                    <a:gd name="T10" fmla="*/ 46 w 46"/>
                    <a:gd name="T11" fmla="*/ 543 h 567"/>
                    <a:gd name="T12" fmla="*/ 23 w 46"/>
                    <a:gd name="T13" fmla="*/ 567 h 567"/>
                    <a:gd name="T14" fmla="*/ 23 w 46"/>
                    <a:gd name="T15" fmla="*/ 567 h 567"/>
                    <a:gd name="T16" fmla="*/ 23 w 46"/>
                    <a:gd name="T17" fmla="*/ 567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67" extrusionOk="0">
                      <a:moveTo>
                        <a:pt x="23" y="567"/>
                      </a:moveTo>
                      <a:cubicBezTo>
                        <a:pt x="10" y="567"/>
                        <a:pt x="0" y="556"/>
                        <a:pt x="0" y="543"/>
                      </a:cubicBezTo>
                      <a:cubicBezTo>
                        <a:pt x="0" y="23"/>
                        <a:pt x="0" y="23"/>
                        <a:pt x="0" y="23"/>
                      </a:cubicBezTo>
                      <a:cubicBezTo>
                        <a:pt x="0" y="10"/>
                        <a:pt x="10" y="0"/>
                        <a:pt x="23" y="0"/>
                      </a:cubicBezTo>
                      <a:cubicBezTo>
                        <a:pt x="36" y="0"/>
                        <a:pt x="46" y="10"/>
                        <a:pt x="46" y="23"/>
                      </a:cubicBezTo>
                      <a:cubicBezTo>
                        <a:pt x="46" y="543"/>
                        <a:pt x="46" y="543"/>
                        <a:pt x="46" y="543"/>
                      </a:cubicBezTo>
                      <a:cubicBezTo>
                        <a:pt x="46" y="556"/>
                        <a:pt x="36" y="567"/>
                        <a:pt x="23" y="567"/>
                      </a:cubicBezTo>
                      <a:close/>
                      <a:moveTo>
                        <a:pt x="23" y="567"/>
                      </a:moveTo>
                      <a:cubicBezTo>
                        <a:pt x="23" y="567"/>
                        <a:pt x="23" y="567"/>
                        <a:pt x="23" y="567"/>
                      </a:cubicBezTo>
                    </a:path>
                  </a:pathLst>
                </a:custGeom>
                <a:grp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sp>
              <p:nvSpPr>
                <p:cNvPr id="103" name="Freeform 6"/>
                <p:cNvSpPr>
                  <a:spLocks noEditPoints="1"/>
                </p:cNvSpPr>
                <p:nvPr/>
              </p:nvSpPr>
              <p:spPr bwMode="auto">
                <a:xfrm>
                  <a:off x="3757788" y="3011578"/>
                  <a:ext cx="262055" cy="144946"/>
                </a:xfrm>
                <a:custGeom>
                  <a:avLst/>
                  <a:gdLst>
                    <a:gd name="T0" fmla="*/ 423 w 448"/>
                    <a:gd name="T1" fmla="*/ 247 h 249"/>
                    <a:gd name="T2" fmla="*/ 407 w 448"/>
                    <a:gd name="T3" fmla="*/ 240 h 249"/>
                    <a:gd name="T4" fmla="*/ 224 w 448"/>
                    <a:gd name="T5" fmla="*/ 58 h 249"/>
                    <a:gd name="T6" fmla="*/ 41 w 448"/>
                    <a:gd name="T7" fmla="*/ 240 h 249"/>
                    <a:gd name="T8" fmla="*/ 9 w 448"/>
                    <a:gd name="T9" fmla="*/ 240 h 249"/>
                    <a:gd name="T10" fmla="*/ 9 w 448"/>
                    <a:gd name="T11" fmla="*/ 208 h 249"/>
                    <a:gd name="T12" fmla="*/ 208 w 448"/>
                    <a:gd name="T13" fmla="*/ 9 h 249"/>
                    <a:gd name="T14" fmla="*/ 240 w 448"/>
                    <a:gd name="T15" fmla="*/ 9 h 249"/>
                    <a:gd name="T16" fmla="*/ 439 w 448"/>
                    <a:gd name="T17" fmla="*/ 208 h 249"/>
                    <a:gd name="T18" fmla="*/ 439 w 448"/>
                    <a:gd name="T19" fmla="*/ 240 h 249"/>
                    <a:gd name="T20" fmla="*/ 423 w 448"/>
                    <a:gd name="T21" fmla="*/ 247 h 249"/>
                    <a:gd name="T22" fmla="*/ 423 w 448"/>
                    <a:gd name="T23" fmla="*/ 247 h 249"/>
                    <a:gd name="T24" fmla="*/ 423 w 448"/>
                    <a:gd name="T25" fmla="*/ 24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8" h="249" extrusionOk="0">
                      <a:moveTo>
                        <a:pt x="423" y="247"/>
                      </a:moveTo>
                      <a:cubicBezTo>
                        <a:pt x="417" y="247"/>
                        <a:pt x="411" y="245"/>
                        <a:pt x="407" y="240"/>
                      </a:cubicBezTo>
                      <a:cubicBezTo>
                        <a:pt x="224" y="58"/>
                        <a:pt x="224" y="58"/>
                        <a:pt x="224" y="58"/>
                      </a:cubicBezTo>
                      <a:cubicBezTo>
                        <a:pt x="41" y="240"/>
                        <a:pt x="41" y="240"/>
                        <a:pt x="41" y="240"/>
                      </a:cubicBezTo>
                      <a:cubicBezTo>
                        <a:pt x="32" y="249"/>
                        <a:pt x="18" y="249"/>
                        <a:pt x="9" y="240"/>
                      </a:cubicBezTo>
                      <a:cubicBezTo>
                        <a:pt x="0" y="231"/>
                        <a:pt x="0" y="217"/>
                        <a:pt x="9" y="208"/>
                      </a:cubicBezTo>
                      <a:cubicBezTo>
                        <a:pt x="208" y="9"/>
                        <a:pt x="208" y="9"/>
                        <a:pt x="208" y="9"/>
                      </a:cubicBezTo>
                      <a:cubicBezTo>
                        <a:pt x="217" y="0"/>
                        <a:pt x="231" y="0"/>
                        <a:pt x="240" y="9"/>
                      </a:cubicBezTo>
                      <a:cubicBezTo>
                        <a:pt x="439" y="208"/>
                        <a:pt x="439" y="208"/>
                        <a:pt x="439" y="208"/>
                      </a:cubicBezTo>
                      <a:cubicBezTo>
                        <a:pt x="448" y="217"/>
                        <a:pt x="448" y="231"/>
                        <a:pt x="439" y="240"/>
                      </a:cubicBezTo>
                      <a:cubicBezTo>
                        <a:pt x="435" y="245"/>
                        <a:pt x="429" y="247"/>
                        <a:pt x="423" y="247"/>
                      </a:cubicBezTo>
                      <a:close/>
                      <a:moveTo>
                        <a:pt x="423" y="247"/>
                      </a:moveTo>
                      <a:cubicBezTo>
                        <a:pt x="423" y="247"/>
                        <a:pt x="423" y="247"/>
                        <a:pt x="423" y="247"/>
                      </a:cubicBezTo>
                    </a:path>
                  </a:pathLst>
                </a:custGeom>
                <a:grpFill/>
                <a:ln>
                  <a:noFill/>
                </a:ln>
              </p:spPr>
              <p:txBody>
                <a:bodyPr vert="horz" wrap="square" lIns="91440" tIns="45720" rIns="91440" bIns="45720" numCol="1" anchor="t" anchorCtr="0" compatLnSpc="1">
                  <a:prstTxWarp prst="textNoShape">
                    <a:avLst/>
                  </a:prstTxWarp>
                </a:bodyPr>
                <a:lstStyle/>
                <a:p>
                  <a:pPr>
                    <a:defRPr/>
                  </a:pPr>
                  <a:endParaRPr lang="fr-FR" sz="3600" dirty="0">
                    <a:latin typeface="Marianne"/>
                  </a:endParaRPr>
                </a:p>
              </p:txBody>
            </p:sp>
          </p:gr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Espace réservé pour une image  1"/>
          <p:cNvSpPr>
            <a:spLocks noGrp="1"/>
          </p:cNvSpPr>
          <p:nvPr>
            <p:ph type="pic" sz="quarter" idx="13"/>
          </p:nvPr>
        </p:nvSpPr>
        <p:spPr bwMode="auto">
          <a:xfrm>
            <a:off x="0" y="1344216"/>
            <a:ext cx="17068800" cy="8295388"/>
          </a:xfrm>
        </p:spPr>
        <p:txBody>
          <a:bodyPr/>
          <a:lstStyle/>
          <a:p>
            <a:pPr>
              <a:defRPr/>
            </a:pPr>
            <a:r>
              <a:rPr lang="fr-FR" dirty="0"/>
              <a:t>   </a:t>
            </a:r>
            <a:endParaRPr dirty="0"/>
          </a:p>
        </p:txBody>
      </p:sp>
      <p:sp>
        <p:nvSpPr>
          <p:cNvPr id="4" name="Titre 3"/>
          <p:cNvSpPr>
            <a:spLocks noGrp="1"/>
          </p:cNvSpPr>
          <p:nvPr>
            <p:ph type="title"/>
          </p:nvPr>
        </p:nvSpPr>
        <p:spPr bwMode="auto"/>
        <p:txBody>
          <a:bodyPr/>
          <a:lstStyle/>
          <a:p>
            <a:pPr marL="0" indent="0">
              <a:buNone/>
              <a:defRPr/>
            </a:pPr>
            <a:r>
              <a:rPr lang="fr-FR" dirty="0">
                <a:latin typeface="Marianne"/>
              </a:rPr>
              <a:t>2. L’enrôlement anticipé - particularités</a:t>
            </a:r>
            <a:endParaRPr dirty="0"/>
          </a:p>
        </p:txBody>
      </p:sp>
      <p:sp>
        <p:nvSpPr>
          <p:cNvPr id="5" name="Espace réservé du numéro de diapositive 4"/>
          <p:cNvSpPr>
            <a:spLocks noGrp="1"/>
          </p:cNvSpPr>
          <p:nvPr>
            <p:ph type="sldNum" sz="quarter" idx="4"/>
          </p:nvPr>
        </p:nvSpPr>
        <p:spPr bwMode="auto"/>
        <p:txBody>
          <a:bodyPr/>
          <a:lstStyle/>
          <a:p>
            <a:pPr>
              <a:defRPr/>
            </a:pPr>
            <a:fld id="{733122C9-A0B9-462F-8757-0847AD287B63}" type="slidenum">
              <a:rPr lang="fr-FR">
                <a:solidFill>
                  <a:srgbClr val="FFFFFF"/>
                </a:solidFill>
              </a:rPr>
              <a:t>5</a:t>
            </a:fld>
            <a:endParaRPr lang="fr-FR" dirty="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numéro de diapositive 1"/>
          <p:cNvSpPr>
            <a:spLocks noGrp="1"/>
          </p:cNvSpPr>
          <p:nvPr>
            <p:ph type="sldNum" sz="quarter" idx="12"/>
          </p:nvPr>
        </p:nvSpPr>
        <p:spPr bwMode="auto">
          <a:xfrm>
            <a:off x="15771111" y="9097027"/>
            <a:ext cx="504000" cy="352800"/>
          </a:xfrm>
        </p:spPr>
        <p:txBody>
          <a:bodyPr/>
          <a:lstStyle/>
          <a:p>
            <a:pPr>
              <a:defRPr/>
            </a:pPr>
            <a:fld id="{975A587B-5814-4D9B-9598-FE9CB954CB01}" type="slidenum">
              <a:rPr lang="fr-FR"/>
              <a:t>6</a:t>
            </a:fld>
            <a:endParaRPr lang="fr-FR" dirty="0"/>
          </a:p>
        </p:txBody>
      </p:sp>
      <p:sp>
        <p:nvSpPr>
          <p:cNvPr id="5" name="Titre 6"/>
          <p:cNvSpPr/>
          <p:nvPr/>
        </p:nvSpPr>
        <p:spPr bwMode="auto">
          <a:xfrm>
            <a:off x="806587" y="2545560"/>
            <a:ext cx="15216522" cy="5684036"/>
          </a:xfrm>
          <a:prstGeom prst="rect">
            <a:avLst/>
          </a:prstGeom>
        </p:spPr>
        <p:txBody>
          <a:bodyPr vert="horz" lIns="0" tIns="0" rIns="0" bIns="0" rtlCol="0" anchor="t">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lgn="just">
              <a:defRPr/>
            </a:pPr>
            <a:r>
              <a:rPr lang="fr-FR" sz="1600" b="0" dirty="0">
                <a:solidFill>
                  <a:schemeClr val="tx1"/>
                </a:solidFill>
                <a:latin typeface="Marianne"/>
              </a:rPr>
              <a:t>Dans le cas où </a:t>
            </a:r>
            <a:r>
              <a:rPr lang="fr-FR" sz="1600" dirty="0">
                <a:solidFill>
                  <a:schemeClr val="tx1"/>
                </a:solidFill>
                <a:latin typeface="Marianne"/>
              </a:rPr>
              <a:t>le référencement du logiciel auprès de l’ANS n’est pas validé, l’enrôlement initial </a:t>
            </a:r>
            <a:r>
              <a:rPr lang="fr-FR" sz="1600" b="0" dirty="0">
                <a:solidFill>
                  <a:schemeClr val="tx1"/>
                </a:solidFill>
                <a:latin typeface="Marianne"/>
              </a:rPr>
              <a:t>(1er enrôlement auprès de l’ASP, vague 1 incluse) </a:t>
            </a:r>
            <a:r>
              <a:rPr lang="fr-FR" sz="1600" dirty="0">
                <a:solidFill>
                  <a:schemeClr val="tx1"/>
                </a:solidFill>
                <a:latin typeface="Marianne"/>
              </a:rPr>
              <a:t>ou complémentaire </a:t>
            </a:r>
            <a:r>
              <a:rPr lang="fr-FR" sz="1600" b="0" dirty="0">
                <a:solidFill>
                  <a:schemeClr val="tx1"/>
                </a:solidFill>
                <a:latin typeface="Marianne"/>
              </a:rPr>
              <a:t>(second enrôlement, ou plus, auprès de l’ASP, vague 1 comprise)</a:t>
            </a:r>
            <a:r>
              <a:rPr lang="fr-FR" sz="1600" dirty="0">
                <a:solidFill>
                  <a:schemeClr val="tx1"/>
                </a:solidFill>
                <a:latin typeface="Marianne"/>
              </a:rPr>
              <a:t> est possible.</a:t>
            </a:r>
            <a:endParaRPr dirty="0"/>
          </a:p>
          <a:p>
            <a:pPr algn="just">
              <a:defRPr/>
            </a:pPr>
            <a:r>
              <a:rPr lang="fr-FR" sz="1600" b="0" dirty="0">
                <a:solidFill>
                  <a:schemeClr val="tx1"/>
                </a:solidFill>
                <a:latin typeface="Marianne"/>
              </a:rPr>
              <a:t>Un enrôlement validé partiellement par l ’ASP </a:t>
            </a:r>
            <a:r>
              <a:rPr lang="fr-FR" sz="1600" dirty="0">
                <a:solidFill>
                  <a:schemeClr val="tx1"/>
                </a:solidFill>
                <a:latin typeface="Marianne"/>
              </a:rPr>
              <a:t>sans attestation de référencement </a:t>
            </a:r>
            <a:r>
              <a:rPr lang="fr-FR" sz="1600" b="0" dirty="0">
                <a:solidFill>
                  <a:schemeClr val="tx1"/>
                </a:solidFill>
                <a:latin typeface="Marianne"/>
              </a:rPr>
              <a:t>est un </a:t>
            </a:r>
            <a:r>
              <a:rPr lang="fr-FR" sz="1600" dirty="0">
                <a:solidFill>
                  <a:schemeClr val="tx1"/>
                </a:solidFill>
                <a:latin typeface="Marianne"/>
              </a:rPr>
              <a:t>enrôlement anticipé.</a:t>
            </a:r>
            <a:endParaRPr lang="fr-FR" dirty="0"/>
          </a:p>
          <a:p>
            <a:pPr algn="just">
              <a:defRPr/>
            </a:pPr>
            <a:endParaRPr lang="fr-FR" sz="1600" dirty="0">
              <a:solidFill>
                <a:schemeClr val="tx1"/>
              </a:solidFill>
              <a:latin typeface="Marianne"/>
            </a:endParaRPr>
          </a:p>
          <a:p>
            <a:pPr algn="just">
              <a:defRPr/>
            </a:pPr>
            <a:r>
              <a:rPr lang="fr-FR" sz="1600" b="0" dirty="0">
                <a:solidFill>
                  <a:schemeClr val="tx1"/>
                </a:solidFill>
                <a:latin typeface="Marianne"/>
              </a:rPr>
              <a:t>Vous pouvez, </a:t>
            </a:r>
            <a:r>
              <a:rPr lang="fr-FR" sz="1600" dirty="0">
                <a:solidFill>
                  <a:schemeClr val="tx1"/>
                </a:solidFill>
                <a:latin typeface="Marianne"/>
              </a:rPr>
              <a:t>comme pour les enrôlements complets validés par l’ASP :</a:t>
            </a:r>
            <a:endParaRPr dirty="0"/>
          </a:p>
          <a:p>
            <a:pPr marL="285750" indent="-285750" algn="just">
              <a:buFontTx/>
              <a:buChar char="-"/>
              <a:defRPr/>
            </a:pPr>
            <a:r>
              <a:rPr lang="fr-FR" sz="1600" b="0" dirty="0">
                <a:solidFill>
                  <a:schemeClr val="tx1"/>
                </a:solidFill>
                <a:latin typeface="Marianne"/>
              </a:rPr>
              <a:t>Vous connecter et naviguer sur le portail,</a:t>
            </a:r>
            <a:endParaRPr lang="fr-FR" dirty="0"/>
          </a:p>
          <a:p>
            <a:pPr marL="285750" indent="-285750" algn="just">
              <a:buFontTx/>
              <a:buChar char="-"/>
              <a:defRPr/>
            </a:pPr>
            <a:r>
              <a:rPr lang="fr-FR" sz="1600" b="0" dirty="0">
                <a:solidFill>
                  <a:schemeClr val="tx1"/>
                </a:solidFill>
                <a:latin typeface="Marianne"/>
              </a:rPr>
              <a:t>Consulter vos données liées à l’enrôlement,</a:t>
            </a:r>
            <a:endParaRPr lang="fr-FR" dirty="0"/>
          </a:p>
          <a:p>
            <a:pPr marL="285750" indent="-285750" algn="just">
              <a:buFontTx/>
              <a:buChar char="-"/>
              <a:defRPr/>
            </a:pPr>
            <a:r>
              <a:rPr lang="fr-FR" sz="1600" b="0" dirty="0">
                <a:solidFill>
                  <a:schemeClr val="tx1"/>
                </a:solidFill>
                <a:latin typeface="Marianne"/>
              </a:rPr>
              <a:t>Utiliser le simulateur privé des JSONs,</a:t>
            </a:r>
            <a:endParaRPr lang="fr-FR" dirty="0"/>
          </a:p>
          <a:p>
            <a:pPr marL="285750" indent="-285750" algn="just">
              <a:buFontTx/>
              <a:buChar char="-"/>
              <a:defRPr/>
            </a:pPr>
            <a:r>
              <a:rPr lang="fr-FR" sz="1600" b="0" dirty="0">
                <a:solidFill>
                  <a:schemeClr val="tx1"/>
                </a:solidFill>
                <a:latin typeface="Marianne"/>
              </a:rPr>
              <a:t>Utiliser l’outil de vérification du format de vos pièces justificatives,</a:t>
            </a:r>
            <a:endParaRPr dirty="0"/>
          </a:p>
          <a:p>
            <a:pPr marL="285750" indent="-285750" algn="just">
              <a:buFontTx/>
              <a:buChar char="-"/>
              <a:defRPr/>
            </a:pPr>
            <a:r>
              <a:rPr lang="fr-FR" sz="1600" b="0" dirty="0">
                <a:solidFill>
                  <a:schemeClr val="tx1"/>
                </a:solidFill>
                <a:latin typeface="Marianne"/>
              </a:rPr>
              <a:t>Déposer une demande d’enrôlement complémentaire.</a:t>
            </a:r>
            <a:endParaRPr dirty="0"/>
          </a:p>
          <a:p>
            <a:pPr algn="just">
              <a:defRPr/>
            </a:pPr>
            <a:endParaRPr lang="fr-FR" sz="1600" dirty="0">
              <a:solidFill>
                <a:schemeClr val="tx1"/>
              </a:solidFill>
              <a:latin typeface="Marianne"/>
            </a:endParaRPr>
          </a:p>
          <a:p>
            <a:pPr algn="just">
              <a:defRPr/>
            </a:pPr>
            <a:r>
              <a:rPr lang="fr-FR" sz="1600" dirty="0">
                <a:solidFill>
                  <a:schemeClr val="tx1"/>
                </a:solidFill>
                <a:latin typeface="Marianne"/>
              </a:rPr>
              <a:t>Vous ne pouvez pas: </a:t>
            </a:r>
            <a:endParaRPr dirty="0"/>
          </a:p>
          <a:p>
            <a:pPr algn="just">
              <a:defRPr/>
            </a:pPr>
            <a:r>
              <a:rPr lang="fr-FR" sz="1600" b="0" dirty="0">
                <a:solidFill>
                  <a:schemeClr val="tx1"/>
                </a:solidFill>
                <a:latin typeface="Marianne"/>
              </a:rPr>
              <a:t>- Déposer une demande d’avance sur la vague 2</a:t>
            </a:r>
            <a:endParaRPr dirty="0"/>
          </a:p>
          <a:p>
            <a:pPr algn="just">
              <a:defRPr/>
            </a:pPr>
            <a:endParaRPr lang="fr-FR" sz="1600" dirty="0">
              <a:solidFill>
                <a:schemeClr val="tx1"/>
              </a:solidFill>
              <a:latin typeface="Marianne"/>
            </a:endParaRPr>
          </a:p>
          <a:p>
            <a:pPr algn="just">
              <a:defRPr/>
            </a:pPr>
            <a:r>
              <a:rPr lang="fr-FR" sz="1600" b="0" dirty="0">
                <a:solidFill>
                  <a:schemeClr val="tx1"/>
                </a:solidFill>
                <a:latin typeface="Marianne"/>
              </a:rPr>
              <a:t>Avant de pouvoir</a:t>
            </a:r>
            <a:r>
              <a:rPr lang="fr-FR" sz="1600" dirty="0">
                <a:solidFill>
                  <a:schemeClr val="tx1"/>
                </a:solidFill>
                <a:latin typeface="Marianne"/>
              </a:rPr>
              <a:t> déposer vos demandes de financement, </a:t>
            </a:r>
            <a:r>
              <a:rPr lang="fr-FR" sz="1600" b="0" dirty="0">
                <a:solidFill>
                  <a:schemeClr val="tx1"/>
                </a:solidFill>
                <a:latin typeface="Marianne"/>
              </a:rPr>
              <a:t>vous devez </a:t>
            </a:r>
            <a:r>
              <a:rPr lang="fr-FR" sz="1600" dirty="0">
                <a:solidFill>
                  <a:schemeClr val="tx1"/>
                </a:solidFill>
                <a:latin typeface="Marianne"/>
              </a:rPr>
              <a:t>finaliser votre enrôlement anticipé. </a:t>
            </a:r>
            <a:r>
              <a:rPr lang="fr-FR" sz="1600" b="0" dirty="0">
                <a:solidFill>
                  <a:schemeClr val="tx1"/>
                </a:solidFill>
                <a:latin typeface="Marianne"/>
              </a:rPr>
              <a:t>Pour cela, vous devrez transmettre via le portail Ségur ( </a:t>
            </a:r>
            <a:r>
              <a:rPr lang="fr-FR" sz="1600" b="0" u="sng" dirty="0">
                <a:solidFill>
                  <a:schemeClr val="tx1"/>
                </a:solidFill>
                <a:latin typeface="Marianne"/>
                <a:hlinkClick r:id="rId2" action="ppaction://hlinksldjump" tooltip="ppaction://hlinksldjumpslide33"/>
              </a:rPr>
              <a:t>cf. page 3</a:t>
            </a:r>
            <a:r>
              <a:rPr lang="fr-FR" sz="1600" b="0" u="sng" dirty="0">
                <a:solidFill>
                  <a:schemeClr val="tx1"/>
                </a:solidFill>
                <a:latin typeface="Marianne"/>
              </a:rPr>
              <a:t>7</a:t>
            </a:r>
            <a:r>
              <a:rPr lang="fr-FR" sz="1600" b="0" dirty="0">
                <a:solidFill>
                  <a:schemeClr val="tx1"/>
                </a:solidFill>
                <a:latin typeface="Marianne"/>
              </a:rPr>
              <a:t>) :</a:t>
            </a:r>
          </a:p>
          <a:p>
            <a:pPr algn="just">
              <a:defRPr/>
            </a:pPr>
            <a:endParaRPr sz="1050" dirty="0"/>
          </a:p>
          <a:p>
            <a:pPr marL="925599" lvl="1" indent="-285750" algn="just">
              <a:buFont typeface="Arial"/>
              <a:buChar char="•"/>
              <a:defRPr/>
            </a:pPr>
            <a:r>
              <a:rPr lang="fr-FR" sz="1600" b="1" dirty="0">
                <a:solidFill>
                  <a:schemeClr val="tx1"/>
                </a:solidFill>
                <a:latin typeface="Marianne" pitchFamily="50" charset="0"/>
              </a:rPr>
              <a:t>L’</a:t>
            </a:r>
            <a:r>
              <a:rPr lang="fr-FR" sz="1600" b="1" dirty="0">
                <a:latin typeface="Marianne"/>
              </a:rPr>
              <a:t>attestation</a:t>
            </a:r>
            <a:r>
              <a:rPr lang="fr-FR" sz="1600" b="1" dirty="0">
                <a:solidFill>
                  <a:schemeClr val="tx1"/>
                </a:solidFill>
                <a:latin typeface="Marianne" pitchFamily="50" charset="0"/>
              </a:rPr>
              <a:t> de référencement,</a:t>
            </a:r>
          </a:p>
          <a:p>
            <a:pPr marL="925599" lvl="1" indent="-285750" algn="just">
              <a:buFont typeface="Arial"/>
              <a:buChar char="•"/>
              <a:defRPr/>
            </a:pPr>
            <a:r>
              <a:rPr lang="fr-FR" sz="1600" b="1" dirty="0">
                <a:solidFill>
                  <a:schemeClr val="tx1"/>
                </a:solidFill>
                <a:latin typeface="Marianne" pitchFamily="50" charset="0"/>
              </a:rPr>
              <a:t>le certificat d’hébergement des données de santé (HDS) ou l’attestation sur l’honneur de non hébergement des données de santé.</a:t>
            </a:r>
            <a:endParaRPr sz="1600" b="1" dirty="0">
              <a:latin typeface="Marianne" pitchFamily="50" charset="0"/>
            </a:endParaRPr>
          </a:p>
          <a:p>
            <a:pPr algn="just">
              <a:defRPr/>
            </a:pPr>
            <a:endParaRPr sz="1600" dirty="0">
              <a:solidFill>
                <a:schemeClr val="tx1"/>
              </a:solidFill>
              <a:latin typeface="Marianne"/>
            </a:endParaRPr>
          </a:p>
        </p:txBody>
      </p:sp>
      <p:sp>
        <p:nvSpPr>
          <p:cNvPr id="56" name="Titre 6"/>
          <p:cNvSpPr txBox="1"/>
          <p:nvPr/>
        </p:nvSpPr>
        <p:spPr bwMode="auto">
          <a:xfrm>
            <a:off x="217335" y="737730"/>
            <a:ext cx="16525977" cy="951261"/>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2. L’enrôlement anticipé, une nouveauté vague 2</a:t>
            </a:r>
            <a:endParaRPr dirty="0"/>
          </a:p>
        </p:txBody>
      </p:sp>
      <p:sp>
        <p:nvSpPr>
          <p:cNvPr id="61" name="Titre 6"/>
          <p:cNvSpPr/>
          <p:nvPr/>
        </p:nvSpPr>
        <p:spPr bwMode="auto">
          <a:xfrm>
            <a:off x="674591" y="3778025"/>
            <a:ext cx="14802141" cy="1917923"/>
          </a:xfrm>
          <a:prstGeom prst="rect">
            <a:avLst/>
          </a:prstGeom>
        </p:spPr>
        <p:txBody>
          <a:bodyPr vert="horz" lIns="0" tIns="0" rIns="0" bIns="0" rtlCol="0" anchor="t">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defRPr/>
            </a:pPr>
            <a:endParaRPr dirty="0">
              <a:solidFill>
                <a:schemeClr val="tx1"/>
              </a:solidFill>
              <a:latin typeface="Mariann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Espace réservé pour une image  1"/>
          <p:cNvSpPr>
            <a:spLocks noGrp="1"/>
          </p:cNvSpPr>
          <p:nvPr>
            <p:ph type="pic" sz="quarter" idx="13"/>
          </p:nvPr>
        </p:nvSpPr>
        <p:spPr bwMode="auto"/>
        <p:txBody>
          <a:bodyPr/>
          <a:lstStyle/>
          <a:p>
            <a:pPr>
              <a:defRPr/>
            </a:pPr>
            <a:r>
              <a:rPr lang="fr-FR" dirty="0"/>
              <a:t> </a:t>
            </a:r>
            <a:endParaRPr dirty="0"/>
          </a:p>
        </p:txBody>
      </p:sp>
      <p:sp>
        <p:nvSpPr>
          <p:cNvPr id="4" name="Titre 3"/>
          <p:cNvSpPr>
            <a:spLocks noGrp="1"/>
          </p:cNvSpPr>
          <p:nvPr>
            <p:ph type="title"/>
          </p:nvPr>
        </p:nvSpPr>
        <p:spPr bwMode="auto">
          <a:xfrm>
            <a:off x="671998" y="1377600"/>
            <a:ext cx="16396802" cy="7553280"/>
          </a:xfrm>
        </p:spPr>
        <p:txBody>
          <a:bodyPr/>
          <a:lstStyle/>
          <a:p>
            <a:pPr marL="0" indent="0">
              <a:buNone/>
              <a:defRPr/>
            </a:pPr>
            <a:r>
              <a:rPr lang="fr-FR" dirty="0">
                <a:latin typeface="Marianne"/>
              </a:rPr>
              <a:t>3. </a:t>
            </a:r>
            <a:r>
              <a:rPr lang="fr-FR" sz="4800" dirty="0">
                <a:latin typeface="Marianne"/>
              </a:rPr>
              <a:t>La demande d’enrôlement initial</a:t>
            </a:r>
            <a:endParaRPr lang="fr-FR" dirty="0">
              <a:latin typeface="Marianne"/>
            </a:endParaRPr>
          </a:p>
        </p:txBody>
      </p:sp>
      <p:sp>
        <p:nvSpPr>
          <p:cNvPr id="5" name="Espace réservé du numéro de diapositive 4"/>
          <p:cNvSpPr>
            <a:spLocks noGrp="1"/>
          </p:cNvSpPr>
          <p:nvPr>
            <p:ph type="sldNum" sz="quarter" idx="4"/>
          </p:nvPr>
        </p:nvSpPr>
        <p:spPr bwMode="auto"/>
        <p:txBody>
          <a:bodyPr/>
          <a:lstStyle/>
          <a:p>
            <a:pPr>
              <a:defRPr/>
            </a:pPr>
            <a:fld id="{733122C9-A0B9-462F-8757-0847AD287B63}" type="slidenum">
              <a:rPr lang="fr-FR">
                <a:solidFill>
                  <a:srgbClr val="FFFFFF"/>
                </a:solidFill>
              </a:rPr>
              <a:t>7</a:t>
            </a:fld>
            <a:endParaRPr lang="fr-FR" dirty="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8" name="Image 7">
            <a:extLst>
              <a:ext uri="{FF2B5EF4-FFF2-40B4-BE49-F238E27FC236}">
                <a16:creationId xmlns:a16="http://schemas.microsoft.com/office/drawing/2014/main" id="{8AE1CF41-8B69-71E5-6CE4-6B22201FDD92}"/>
              </a:ext>
            </a:extLst>
          </p:cNvPr>
          <p:cNvPicPr>
            <a:picLocks noChangeAspect="1"/>
          </p:cNvPicPr>
          <p:nvPr/>
        </p:nvPicPr>
        <p:blipFill>
          <a:blip r:embed="rId2"/>
          <a:stretch>
            <a:fillRect/>
          </a:stretch>
        </p:blipFill>
        <p:spPr>
          <a:xfrm>
            <a:off x="427852" y="2421468"/>
            <a:ext cx="8757339" cy="6245234"/>
          </a:xfrm>
          <a:prstGeom prst="rect">
            <a:avLst/>
          </a:prstGeom>
          <a:ln w="12700">
            <a:solidFill>
              <a:srgbClr val="FFC000"/>
            </a:solidFill>
          </a:ln>
        </p:spPr>
      </p:pic>
      <p:sp>
        <p:nvSpPr>
          <p:cNvPr id="2" name="Titre 1"/>
          <p:cNvSpPr>
            <a:spLocks noGrp="1"/>
          </p:cNvSpPr>
          <p:nvPr>
            <p:ph type="title"/>
          </p:nvPr>
        </p:nvSpPr>
        <p:spPr bwMode="auto">
          <a:xfrm>
            <a:off x="253480" y="1025445"/>
            <a:ext cx="13526617" cy="1007982"/>
          </a:xfrm>
        </p:spPr>
        <p:txBody>
          <a:bodyPr vert="horz" lIns="127970" tIns="63988" rIns="127970" bIns="63988" rtlCol="0" anchor="ctr">
            <a:noAutofit/>
          </a:bodyPr>
          <a:lstStyle/>
          <a:p>
            <a:pPr>
              <a:defRPr/>
            </a:pPr>
            <a:r>
              <a:rPr lang="fr-FR" sz="2800" dirty="0">
                <a:latin typeface="Marianne"/>
              </a:rPr>
              <a:t>3. L’accès au portail public ASP du Ségur Numérique</a:t>
            </a:r>
            <a:endParaRPr dirty="0"/>
          </a:p>
        </p:txBody>
      </p:sp>
      <p:sp>
        <p:nvSpPr>
          <p:cNvPr id="30" name="Espace réservé du contenu 74"/>
          <p:cNvSpPr/>
          <p:nvPr/>
        </p:nvSpPr>
        <p:spPr bwMode="auto">
          <a:xfrm>
            <a:off x="633188" y="1920280"/>
            <a:ext cx="15966108" cy="484098"/>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just" defTabSz="1279698">
              <a:spcAft>
                <a:spcPts val="1000"/>
              </a:spcAft>
              <a:defRPr/>
            </a:pPr>
            <a:r>
              <a:rPr lang="fr-FR" sz="1600" b="0" dirty="0">
                <a:latin typeface="Marianne"/>
                <a:ea typeface="+mn-ea"/>
                <a:cs typeface="+mn-cs"/>
              </a:rPr>
              <a:t>Pour accéder au portail public ASP du Ségur Numérique, vous devez vous rendre à l’adresse suivante : </a:t>
            </a:r>
            <a:r>
              <a:rPr lang="fr-FR" sz="1600" b="0" u="sng" dirty="0">
                <a:latin typeface="Marianne"/>
                <a:ea typeface="+mn-ea"/>
                <a:cs typeface="+mn-cs"/>
                <a:hlinkClick r:id="rId3" tooltip="https://segurnum.asp-public.fr/segurnum/"/>
              </a:rPr>
              <a:t>https://segurnum.asp-public.fr/segurnum/</a:t>
            </a:r>
            <a:endParaRPr lang="fr-FR" sz="1600" b="0" dirty="0">
              <a:latin typeface="Marianne"/>
              <a:ea typeface="+mn-ea"/>
              <a:cs typeface="+mn-cs"/>
            </a:endParaRPr>
          </a:p>
        </p:txBody>
      </p:sp>
      <p:sp>
        <p:nvSpPr>
          <p:cNvPr id="31" name="Espace réservé du contenu 74"/>
          <p:cNvSpPr/>
          <p:nvPr/>
        </p:nvSpPr>
        <p:spPr bwMode="auto">
          <a:xfrm>
            <a:off x="409455" y="2050517"/>
            <a:ext cx="15357372" cy="2657876"/>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l">
              <a:spcAft>
                <a:spcPts val="1000"/>
              </a:spcAft>
              <a:defRPr/>
            </a:pPr>
            <a:endParaRPr lang="fr-FR" sz="2000" b="0" dirty="0">
              <a:latin typeface="Marianne"/>
            </a:endParaRPr>
          </a:p>
        </p:txBody>
      </p:sp>
      <p:sp>
        <p:nvSpPr>
          <p:cNvPr id="6" name="Espace réservé du numéro de diapositive 5"/>
          <p:cNvSpPr>
            <a:spLocks noGrp="1"/>
          </p:cNvSpPr>
          <p:nvPr>
            <p:ph type="sldNum" sz="quarter" idx="12"/>
          </p:nvPr>
        </p:nvSpPr>
        <p:spPr bwMode="auto">
          <a:xfrm>
            <a:off x="13810932" y="8929200"/>
            <a:ext cx="2356316" cy="672000"/>
          </a:xfrm>
        </p:spPr>
        <p:txBody>
          <a:bodyPr/>
          <a:lstStyle/>
          <a:p>
            <a:pPr>
              <a:defRPr/>
            </a:pPr>
            <a:fld id="{733122C9-A0B9-462F-8757-0847AD287B63}" type="slidenum">
              <a:rPr lang="fr-FR">
                <a:solidFill>
                  <a:srgbClr val="000000"/>
                </a:solidFill>
              </a:rPr>
              <a:t>8</a:t>
            </a:fld>
            <a:endParaRPr lang="fr-FR" dirty="0">
              <a:solidFill>
                <a:srgbClr val="000000"/>
              </a:solidFill>
            </a:endParaRPr>
          </a:p>
        </p:txBody>
      </p:sp>
      <p:sp>
        <p:nvSpPr>
          <p:cNvPr id="63" name="ZoneTexte 20"/>
          <p:cNvSpPr/>
          <p:nvPr/>
        </p:nvSpPr>
        <p:spPr bwMode="auto">
          <a:xfrm>
            <a:off x="11082273" y="3930589"/>
            <a:ext cx="5084975" cy="1323439"/>
          </a:xfrm>
          <a:prstGeom prst="rect">
            <a:avLst/>
          </a:prstGeom>
          <a:noFill/>
        </p:spPr>
        <p:txBody>
          <a:bodyPr wrap="square" rtlCol="0">
            <a:spAutoFit/>
          </a:bodyPr>
          <a:lstStyle/>
          <a:p>
            <a:pPr algn="just">
              <a:defRPr/>
            </a:pPr>
            <a:r>
              <a:rPr lang="fr-FR" sz="1600" dirty="0">
                <a:latin typeface="Marianne"/>
              </a:rPr>
              <a:t>Vous ne possédez pas encore de compte sur le portail ASP du Ségur Numérique car vous ne vous êtes jamais enrôlé. Vous ne pouvez donc pas vous connecter directement.</a:t>
            </a:r>
            <a:endParaRPr dirty="0"/>
          </a:p>
          <a:p>
            <a:pPr algn="just">
              <a:defRPr/>
            </a:pPr>
            <a:r>
              <a:rPr lang="fr-FR" sz="1600" dirty="0">
                <a:latin typeface="Marianne"/>
              </a:rPr>
              <a:t>Vous devez faire une demande d’enrôlement initial.</a:t>
            </a:r>
            <a:endParaRPr dirty="0"/>
          </a:p>
        </p:txBody>
      </p:sp>
      <p:sp>
        <p:nvSpPr>
          <p:cNvPr id="64" name="ZoneTexte 63"/>
          <p:cNvSpPr txBox="1"/>
          <p:nvPr/>
        </p:nvSpPr>
        <p:spPr bwMode="auto">
          <a:xfrm>
            <a:off x="9585613" y="8577148"/>
            <a:ext cx="5936032" cy="338554"/>
          </a:xfrm>
          <a:prstGeom prst="rect">
            <a:avLst/>
          </a:prstGeom>
          <a:noFill/>
        </p:spPr>
        <p:txBody>
          <a:bodyPr wrap="square" rtlCol="0">
            <a:spAutoFit/>
          </a:bodyPr>
          <a:lstStyle/>
          <a:p>
            <a:pPr>
              <a:defRPr/>
            </a:pPr>
            <a:r>
              <a:rPr lang="fr-FR" sz="1600" i="1" dirty="0">
                <a:latin typeface="Marianne"/>
              </a:rPr>
              <a:t>Portail public ASP du Ségur Numérique</a:t>
            </a:r>
            <a:endParaRPr dirty="0"/>
          </a:p>
        </p:txBody>
      </p:sp>
      <p:sp>
        <p:nvSpPr>
          <p:cNvPr id="69" name="Ellipse 21"/>
          <p:cNvSpPr>
            <a:spLocks noChangeAspect="1"/>
          </p:cNvSpPr>
          <p:nvPr/>
        </p:nvSpPr>
        <p:spPr bwMode="auto">
          <a:xfrm>
            <a:off x="10697549" y="5649803"/>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2800" dirty="0">
              <a:latin typeface="Marianne"/>
            </a:endParaRPr>
          </a:p>
        </p:txBody>
      </p:sp>
      <p:sp>
        <p:nvSpPr>
          <p:cNvPr id="70" name="ZoneTexte 20"/>
          <p:cNvSpPr/>
          <p:nvPr/>
        </p:nvSpPr>
        <p:spPr bwMode="auto">
          <a:xfrm>
            <a:off x="11107428" y="5537416"/>
            <a:ext cx="5059819" cy="584775"/>
          </a:xfrm>
          <a:prstGeom prst="rect">
            <a:avLst/>
          </a:prstGeom>
          <a:noFill/>
        </p:spPr>
        <p:txBody>
          <a:bodyPr wrap="square" rtlCol="0">
            <a:spAutoFit/>
          </a:bodyPr>
          <a:lstStyle/>
          <a:p>
            <a:pPr algn="just">
              <a:defRPr/>
            </a:pPr>
            <a:r>
              <a:rPr lang="fr-FR" sz="1600" dirty="0">
                <a:latin typeface="Marianne"/>
              </a:rPr>
              <a:t>Vous cliquez sur le bouton </a:t>
            </a:r>
            <a:r>
              <a:rPr lang="fr-FR" sz="1600" b="1" dirty="0">
                <a:latin typeface="Marianne"/>
              </a:rPr>
              <a:t>« Effectuer ma demande d’enrôlement ».</a:t>
            </a:r>
            <a:endParaRPr lang="fr-FR" sz="1100" dirty="0">
              <a:latin typeface="Marianne"/>
            </a:endParaRPr>
          </a:p>
        </p:txBody>
      </p:sp>
      <p:sp>
        <p:nvSpPr>
          <p:cNvPr id="4" name="Rectangle : coins arrondis 23"/>
          <p:cNvSpPr>
            <a:spLocks noChangeAspect="1"/>
          </p:cNvSpPr>
          <p:nvPr/>
        </p:nvSpPr>
        <p:spPr bwMode="auto">
          <a:xfrm>
            <a:off x="1549624" y="5079344"/>
            <a:ext cx="3248917" cy="343179"/>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789017619" name="Ellipse 21"/>
          <p:cNvSpPr>
            <a:spLocks noChangeAspect="1"/>
          </p:cNvSpPr>
          <p:nvPr/>
        </p:nvSpPr>
        <p:spPr bwMode="auto">
          <a:xfrm>
            <a:off x="1205898" y="4925251"/>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2800" dirty="0">
              <a:latin typeface="Mariann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 name="Image 4">
            <a:extLst>
              <a:ext uri="{FF2B5EF4-FFF2-40B4-BE49-F238E27FC236}">
                <a16:creationId xmlns:a16="http://schemas.microsoft.com/office/drawing/2014/main" id="{CCEE97D1-5D98-7880-E6F1-31609C9685C3}"/>
              </a:ext>
            </a:extLst>
          </p:cNvPr>
          <p:cNvPicPr>
            <a:picLocks noChangeAspect="1"/>
          </p:cNvPicPr>
          <p:nvPr/>
        </p:nvPicPr>
        <p:blipFill>
          <a:blip r:embed="rId2"/>
          <a:stretch>
            <a:fillRect/>
          </a:stretch>
        </p:blipFill>
        <p:spPr>
          <a:xfrm>
            <a:off x="536949" y="3154140"/>
            <a:ext cx="10113091" cy="5660229"/>
          </a:xfrm>
          <a:prstGeom prst="rect">
            <a:avLst/>
          </a:prstGeom>
          <a:ln>
            <a:solidFill>
              <a:srgbClr val="FFC000"/>
            </a:solidFill>
          </a:ln>
        </p:spPr>
      </p:pic>
      <p:sp>
        <p:nvSpPr>
          <p:cNvPr id="6" name="Espace réservé du numéro de diapositive 1"/>
          <p:cNvSpPr>
            <a:spLocks noGrp="1"/>
          </p:cNvSpPr>
          <p:nvPr>
            <p:ph type="sldNum" sz="quarter" idx="12"/>
          </p:nvPr>
        </p:nvSpPr>
        <p:spPr bwMode="auto"/>
        <p:txBody>
          <a:bodyPr/>
          <a:lstStyle/>
          <a:p>
            <a:pPr>
              <a:defRPr/>
            </a:pPr>
            <a:fld id="{975A587B-5814-4D9B-9598-FE9CB954CB01}" type="slidenum">
              <a:rPr lang="fr-FR"/>
              <a:t>9</a:t>
            </a:fld>
            <a:endParaRPr lang="fr-FR" dirty="0"/>
          </a:p>
        </p:txBody>
      </p:sp>
      <p:sp>
        <p:nvSpPr>
          <p:cNvPr id="8" name="Ellipse 18"/>
          <p:cNvSpPr>
            <a:spLocks noChangeAspect="1"/>
          </p:cNvSpPr>
          <p:nvPr/>
        </p:nvSpPr>
        <p:spPr bwMode="auto">
          <a:xfrm>
            <a:off x="11804399" y="539948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9" name="ZoneTexte 19"/>
          <p:cNvSpPr/>
          <p:nvPr/>
        </p:nvSpPr>
        <p:spPr bwMode="auto">
          <a:xfrm>
            <a:off x="12260739" y="5370752"/>
            <a:ext cx="3690484" cy="2693045"/>
          </a:xfrm>
          <a:prstGeom prst="rect">
            <a:avLst/>
          </a:prstGeom>
          <a:noFill/>
        </p:spPr>
        <p:txBody>
          <a:bodyPr wrap="square" rtlCol="0">
            <a:spAutoFit/>
          </a:bodyPr>
          <a:lstStyle/>
          <a:p>
            <a:pPr algn="just">
              <a:defRPr/>
            </a:pPr>
            <a:r>
              <a:rPr lang="fr-FR" sz="1600" dirty="0">
                <a:latin typeface="Marianne"/>
              </a:rPr>
              <a:t>Vous cliquez sur le bouton </a:t>
            </a:r>
            <a:r>
              <a:rPr lang="fr-FR" sz="1600" b="1" dirty="0">
                <a:latin typeface="Marianne"/>
              </a:rPr>
              <a:t>« Rechercher ». </a:t>
            </a:r>
            <a:endParaRPr dirty="0"/>
          </a:p>
          <a:p>
            <a:pPr marL="285750" indent="-285750" algn="just">
              <a:buFont typeface="Arial"/>
              <a:buChar char="•"/>
              <a:defRPr/>
            </a:pPr>
            <a:r>
              <a:rPr lang="fr-FR" sz="1600" dirty="0">
                <a:latin typeface="Marianne"/>
              </a:rPr>
              <a:t>Si votre n° de référencement est connu à l’ASP, les informations de ce n° remontent </a:t>
            </a:r>
            <a:r>
              <a:rPr lang="fr-FR" sz="1400" i="1" dirty="0">
                <a:latin typeface="Marianne"/>
              </a:rPr>
              <a:t>(Cf. page suivante</a:t>
            </a:r>
            <a:r>
              <a:rPr lang="fr-FR" sz="1600" dirty="0">
                <a:latin typeface="Marianne"/>
              </a:rPr>
              <a:t>)</a:t>
            </a:r>
            <a:endParaRPr dirty="0"/>
          </a:p>
          <a:p>
            <a:pPr marL="285750" indent="-285750" algn="just">
              <a:buFont typeface="Arial"/>
              <a:buChar char="•"/>
              <a:defRPr/>
            </a:pPr>
            <a:endParaRPr dirty="0"/>
          </a:p>
          <a:p>
            <a:pPr algn="just">
              <a:defRPr/>
            </a:pPr>
            <a:r>
              <a:rPr lang="fr-FR" sz="1600" dirty="0">
                <a:latin typeface="Marianne"/>
              </a:rPr>
              <a:t>Si votre n° de référencement est inconnu à l’ASP, vous contactez l’</a:t>
            </a:r>
            <a:r>
              <a:rPr lang="fr-FR" sz="1600" dirty="0">
                <a:latin typeface="Marianne"/>
                <a:hlinkClick r:id="rId3"/>
              </a:rPr>
              <a:t>assistance</a:t>
            </a:r>
            <a:r>
              <a:rPr lang="fr-FR" sz="1600" dirty="0">
                <a:latin typeface="Marianne"/>
              </a:rPr>
              <a:t>.</a:t>
            </a:r>
            <a:endParaRPr sz="1600" dirty="0">
              <a:latin typeface="Marianne"/>
            </a:endParaRPr>
          </a:p>
        </p:txBody>
      </p:sp>
      <p:sp>
        <p:nvSpPr>
          <p:cNvPr id="10" name="ZoneTexte 20"/>
          <p:cNvSpPr/>
          <p:nvPr/>
        </p:nvSpPr>
        <p:spPr bwMode="auto">
          <a:xfrm>
            <a:off x="12260739" y="4384612"/>
            <a:ext cx="3690484" cy="584775"/>
          </a:xfrm>
          <a:prstGeom prst="rect">
            <a:avLst/>
          </a:prstGeom>
          <a:noFill/>
        </p:spPr>
        <p:txBody>
          <a:bodyPr wrap="square" rtlCol="0">
            <a:spAutoFit/>
          </a:bodyPr>
          <a:lstStyle/>
          <a:p>
            <a:pPr algn="just">
              <a:defRPr/>
            </a:pPr>
            <a:r>
              <a:rPr lang="fr-FR" sz="1600" dirty="0">
                <a:latin typeface="Marianne"/>
              </a:rPr>
              <a:t>Vous saisissez le numéro unique de référencement ANS.</a:t>
            </a:r>
            <a:endParaRPr sz="1600" dirty="0">
              <a:latin typeface="Marianne"/>
            </a:endParaRPr>
          </a:p>
        </p:txBody>
      </p:sp>
      <p:sp>
        <p:nvSpPr>
          <p:cNvPr id="11" name="Ellipse 21"/>
          <p:cNvSpPr>
            <a:spLocks noChangeAspect="1"/>
          </p:cNvSpPr>
          <p:nvPr/>
        </p:nvSpPr>
        <p:spPr bwMode="auto">
          <a:xfrm>
            <a:off x="11804399" y="4415244"/>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20" name="Ellipse 21"/>
          <p:cNvSpPr>
            <a:spLocks noChangeAspect="1"/>
          </p:cNvSpPr>
          <p:nvPr/>
        </p:nvSpPr>
        <p:spPr bwMode="auto">
          <a:xfrm>
            <a:off x="11804399" y="718034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 name="Rectangle : coins arrondis 23"/>
          <p:cNvSpPr>
            <a:spLocks noChangeAspect="1"/>
          </p:cNvSpPr>
          <p:nvPr/>
        </p:nvSpPr>
        <p:spPr bwMode="auto">
          <a:xfrm>
            <a:off x="9012483" y="6247394"/>
            <a:ext cx="1224000" cy="335799"/>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676240982" name="Ellipse 18"/>
          <p:cNvSpPr>
            <a:spLocks noChangeAspect="1"/>
          </p:cNvSpPr>
          <p:nvPr/>
        </p:nvSpPr>
        <p:spPr bwMode="auto">
          <a:xfrm>
            <a:off x="8631215" y="6259193"/>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684977473" name="Ellipse 21"/>
          <p:cNvSpPr>
            <a:spLocks noChangeAspect="1"/>
          </p:cNvSpPr>
          <p:nvPr/>
        </p:nvSpPr>
        <p:spPr bwMode="auto">
          <a:xfrm>
            <a:off x="3709864" y="6127293"/>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169147806" name="Ellipse 21"/>
          <p:cNvSpPr>
            <a:spLocks noChangeAspect="1"/>
          </p:cNvSpPr>
          <p:nvPr/>
        </p:nvSpPr>
        <p:spPr bwMode="auto">
          <a:xfrm>
            <a:off x="8174400" y="3689995"/>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4" name="ZoneTexte 20"/>
          <p:cNvSpPr/>
          <p:nvPr/>
        </p:nvSpPr>
        <p:spPr bwMode="auto">
          <a:xfrm>
            <a:off x="515808" y="2208312"/>
            <a:ext cx="16227504" cy="830997"/>
          </a:xfrm>
          <a:prstGeom prst="rect">
            <a:avLst/>
          </a:prstGeom>
          <a:noFill/>
        </p:spPr>
        <p:txBody>
          <a:bodyPr wrap="square" rtlCol="0">
            <a:spAutoFit/>
          </a:bodyPr>
          <a:lstStyle/>
          <a:p>
            <a:pPr algn="just">
              <a:defRPr/>
            </a:pPr>
            <a:r>
              <a:rPr lang="fr-FR" sz="1600" dirty="0">
                <a:latin typeface="Marianne"/>
              </a:rPr>
              <a:t>Vous avez cliqué sur « Effectuer ma demande d’enrôlement », vous arrivez sur la page de saisie de l’enrôlement. L’enrôlement se fait en plusieurs  étapes.</a:t>
            </a:r>
            <a:endParaRPr dirty="0"/>
          </a:p>
          <a:p>
            <a:pPr algn="just">
              <a:defRPr/>
            </a:pPr>
            <a:r>
              <a:rPr lang="fr-FR" sz="1600" dirty="0">
                <a:latin typeface="Marianne"/>
              </a:rPr>
              <a:t>La première étape concerne les informations liées au référencement.</a:t>
            </a:r>
            <a:endParaRPr dirty="0"/>
          </a:p>
          <a:p>
            <a:pPr algn="just">
              <a:defRPr/>
            </a:pPr>
            <a:endParaRPr sz="1600" dirty="0">
              <a:latin typeface="Marianne"/>
            </a:endParaRPr>
          </a:p>
        </p:txBody>
      </p:sp>
      <p:sp>
        <p:nvSpPr>
          <p:cNvPr id="4" name="Rectangle à coins arrondis 3"/>
          <p:cNvSpPr/>
          <p:nvPr/>
        </p:nvSpPr>
        <p:spPr bwMode="auto">
          <a:xfrm>
            <a:off x="1117577" y="4875797"/>
            <a:ext cx="1368152" cy="399462"/>
          </a:xfrm>
          <a:prstGeom prst="roundRect">
            <a:avLst>
              <a:gd name="adj" fmla="val 16667"/>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6" name="Rectangle : coins arrondis 23"/>
          <p:cNvSpPr>
            <a:spLocks noChangeAspect="1"/>
          </p:cNvSpPr>
          <p:nvPr/>
        </p:nvSpPr>
        <p:spPr bwMode="auto">
          <a:xfrm>
            <a:off x="8462400" y="3819097"/>
            <a:ext cx="1224000" cy="335799"/>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7" name="Titre 1"/>
          <p:cNvSpPr txBox="1">
            <a:spLocks/>
          </p:cNvSpPr>
          <p:nvPr/>
        </p:nvSpPr>
        <p:spPr bwMode="auto">
          <a:xfrm>
            <a:off x="253480" y="1025445"/>
            <a:ext cx="13526617" cy="1007982"/>
          </a:xfrm>
          <a:prstGeom prst="rect">
            <a:avLst/>
          </a:prstGeom>
        </p:spPr>
        <p:txBody>
          <a:bodyPr vert="horz" lIns="127970" tIns="63988" rIns="127970" bIns="63988" rtlCol="0" anchor="ctr">
            <a:no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initial - Saisie du numéro ANS</a:t>
            </a:r>
            <a:endParaRPr lang="fr-F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Image 3">
            <a:extLst>
              <a:ext uri="{FF2B5EF4-FFF2-40B4-BE49-F238E27FC236}">
                <a16:creationId xmlns:a16="http://schemas.microsoft.com/office/drawing/2014/main" id="{D055B912-1C50-04C6-5346-2FEBB44CBEFD}"/>
              </a:ext>
            </a:extLst>
          </p:cNvPr>
          <p:cNvPicPr>
            <a:picLocks noChangeAspect="1"/>
          </p:cNvPicPr>
          <p:nvPr/>
        </p:nvPicPr>
        <p:blipFill>
          <a:blip r:embed="rId2"/>
          <a:stretch>
            <a:fillRect/>
          </a:stretch>
        </p:blipFill>
        <p:spPr>
          <a:xfrm>
            <a:off x="1196670" y="2066562"/>
            <a:ext cx="5665919" cy="7340280"/>
          </a:xfrm>
          <a:prstGeom prst="rect">
            <a:avLst/>
          </a:prstGeom>
        </p:spPr>
      </p:pic>
      <p:sp>
        <p:nvSpPr>
          <p:cNvPr id="239" name="ZoneTexte 20"/>
          <p:cNvSpPr/>
          <p:nvPr/>
        </p:nvSpPr>
        <p:spPr bwMode="auto">
          <a:xfrm>
            <a:off x="8392772" y="7584309"/>
            <a:ext cx="8235897" cy="1323439"/>
          </a:xfrm>
          <a:prstGeom prst="rect">
            <a:avLst/>
          </a:prstGeom>
          <a:noFill/>
        </p:spPr>
        <p:txBody>
          <a:bodyPr wrap="square" rtlCol="0">
            <a:spAutoFit/>
          </a:bodyPr>
          <a:lstStyle/>
          <a:p>
            <a:pPr algn="just">
              <a:defRPr/>
            </a:pPr>
            <a:r>
              <a:rPr lang="fr-FR" sz="1600" b="1" u="sng" dirty="0">
                <a:latin typeface="Marianne"/>
              </a:rPr>
              <a:t>NB: </a:t>
            </a:r>
            <a:r>
              <a:rPr lang="fr-FR" sz="1600" dirty="0">
                <a:latin typeface="Marianne"/>
              </a:rPr>
              <a:t>Si votre </a:t>
            </a:r>
            <a:r>
              <a:rPr lang="fr-FR" sz="1600" u="sng" dirty="0">
                <a:latin typeface="Marianne"/>
              </a:rPr>
              <a:t>référencement</a:t>
            </a:r>
            <a:r>
              <a:rPr lang="fr-FR" sz="1600" dirty="0">
                <a:latin typeface="Marianne"/>
              </a:rPr>
              <a:t> auprès de l’ANS </a:t>
            </a:r>
            <a:r>
              <a:rPr lang="fr-FR" sz="1600" u="sng" dirty="0">
                <a:latin typeface="Marianne"/>
              </a:rPr>
              <a:t>n’est pas validé</a:t>
            </a:r>
            <a:r>
              <a:rPr lang="fr-FR" sz="1600" dirty="0">
                <a:latin typeface="Marianne"/>
              </a:rPr>
              <a:t>, alors vous ne déposerez aucun document à cette étape. </a:t>
            </a:r>
            <a:r>
              <a:rPr lang="fr-FR" sz="1600" b="1" dirty="0">
                <a:latin typeface="Marianne"/>
              </a:rPr>
              <a:t>Vous faites une demande d’enrôlement anticipé</a:t>
            </a:r>
            <a:r>
              <a:rPr lang="fr-FR" sz="1600" dirty="0">
                <a:latin typeface="Marianne"/>
              </a:rPr>
              <a:t>.</a:t>
            </a:r>
            <a:endParaRPr dirty="0"/>
          </a:p>
          <a:p>
            <a:pPr algn="just">
              <a:defRPr/>
            </a:pPr>
            <a:r>
              <a:rPr lang="fr-FR" sz="1600" dirty="0">
                <a:latin typeface="Marianne"/>
              </a:rPr>
              <a:t>Vous les déposerez pour finaliser votre enrôlement lorsque vous aurez réceptionné votre attestation de référencement ANS. </a:t>
            </a:r>
            <a:r>
              <a:rPr lang="fr-FR" sz="1600" i="1" dirty="0">
                <a:latin typeface="Marianne"/>
                <a:hlinkClick r:id="rId3" action="ppaction://hlinksldjump"/>
              </a:rPr>
              <a:t>Cf. §7</a:t>
            </a:r>
            <a:endParaRPr sz="1600" i="1" dirty="0">
              <a:latin typeface="Marianne"/>
            </a:endParaRPr>
          </a:p>
        </p:txBody>
      </p:sp>
      <p:sp>
        <p:nvSpPr>
          <p:cNvPr id="9" name="ZoneTexte 20"/>
          <p:cNvSpPr/>
          <p:nvPr/>
        </p:nvSpPr>
        <p:spPr bwMode="auto">
          <a:xfrm>
            <a:off x="8867567" y="2593874"/>
            <a:ext cx="7741403" cy="1077218"/>
          </a:xfrm>
          <a:prstGeom prst="rect">
            <a:avLst/>
          </a:prstGeom>
          <a:noFill/>
        </p:spPr>
        <p:txBody>
          <a:bodyPr wrap="square" rtlCol="0">
            <a:spAutoFit/>
          </a:bodyPr>
          <a:lstStyle/>
          <a:p>
            <a:pPr algn="just">
              <a:defRPr/>
            </a:pPr>
            <a:r>
              <a:rPr lang="fr-FR" sz="1600" dirty="0">
                <a:latin typeface="Marianne"/>
              </a:rPr>
              <a:t>Affichage des informations relatives au numéro de référencement saisi :</a:t>
            </a:r>
            <a:endParaRPr sz="1600" dirty="0">
              <a:latin typeface="Marianne"/>
            </a:endParaRPr>
          </a:p>
          <a:p>
            <a:pPr algn="just">
              <a:defRPr/>
            </a:pPr>
            <a:r>
              <a:rPr lang="fr-FR" sz="1600" b="1" dirty="0">
                <a:latin typeface="Marianne"/>
              </a:rPr>
              <a:t>-N° unique de référencement,</a:t>
            </a:r>
          </a:p>
          <a:p>
            <a:pPr algn="just">
              <a:defRPr/>
            </a:pPr>
            <a:r>
              <a:rPr lang="fr-FR" sz="1600" b="1" dirty="0">
                <a:latin typeface="Marianne"/>
              </a:rPr>
              <a:t>-Nom du logiciel</a:t>
            </a:r>
            <a:endParaRPr sz="1600" dirty="0">
              <a:latin typeface="Marianne"/>
            </a:endParaRPr>
          </a:p>
          <a:p>
            <a:pPr algn="just">
              <a:defRPr/>
            </a:pPr>
            <a:r>
              <a:rPr lang="fr-FR" sz="1600" b="1" dirty="0">
                <a:latin typeface="Marianne"/>
              </a:rPr>
              <a:t>-DSR concerné </a:t>
            </a:r>
            <a:endParaRPr sz="1600" dirty="0">
              <a:latin typeface="Marianne"/>
            </a:endParaRPr>
          </a:p>
        </p:txBody>
      </p:sp>
      <p:sp>
        <p:nvSpPr>
          <p:cNvPr id="10" name="Ellipse 21"/>
          <p:cNvSpPr>
            <a:spLocks noChangeAspect="1"/>
          </p:cNvSpPr>
          <p:nvPr/>
        </p:nvSpPr>
        <p:spPr bwMode="auto">
          <a:xfrm>
            <a:off x="8511409" y="2609267"/>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7" name="Rectangle à coins arrondis 6"/>
          <p:cNvSpPr/>
          <p:nvPr/>
        </p:nvSpPr>
        <p:spPr bwMode="auto">
          <a:xfrm>
            <a:off x="2471831" y="2969267"/>
            <a:ext cx="4430745" cy="1543301"/>
          </a:xfrm>
          <a:prstGeom prst="roundRect">
            <a:avLst>
              <a:gd name="adj" fmla="val 639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599338664" name="Rectangle à coins arrondis 6"/>
          <p:cNvSpPr/>
          <p:nvPr/>
        </p:nvSpPr>
        <p:spPr bwMode="auto">
          <a:xfrm>
            <a:off x="5777807" y="8987724"/>
            <a:ext cx="1131665" cy="306234"/>
          </a:xfrm>
          <a:prstGeom prst="roundRect">
            <a:avLst>
              <a:gd name="adj" fmla="val 639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824147568" name="Ellipse 21"/>
          <p:cNvSpPr>
            <a:spLocks noChangeAspect="1"/>
          </p:cNvSpPr>
          <p:nvPr/>
        </p:nvSpPr>
        <p:spPr bwMode="auto">
          <a:xfrm>
            <a:off x="8482380" y="6685648"/>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dirty="0"/>
          </a:p>
        </p:txBody>
      </p:sp>
      <p:sp>
        <p:nvSpPr>
          <p:cNvPr id="1294052572" name="Ellipse 21"/>
          <p:cNvSpPr>
            <a:spLocks noChangeAspect="1"/>
          </p:cNvSpPr>
          <p:nvPr/>
        </p:nvSpPr>
        <p:spPr bwMode="auto">
          <a:xfrm>
            <a:off x="5345181" y="8929200"/>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dirty="0"/>
          </a:p>
        </p:txBody>
      </p:sp>
      <p:sp>
        <p:nvSpPr>
          <p:cNvPr id="18" name="Rectangle : avec coins arrondis en haut 17"/>
          <p:cNvSpPr>
            <a:spLocks noChangeAspect="1"/>
          </p:cNvSpPr>
          <p:nvPr/>
        </p:nvSpPr>
        <p:spPr bwMode="auto">
          <a:xfrm>
            <a:off x="1148154" y="2033427"/>
            <a:ext cx="5946086" cy="7406551"/>
          </a:xfrm>
          <a:prstGeom prst="round2SameRect">
            <a:avLst>
              <a:gd name="adj1" fmla="val 0"/>
              <a:gd name="adj2" fmla="val 0"/>
            </a:avLst>
          </a:prstGeom>
          <a:noFill/>
          <a:ln w="28575">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22" name="Rectangle à coins arrondis 21"/>
          <p:cNvSpPr/>
          <p:nvPr/>
        </p:nvSpPr>
        <p:spPr bwMode="auto">
          <a:xfrm flipV="1">
            <a:off x="2483670" y="5292227"/>
            <a:ext cx="4439274" cy="2772465"/>
          </a:xfrm>
          <a:prstGeom prst="roundRect">
            <a:avLst>
              <a:gd name="adj" fmla="val 639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4" name="Rectangle à coins arrondis 23"/>
          <p:cNvSpPr/>
          <p:nvPr/>
        </p:nvSpPr>
        <p:spPr bwMode="auto">
          <a:xfrm>
            <a:off x="2471831" y="8246029"/>
            <a:ext cx="4457767" cy="560359"/>
          </a:xfrm>
          <a:prstGeom prst="roundRect">
            <a:avLst>
              <a:gd name="adj" fmla="val 639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grpSp>
        <p:nvGrpSpPr>
          <p:cNvPr id="26" name="Groupe 297"/>
          <p:cNvGrpSpPr>
            <a:grpSpLocks noChangeAspect="1"/>
          </p:cNvGrpSpPr>
          <p:nvPr/>
        </p:nvGrpSpPr>
        <p:grpSpPr bwMode="auto">
          <a:xfrm>
            <a:off x="1911197" y="4550139"/>
            <a:ext cx="527847" cy="526334"/>
            <a:chOff x="5646053" y="3383775"/>
            <a:chExt cx="429629" cy="428398"/>
          </a:xfrm>
        </p:grpSpPr>
        <p:grpSp>
          <p:nvGrpSpPr>
            <p:cNvPr id="27" name="Groupe 298"/>
            <p:cNvGrpSpPr>
              <a:grpSpLocks noChangeAspect="1"/>
            </p:cNvGrpSpPr>
            <p:nvPr/>
          </p:nvGrpSpPr>
          <p:grpSpPr bwMode="auto">
            <a:xfrm flipH="1">
              <a:off x="5646053" y="3383775"/>
              <a:ext cx="429629" cy="428398"/>
              <a:chOff x="4953147" y="5641199"/>
              <a:chExt cx="428108" cy="426884"/>
            </a:xfrm>
          </p:grpSpPr>
          <p:grpSp>
            <p:nvGrpSpPr>
              <p:cNvPr id="74" name="Groupe 345"/>
              <p:cNvGrpSpPr/>
              <p:nvPr/>
            </p:nvGrpSpPr>
            <p:grpSpPr bwMode="auto">
              <a:xfrm>
                <a:off x="4953147" y="5641199"/>
                <a:ext cx="428108" cy="426884"/>
                <a:chOff x="4941717" y="5641199"/>
                <a:chExt cx="428108" cy="426884"/>
              </a:xfrm>
            </p:grpSpPr>
            <p:sp>
              <p:nvSpPr>
                <p:cNvPr id="76"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7"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75"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28" name="Groupe 299"/>
            <p:cNvGrpSpPr/>
            <p:nvPr/>
          </p:nvGrpSpPr>
          <p:grpSpPr bwMode="auto">
            <a:xfrm>
              <a:off x="5761672" y="3507422"/>
              <a:ext cx="101601" cy="92075"/>
              <a:chOff x="5767386" y="3513137"/>
              <a:chExt cx="101601" cy="92075"/>
            </a:xfrm>
          </p:grpSpPr>
          <p:sp>
            <p:nvSpPr>
              <p:cNvPr id="29"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5"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1"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2"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4"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5"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6"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7"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8"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0"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1"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2"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3"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4"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5"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6"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7"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8"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9"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0"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1"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2"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3"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8"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9"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3"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78" name="Ellipse 349"/>
          <p:cNvSpPr>
            <a:spLocks noChangeAspect="1"/>
          </p:cNvSpPr>
          <p:nvPr/>
        </p:nvSpPr>
        <p:spPr bwMode="auto">
          <a:xfrm>
            <a:off x="1975116" y="4603085"/>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grpSp>
        <p:nvGrpSpPr>
          <p:cNvPr id="79" name="Groupe 297"/>
          <p:cNvGrpSpPr>
            <a:grpSpLocks noChangeAspect="1"/>
          </p:cNvGrpSpPr>
          <p:nvPr/>
        </p:nvGrpSpPr>
        <p:grpSpPr bwMode="auto">
          <a:xfrm>
            <a:off x="1943984" y="5681793"/>
            <a:ext cx="527847" cy="526334"/>
            <a:chOff x="5646053" y="3383775"/>
            <a:chExt cx="429629" cy="428398"/>
          </a:xfrm>
        </p:grpSpPr>
        <p:grpSp>
          <p:nvGrpSpPr>
            <p:cNvPr id="80" name="Groupe 298"/>
            <p:cNvGrpSpPr>
              <a:grpSpLocks noChangeAspect="1"/>
            </p:cNvGrpSpPr>
            <p:nvPr/>
          </p:nvGrpSpPr>
          <p:grpSpPr bwMode="auto">
            <a:xfrm flipH="1">
              <a:off x="5646053" y="3383775"/>
              <a:ext cx="429629" cy="428398"/>
              <a:chOff x="4953147" y="5641199"/>
              <a:chExt cx="428108" cy="426884"/>
            </a:xfrm>
          </p:grpSpPr>
          <p:grpSp>
            <p:nvGrpSpPr>
              <p:cNvPr id="127" name="Groupe 345"/>
              <p:cNvGrpSpPr/>
              <p:nvPr/>
            </p:nvGrpSpPr>
            <p:grpSpPr bwMode="auto">
              <a:xfrm>
                <a:off x="4953147" y="5641199"/>
                <a:ext cx="428108" cy="426884"/>
                <a:chOff x="4941717" y="5641199"/>
                <a:chExt cx="428108" cy="426884"/>
              </a:xfrm>
            </p:grpSpPr>
            <p:sp>
              <p:nvSpPr>
                <p:cNvPr id="129"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0"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128"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81" name="Groupe 299"/>
            <p:cNvGrpSpPr/>
            <p:nvPr/>
          </p:nvGrpSpPr>
          <p:grpSpPr bwMode="auto">
            <a:xfrm>
              <a:off x="5761672" y="3507422"/>
              <a:ext cx="101601" cy="92075"/>
              <a:chOff x="5767386" y="3513137"/>
              <a:chExt cx="101601" cy="92075"/>
            </a:xfrm>
          </p:grpSpPr>
          <p:sp>
            <p:nvSpPr>
              <p:cNvPr id="82"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3"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4"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5"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9"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0"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1"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2"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3"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4"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5"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6"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7"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8"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9"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0"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1"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2"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3"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4"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5"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6"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7"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8"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9"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0"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1"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2"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3"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4"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5"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6"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7"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8"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9"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0"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1"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2"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3"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4"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5"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6"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131" name="Ellipse 349"/>
          <p:cNvSpPr>
            <a:spLocks noChangeAspect="1"/>
          </p:cNvSpPr>
          <p:nvPr/>
        </p:nvSpPr>
        <p:spPr bwMode="auto">
          <a:xfrm>
            <a:off x="2007903" y="5734739"/>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40" name="Espace réservé du numéro de diapositive 1"/>
          <p:cNvSpPr>
            <a:spLocks noGrp="1"/>
          </p:cNvSpPr>
          <p:nvPr>
            <p:ph type="sldNum" sz="quarter" idx="12"/>
          </p:nvPr>
        </p:nvSpPr>
        <p:spPr bwMode="auto">
          <a:xfrm>
            <a:off x="13810932" y="8929200"/>
            <a:ext cx="2520000" cy="672000"/>
          </a:xfrm>
        </p:spPr>
        <p:txBody>
          <a:bodyPr/>
          <a:lstStyle/>
          <a:p>
            <a:pPr>
              <a:defRPr/>
            </a:pPr>
            <a:fld id="{975A587B-5814-4D9B-9598-FE9CB954CB01}" type="slidenum">
              <a:rPr lang="fr-FR"/>
              <a:t>10</a:t>
            </a:fld>
            <a:endParaRPr lang="fr-FR" dirty="0"/>
          </a:p>
        </p:txBody>
      </p:sp>
      <p:sp>
        <p:nvSpPr>
          <p:cNvPr id="2138412386" name="Ellipse 21"/>
          <p:cNvSpPr>
            <a:spLocks noChangeAspect="1"/>
          </p:cNvSpPr>
          <p:nvPr/>
        </p:nvSpPr>
        <p:spPr bwMode="auto">
          <a:xfrm>
            <a:off x="1994381" y="3068584"/>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241" name="Titre 1"/>
          <p:cNvSpPr txBox="1">
            <a:spLocks/>
          </p:cNvSpPr>
          <p:nvPr/>
        </p:nvSpPr>
        <p:spPr bwMode="auto">
          <a:xfrm>
            <a:off x="253480" y="1025445"/>
            <a:ext cx="16561840" cy="1007982"/>
          </a:xfrm>
          <a:prstGeom prst="rect">
            <a:avLst/>
          </a:prstGeom>
        </p:spPr>
        <p:txBody>
          <a:bodyPr vert="horz" lIns="127970" tIns="63988" rIns="127970" bIns="63988" rtlCol="0" anchor="ctr">
            <a:no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initial - les informations et les documents liés au référencement </a:t>
            </a:r>
            <a:endParaRPr lang="fr-FR" dirty="0"/>
          </a:p>
        </p:txBody>
      </p:sp>
      <p:sp>
        <p:nvSpPr>
          <p:cNvPr id="5" name="Rectangle à coins arrondis 21">
            <a:extLst>
              <a:ext uri="{FF2B5EF4-FFF2-40B4-BE49-F238E27FC236}">
                <a16:creationId xmlns:a16="http://schemas.microsoft.com/office/drawing/2014/main" id="{2936C9B4-C227-FF7A-8666-A4DA6F2BD2FB}"/>
              </a:ext>
            </a:extLst>
          </p:cNvPr>
          <p:cNvSpPr/>
          <p:nvPr/>
        </p:nvSpPr>
        <p:spPr bwMode="auto">
          <a:xfrm>
            <a:off x="2463302" y="4544324"/>
            <a:ext cx="4439274" cy="716148"/>
          </a:xfrm>
          <a:prstGeom prst="roundRect">
            <a:avLst>
              <a:gd name="adj" fmla="val 639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6" name="Ellipse 21">
            <a:extLst>
              <a:ext uri="{FF2B5EF4-FFF2-40B4-BE49-F238E27FC236}">
                <a16:creationId xmlns:a16="http://schemas.microsoft.com/office/drawing/2014/main" id="{3926CE34-C3A8-D85D-A025-0814327FDFF0}"/>
              </a:ext>
            </a:extLst>
          </p:cNvPr>
          <p:cNvSpPr>
            <a:spLocks noChangeAspect="1"/>
          </p:cNvSpPr>
          <p:nvPr/>
        </p:nvSpPr>
        <p:spPr bwMode="auto">
          <a:xfrm>
            <a:off x="1994381" y="8368985"/>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dirty="0"/>
          </a:p>
        </p:txBody>
      </p:sp>
      <p:sp>
        <p:nvSpPr>
          <p:cNvPr id="8" name="Ellipse 21">
            <a:extLst>
              <a:ext uri="{FF2B5EF4-FFF2-40B4-BE49-F238E27FC236}">
                <a16:creationId xmlns:a16="http://schemas.microsoft.com/office/drawing/2014/main" id="{D8A51198-A291-43F0-7FF1-0580DC1F8B71}"/>
              </a:ext>
            </a:extLst>
          </p:cNvPr>
          <p:cNvSpPr>
            <a:spLocks noChangeAspect="1"/>
          </p:cNvSpPr>
          <p:nvPr/>
        </p:nvSpPr>
        <p:spPr bwMode="auto">
          <a:xfrm>
            <a:off x="8482380" y="5911438"/>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dirty="0"/>
          </a:p>
        </p:txBody>
      </p:sp>
      <p:sp>
        <p:nvSpPr>
          <p:cNvPr id="11" name="ZoneTexte 20">
            <a:extLst>
              <a:ext uri="{FF2B5EF4-FFF2-40B4-BE49-F238E27FC236}">
                <a16:creationId xmlns:a16="http://schemas.microsoft.com/office/drawing/2014/main" id="{CB6ECE26-312D-DF10-84BE-49D285C8C72C}"/>
              </a:ext>
            </a:extLst>
          </p:cNvPr>
          <p:cNvSpPr/>
          <p:nvPr/>
        </p:nvSpPr>
        <p:spPr bwMode="auto">
          <a:xfrm>
            <a:off x="8956423" y="5860739"/>
            <a:ext cx="7487224" cy="584775"/>
          </a:xfrm>
          <a:prstGeom prst="rect">
            <a:avLst/>
          </a:prstGeom>
          <a:noFill/>
        </p:spPr>
        <p:txBody>
          <a:bodyPr wrap="square" rtlCol="0">
            <a:spAutoFit/>
          </a:bodyPr>
          <a:lstStyle/>
          <a:p>
            <a:pPr algn="just">
              <a:defRPr/>
            </a:pPr>
            <a:r>
              <a:rPr lang="fr-FR" sz="1600" dirty="0">
                <a:latin typeface="Marianne"/>
              </a:rPr>
              <a:t>Vous cochez l’engagement à envoyer un questionnaire de satisfaction à vos clients</a:t>
            </a:r>
            <a:endParaRPr dirty="0"/>
          </a:p>
        </p:txBody>
      </p:sp>
      <p:grpSp>
        <p:nvGrpSpPr>
          <p:cNvPr id="2" name="Groupe 297">
            <a:extLst>
              <a:ext uri="{FF2B5EF4-FFF2-40B4-BE49-F238E27FC236}">
                <a16:creationId xmlns:a16="http://schemas.microsoft.com/office/drawing/2014/main" id="{485BC19B-5258-98C5-D95A-2D14328F9E42}"/>
              </a:ext>
            </a:extLst>
          </p:cNvPr>
          <p:cNvGrpSpPr>
            <a:grpSpLocks noChangeAspect="1"/>
          </p:cNvGrpSpPr>
          <p:nvPr/>
        </p:nvGrpSpPr>
        <p:grpSpPr bwMode="auto">
          <a:xfrm>
            <a:off x="9347620" y="4151736"/>
            <a:ext cx="626941" cy="625143"/>
            <a:chOff x="0" y="0"/>
            <a:chExt cx="626941" cy="625143"/>
          </a:xfrm>
        </p:grpSpPr>
        <p:grpSp>
          <p:nvGrpSpPr>
            <p:cNvPr id="3" name="Groupe 298">
              <a:extLst>
                <a:ext uri="{FF2B5EF4-FFF2-40B4-BE49-F238E27FC236}">
                  <a16:creationId xmlns:a16="http://schemas.microsoft.com/office/drawing/2014/main" id="{3800B6BB-9F2B-28E3-C02D-15248A28F0AD}"/>
                </a:ext>
              </a:extLst>
            </p:cNvPr>
            <p:cNvGrpSpPr>
              <a:grpSpLocks noChangeAspect="1"/>
            </p:cNvGrpSpPr>
            <p:nvPr/>
          </p:nvGrpSpPr>
          <p:grpSpPr bwMode="auto">
            <a:xfrm flipH="1">
              <a:off x="58327" y="58158"/>
              <a:ext cx="510284" cy="508822"/>
              <a:chOff x="0" y="0"/>
              <a:chExt cx="510284" cy="508822"/>
            </a:xfrm>
          </p:grpSpPr>
          <p:grpSp>
            <p:nvGrpSpPr>
              <p:cNvPr id="496795620" name="Groupe 345">
                <a:extLst>
                  <a:ext uri="{FF2B5EF4-FFF2-40B4-BE49-F238E27FC236}">
                    <a16:creationId xmlns:a16="http://schemas.microsoft.com/office/drawing/2014/main" id="{602BECF1-5E43-C424-4257-BB511B28B78D}"/>
                  </a:ext>
                </a:extLst>
              </p:cNvPr>
              <p:cNvGrpSpPr/>
              <p:nvPr/>
            </p:nvGrpSpPr>
            <p:grpSpPr bwMode="auto">
              <a:xfrm>
                <a:off x="902" y="898"/>
                <a:ext cx="508477" cy="507024"/>
                <a:chOff x="0" y="0"/>
                <a:chExt cx="508477" cy="507024"/>
              </a:xfrm>
            </p:grpSpPr>
            <p:sp>
              <p:nvSpPr>
                <p:cNvPr id="496795622" name="Freeform 268">
                  <a:extLst>
                    <a:ext uri="{FF2B5EF4-FFF2-40B4-BE49-F238E27FC236}">
                      <a16:creationId xmlns:a16="http://schemas.microsoft.com/office/drawing/2014/main" id="{1A7EB71D-8711-5D90-758E-5C901F30D4DD}"/>
                    </a:ext>
                  </a:extLst>
                </p:cNvPr>
                <p:cNvSpPr>
                  <a:spLocks noEditPoints="1"/>
                </p:cNvSpPr>
                <p:nvPr/>
              </p:nvSpPr>
              <p:spPr bwMode="auto">
                <a:xfrm rot="18489095">
                  <a:off x="76515" y="-58151"/>
                  <a:ext cx="492102" cy="490280"/>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23" name="Freeform 148">
                  <a:extLst>
                    <a:ext uri="{FF2B5EF4-FFF2-40B4-BE49-F238E27FC236}">
                      <a16:creationId xmlns:a16="http://schemas.microsoft.com/office/drawing/2014/main" id="{EE22ECA7-3548-4B53-CEB8-F5408ACC19DB}"/>
                    </a:ext>
                  </a:extLst>
                </p:cNvPr>
                <p:cNvSpPr>
                  <a:spLocks noEditPoints="1"/>
                </p:cNvSpPr>
                <p:nvPr/>
              </p:nvSpPr>
              <p:spPr bwMode="auto">
                <a:xfrm rot="5399942">
                  <a:off x="-57867" y="207000"/>
                  <a:ext cx="357724" cy="360443"/>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496795621" name="Freeform 268">
                <a:extLst>
                  <a:ext uri="{FF2B5EF4-FFF2-40B4-BE49-F238E27FC236}">
                    <a16:creationId xmlns:a16="http://schemas.microsoft.com/office/drawing/2014/main" id="{5103C60C-1023-96CD-98BC-A6826BC5DC40}"/>
                  </a:ext>
                </a:extLst>
              </p:cNvPr>
              <p:cNvSpPr>
                <a:spLocks noEditPoints="1"/>
              </p:cNvSpPr>
              <p:nvPr/>
            </p:nvSpPr>
            <p:spPr bwMode="auto">
              <a:xfrm rot="11598682">
                <a:off x="138920" y="3156"/>
                <a:ext cx="370800" cy="369429"/>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12" name="Groupe 299">
              <a:extLst>
                <a:ext uri="{FF2B5EF4-FFF2-40B4-BE49-F238E27FC236}">
                  <a16:creationId xmlns:a16="http://schemas.microsoft.com/office/drawing/2014/main" id="{FBB17819-27B1-D5F7-ECA6-9084A98E8584}"/>
                </a:ext>
              </a:extLst>
            </p:cNvPr>
            <p:cNvGrpSpPr/>
            <p:nvPr/>
          </p:nvGrpSpPr>
          <p:grpSpPr bwMode="auto">
            <a:xfrm>
              <a:off x="182511" y="192933"/>
              <a:ext cx="120672" cy="109359"/>
              <a:chOff x="0" y="0"/>
              <a:chExt cx="120672" cy="109359"/>
            </a:xfrm>
          </p:grpSpPr>
          <p:sp>
            <p:nvSpPr>
              <p:cNvPr id="13" name="Freeform 5">
                <a:extLst>
                  <a:ext uri="{FF2B5EF4-FFF2-40B4-BE49-F238E27FC236}">
                    <a16:creationId xmlns:a16="http://schemas.microsoft.com/office/drawing/2014/main" id="{17DCBBC7-536B-7665-CC5B-B772807F2908}"/>
                  </a:ext>
                </a:extLst>
              </p:cNvPr>
              <p:cNvSpPr>
                <a:spLocks noEditPoints="1"/>
              </p:cNvSpPr>
              <p:nvPr/>
            </p:nvSpPr>
            <p:spPr bwMode="auto">
              <a:xfrm>
                <a:off x="-13791" y="-12499"/>
                <a:ext cx="27796" cy="39380"/>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 name="Line 6">
                <a:extLst>
                  <a:ext uri="{FF2B5EF4-FFF2-40B4-BE49-F238E27FC236}">
                    <a16:creationId xmlns:a16="http://schemas.microsoft.com/office/drawing/2014/main" id="{63E4785C-88EF-5377-ACC3-9C12CFD03095}"/>
                  </a:ext>
                </a:extLst>
              </p:cNvPr>
              <p:cNvSpPr>
                <a:spLocks noChangeShapeType="1"/>
              </p:cNvSpPr>
              <p:nvPr/>
            </p:nvSpPr>
            <p:spPr bwMode="auto">
              <a:xfrm>
                <a:off x="4739" y="1298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 name="Line 7">
                <a:extLst>
                  <a:ext uri="{FF2B5EF4-FFF2-40B4-BE49-F238E27FC236}">
                    <a16:creationId xmlns:a16="http://schemas.microsoft.com/office/drawing/2014/main" id="{4FAD3315-5E11-2209-EDDA-008D3C3DFECE}"/>
                  </a:ext>
                </a:extLst>
              </p:cNvPr>
              <p:cNvSpPr>
                <a:spLocks noChangeShapeType="1"/>
              </p:cNvSpPr>
              <p:nvPr/>
            </p:nvSpPr>
            <p:spPr bwMode="auto">
              <a:xfrm>
                <a:off x="4739" y="1298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6" name="Freeform 8">
                <a:extLst>
                  <a:ext uri="{FF2B5EF4-FFF2-40B4-BE49-F238E27FC236}">
                    <a16:creationId xmlns:a16="http://schemas.microsoft.com/office/drawing/2014/main" id="{2C013359-EC2D-8FE2-45D0-81D411BE4379}"/>
                  </a:ext>
                </a:extLst>
              </p:cNvPr>
              <p:cNvSpPr>
                <a:spLocks noEditPoints="1"/>
              </p:cNvSpPr>
              <p:nvPr/>
            </p:nvSpPr>
            <p:spPr bwMode="auto">
              <a:xfrm>
                <a:off x="76552" y="-12499"/>
                <a:ext cx="27796" cy="39380"/>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 name="Line 9">
                <a:extLst>
                  <a:ext uri="{FF2B5EF4-FFF2-40B4-BE49-F238E27FC236}">
                    <a16:creationId xmlns:a16="http://schemas.microsoft.com/office/drawing/2014/main" id="{A78DA1D5-7408-D41C-1EDA-5CA2043389B3}"/>
                  </a:ext>
                </a:extLst>
              </p:cNvPr>
              <p:cNvSpPr>
                <a:spLocks noChangeShapeType="1"/>
              </p:cNvSpPr>
              <p:nvPr/>
            </p:nvSpPr>
            <p:spPr bwMode="auto">
              <a:xfrm>
                <a:off x="88136" y="139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 name="Line 10">
                <a:extLst>
                  <a:ext uri="{FF2B5EF4-FFF2-40B4-BE49-F238E27FC236}">
                    <a16:creationId xmlns:a16="http://schemas.microsoft.com/office/drawing/2014/main" id="{D4F18D6B-C8BD-D85B-6EB9-576A7830D7DE}"/>
                  </a:ext>
                </a:extLst>
              </p:cNvPr>
              <p:cNvSpPr>
                <a:spLocks noChangeShapeType="1"/>
              </p:cNvSpPr>
              <p:nvPr/>
            </p:nvSpPr>
            <p:spPr bwMode="auto">
              <a:xfrm>
                <a:off x="88136" y="139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 name="Freeform 11">
                <a:extLst>
                  <a:ext uri="{FF2B5EF4-FFF2-40B4-BE49-F238E27FC236}">
                    <a16:creationId xmlns:a16="http://schemas.microsoft.com/office/drawing/2014/main" id="{B0843603-A3CD-C8C1-AF08-12D51D5CC6F2}"/>
                  </a:ext>
                </a:extLst>
              </p:cNvPr>
              <p:cNvSpPr/>
              <p:nvPr/>
            </p:nvSpPr>
            <p:spPr bwMode="auto">
              <a:xfrm>
                <a:off x="20954" y="-12499"/>
                <a:ext cx="20847" cy="39380"/>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 name="Line 12">
                <a:extLst>
                  <a:ext uri="{FF2B5EF4-FFF2-40B4-BE49-F238E27FC236}">
                    <a16:creationId xmlns:a16="http://schemas.microsoft.com/office/drawing/2014/main" id="{BA4D0EC8-FF33-28E4-C56F-64539FF1B480}"/>
                  </a:ext>
                </a:extLst>
              </p:cNvPr>
              <p:cNvSpPr>
                <a:spLocks noChangeShapeType="1"/>
              </p:cNvSpPr>
              <p:nvPr/>
            </p:nvSpPr>
            <p:spPr bwMode="auto">
              <a:xfrm>
                <a:off x="37170" y="1529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 name="Line 13">
                <a:extLst>
                  <a:ext uri="{FF2B5EF4-FFF2-40B4-BE49-F238E27FC236}">
                    <a16:creationId xmlns:a16="http://schemas.microsoft.com/office/drawing/2014/main" id="{FDD5A186-5483-EA04-B63B-45DEE9171D64}"/>
                  </a:ext>
                </a:extLst>
              </p:cNvPr>
              <p:cNvSpPr>
                <a:spLocks noChangeShapeType="1"/>
              </p:cNvSpPr>
              <p:nvPr/>
            </p:nvSpPr>
            <p:spPr bwMode="auto">
              <a:xfrm>
                <a:off x="37170" y="1529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 name="Freeform 14">
                <a:extLst>
                  <a:ext uri="{FF2B5EF4-FFF2-40B4-BE49-F238E27FC236}">
                    <a16:creationId xmlns:a16="http://schemas.microsoft.com/office/drawing/2014/main" id="{54F334F5-D151-F426-5E25-CDE7B958A155}"/>
                  </a:ext>
                </a:extLst>
              </p:cNvPr>
              <p:cNvSpPr/>
              <p:nvPr/>
            </p:nvSpPr>
            <p:spPr bwMode="auto">
              <a:xfrm>
                <a:off x="48753" y="-12499"/>
                <a:ext cx="20847" cy="39380"/>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84" name="Line 15">
                <a:extLst>
                  <a:ext uri="{FF2B5EF4-FFF2-40B4-BE49-F238E27FC236}">
                    <a16:creationId xmlns:a16="http://schemas.microsoft.com/office/drawing/2014/main" id="{743FB9FD-8AB6-0A1F-427B-9F4E5EF5442D}"/>
                  </a:ext>
                </a:extLst>
              </p:cNvPr>
              <p:cNvSpPr>
                <a:spLocks noChangeShapeType="1"/>
              </p:cNvSpPr>
              <p:nvPr/>
            </p:nvSpPr>
            <p:spPr bwMode="auto">
              <a:xfrm>
                <a:off x="64968"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85" name="Line 16">
                <a:extLst>
                  <a:ext uri="{FF2B5EF4-FFF2-40B4-BE49-F238E27FC236}">
                    <a16:creationId xmlns:a16="http://schemas.microsoft.com/office/drawing/2014/main" id="{19D9CB8E-88E7-B382-BA61-EBB81E08B280}"/>
                  </a:ext>
                </a:extLst>
              </p:cNvPr>
              <p:cNvSpPr>
                <a:spLocks noChangeShapeType="1"/>
              </p:cNvSpPr>
              <p:nvPr/>
            </p:nvSpPr>
            <p:spPr bwMode="auto">
              <a:xfrm>
                <a:off x="64968"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86" name="Freeform 17">
                <a:extLst>
                  <a:ext uri="{FF2B5EF4-FFF2-40B4-BE49-F238E27FC236}">
                    <a16:creationId xmlns:a16="http://schemas.microsoft.com/office/drawing/2014/main" id="{52192038-EEBB-E2C3-CA55-E74395875F4F}"/>
                  </a:ext>
                </a:extLst>
              </p:cNvPr>
              <p:cNvSpPr/>
              <p:nvPr/>
            </p:nvSpPr>
            <p:spPr bwMode="auto">
              <a:xfrm>
                <a:off x="113617" y="-12499"/>
                <a:ext cx="20847" cy="39380"/>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87" name="Line 18">
                <a:extLst>
                  <a:ext uri="{FF2B5EF4-FFF2-40B4-BE49-F238E27FC236}">
                    <a16:creationId xmlns:a16="http://schemas.microsoft.com/office/drawing/2014/main" id="{6A853670-F259-7FE5-ABFC-837790F3438C}"/>
                  </a:ext>
                </a:extLst>
              </p:cNvPr>
              <p:cNvSpPr>
                <a:spLocks noChangeShapeType="1"/>
              </p:cNvSpPr>
              <p:nvPr/>
            </p:nvSpPr>
            <p:spPr bwMode="auto">
              <a:xfrm>
                <a:off x="129831"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88" name="Line 19">
                <a:extLst>
                  <a:ext uri="{FF2B5EF4-FFF2-40B4-BE49-F238E27FC236}">
                    <a16:creationId xmlns:a16="http://schemas.microsoft.com/office/drawing/2014/main" id="{6739211A-8CFC-AAF1-15ED-1DDE5B9846E1}"/>
                  </a:ext>
                </a:extLst>
              </p:cNvPr>
              <p:cNvSpPr>
                <a:spLocks noChangeShapeType="1"/>
              </p:cNvSpPr>
              <p:nvPr/>
            </p:nvSpPr>
            <p:spPr bwMode="auto">
              <a:xfrm>
                <a:off x="129831"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89" name="Freeform 20">
                <a:extLst>
                  <a:ext uri="{FF2B5EF4-FFF2-40B4-BE49-F238E27FC236}">
                    <a16:creationId xmlns:a16="http://schemas.microsoft.com/office/drawing/2014/main" id="{997551B8-482F-4022-FF4F-C13A8DBB194B}"/>
                  </a:ext>
                </a:extLst>
              </p:cNvPr>
              <p:cNvSpPr>
                <a:spLocks noEditPoints="1"/>
              </p:cNvSpPr>
              <p:nvPr/>
            </p:nvSpPr>
            <p:spPr bwMode="auto">
              <a:xfrm>
                <a:off x="-13791" y="36147"/>
                <a:ext cx="27796" cy="37062"/>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90" name="Line 21">
                <a:extLst>
                  <a:ext uri="{FF2B5EF4-FFF2-40B4-BE49-F238E27FC236}">
                    <a16:creationId xmlns:a16="http://schemas.microsoft.com/office/drawing/2014/main" id="{491AD71C-734F-C73E-225C-B12672126E9C}"/>
                  </a:ext>
                </a:extLst>
              </p:cNvPr>
              <p:cNvSpPr>
                <a:spLocks noChangeShapeType="1"/>
              </p:cNvSpPr>
              <p:nvPr/>
            </p:nvSpPr>
            <p:spPr bwMode="auto">
              <a:xfrm>
                <a:off x="4739" y="5931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91" name="Line 22">
                <a:extLst>
                  <a:ext uri="{FF2B5EF4-FFF2-40B4-BE49-F238E27FC236}">
                    <a16:creationId xmlns:a16="http://schemas.microsoft.com/office/drawing/2014/main" id="{3BE2DB91-939C-6726-EDDB-18BC30F46309}"/>
                  </a:ext>
                </a:extLst>
              </p:cNvPr>
              <p:cNvSpPr>
                <a:spLocks noChangeShapeType="1"/>
              </p:cNvSpPr>
              <p:nvPr/>
            </p:nvSpPr>
            <p:spPr bwMode="auto">
              <a:xfrm>
                <a:off x="4739" y="5931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92" name="Freeform 23">
                <a:extLst>
                  <a:ext uri="{FF2B5EF4-FFF2-40B4-BE49-F238E27FC236}">
                    <a16:creationId xmlns:a16="http://schemas.microsoft.com/office/drawing/2014/main" id="{1017E6D1-0A7E-5F53-59C6-C83F888DB4CD}"/>
                  </a:ext>
                </a:extLst>
              </p:cNvPr>
              <p:cNvSpPr>
                <a:spLocks noEditPoints="1"/>
              </p:cNvSpPr>
              <p:nvPr/>
            </p:nvSpPr>
            <p:spPr bwMode="auto">
              <a:xfrm>
                <a:off x="76552" y="36147"/>
                <a:ext cx="27796" cy="37062"/>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93" name="Line 24">
                <a:extLst>
                  <a:ext uri="{FF2B5EF4-FFF2-40B4-BE49-F238E27FC236}">
                    <a16:creationId xmlns:a16="http://schemas.microsoft.com/office/drawing/2014/main" id="{C08E498E-6A5A-EC20-7B04-47DC1C87F515}"/>
                  </a:ext>
                </a:extLst>
              </p:cNvPr>
              <p:cNvSpPr>
                <a:spLocks noChangeShapeType="1"/>
              </p:cNvSpPr>
              <p:nvPr/>
            </p:nvSpPr>
            <p:spPr bwMode="auto">
              <a:xfrm>
                <a:off x="88136" y="500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94" name="Line 25">
                <a:extLst>
                  <a:ext uri="{FF2B5EF4-FFF2-40B4-BE49-F238E27FC236}">
                    <a16:creationId xmlns:a16="http://schemas.microsoft.com/office/drawing/2014/main" id="{14FE2978-0995-87B1-7FED-049D6E431D65}"/>
                  </a:ext>
                </a:extLst>
              </p:cNvPr>
              <p:cNvSpPr>
                <a:spLocks noChangeShapeType="1"/>
              </p:cNvSpPr>
              <p:nvPr/>
            </p:nvSpPr>
            <p:spPr bwMode="auto">
              <a:xfrm>
                <a:off x="88136" y="500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95" name="Freeform 26">
                <a:extLst>
                  <a:ext uri="{FF2B5EF4-FFF2-40B4-BE49-F238E27FC236}">
                    <a16:creationId xmlns:a16="http://schemas.microsoft.com/office/drawing/2014/main" id="{A9E16125-EC93-4B7E-8B73-0F4A93CE86C0}"/>
                  </a:ext>
                </a:extLst>
              </p:cNvPr>
              <p:cNvSpPr/>
              <p:nvPr/>
            </p:nvSpPr>
            <p:spPr bwMode="auto">
              <a:xfrm>
                <a:off x="20954" y="36147"/>
                <a:ext cx="20847" cy="37062"/>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96" name="Line 27">
                <a:extLst>
                  <a:ext uri="{FF2B5EF4-FFF2-40B4-BE49-F238E27FC236}">
                    <a16:creationId xmlns:a16="http://schemas.microsoft.com/office/drawing/2014/main" id="{39AF5A96-7B1E-D6BB-A74E-C5261BBA2686}"/>
                  </a:ext>
                </a:extLst>
              </p:cNvPr>
              <p:cNvSpPr>
                <a:spLocks noChangeShapeType="1"/>
              </p:cNvSpPr>
              <p:nvPr/>
            </p:nvSpPr>
            <p:spPr bwMode="auto">
              <a:xfrm>
                <a:off x="37170" y="639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97" name="Line 28">
                <a:extLst>
                  <a:ext uri="{FF2B5EF4-FFF2-40B4-BE49-F238E27FC236}">
                    <a16:creationId xmlns:a16="http://schemas.microsoft.com/office/drawing/2014/main" id="{7A79E2F9-CD06-9AE7-794A-1401ABE888E3}"/>
                  </a:ext>
                </a:extLst>
              </p:cNvPr>
              <p:cNvSpPr>
                <a:spLocks noChangeShapeType="1"/>
              </p:cNvSpPr>
              <p:nvPr/>
            </p:nvSpPr>
            <p:spPr bwMode="auto">
              <a:xfrm>
                <a:off x="37170" y="639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98" name="Freeform 29">
                <a:extLst>
                  <a:ext uri="{FF2B5EF4-FFF2-40B4-BE49-F238E27FC236}">
                    <a16:creationId xmlns:a16="http://schemas.microsoft.com/office/drawing/2014/main" id="{38248CBC-4C84-91EE-DAF8-14A9509CDF47}"/>
                  </a:ext>
                </a:extLst>
              </p:cNvPr>
              <p:cNvSpPr/>
              <p:nvPr/>
            </p:nvSpPr>
            <p:spPr bwMode="auto">
              <a:xfrm>
                <a:off x="48753" y="36147"/>
                <a:ext cx="20847" cy="37062"/>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599" name="Line 30">
                <a:extLst>
                  <a:ext uri="{FF2B5EF4-FFF2-40B4-BE49-F238E27FC236}">
                    <a16:creationId xmlns:a16="http://schemas.microsoft.com/office/drawing/2014/main" id="{2DC6401C-92B8-641D-583D-84E94363241B}"/>
                  </a:ext>
                </a:extLst>
              </p:cNvPr>
              <p:cNvSpPr>
                <a:spLocks noChangeShapeType="1"/>
              </p:cNvSpPr>
              <p:nvPr/>
            </p:nvSpPr>
            <p:spPr bwMode="auto">
              <a:xfrm>
                <a:off x="53386"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00" name="Line 31">
                <a:extLst>
                  <a:ext uri="{FF2B5EF4-FFF2-40B4-BE49-F238E27FC236}">
                    <a16:creationId xmlns:a16="http://schemas.microsoft.com/office/drawing/2014/main" id="{24640815-9E94-B5F2-45F5-554F14A404DE}"/>
                  </a:ext>
                </a:extLst>
              </p:cNvPr>
              <p:cNvSpPr>
                <a:spLocks noChangeShapeType="1"/>
              </p:cNvSpPr>
              <p:nvPr/>
            </p:nvSpPr>
            <p:spPr bwMode="auto">
              <a:xfrm>
                <a:off x="53386"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01" name="Freeform 32">
                <a:extLst>
                  <a:ext uri="{FF2B5EF4-FFF2-40B4-BE49-F238E27FC236}">
                    <a16:creationId xmlns:a16="http://schemas.microsoft.com/office/drawing/2014/main" id="{1E090691-24C8-132E-5067-6612E44FA5C5}"/>
                  </a:ext>
                </a:extLst>
              </p:cNvPr>
              <p:cNvSpPr/>
              <p:nvPr/>
            </p:nvSpPr>
            <p:spPr bwMode="auto">
              <a:xfrm>
                <a:off x="113617" y="36147"/>
                <a:ext cx="20847" cy="37062"/>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02" name="Line 33">
                <a:extLst>
                  <a:ext uri="{FF2B5EF4-FFF2-40B4-BE49-F238E27FC236}">
                    <a16:creationId xmlns:a16="http://schemas.microsoft.com/office/drawing/2014/main" id="{9FBCCAFA-8A9A-D21C-A9A7-752DCF8F7175}"/>
                  </a:ext>
                </a:extLst>
              </p:cNvPr>
              <p:cNvSpPr>
                <a:spLocks noChangeShapeType="1"/>
              </p:cNvSpPr>
              <p:nvPr/>
            </p:nvSpPr>
            <p:spPr bwMode="auto">
              <a:xfrm>
                <a:off x="118251"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03" name="Line 34">
                <a:extLst>
                  <a:ext uri="{FF2B5EF4-FFF2-40B4-BE49-F238E27FC236}">
                    <a16:creationId xmlns:a16="http://schemas.microsoft.com/office/drawing/2014/main" id="{A9291364-EE47-358B-3E5C-CAC9A3A6CF87}"/>
                  </a:ext>
                </a:extLst>
              </p:cNvPr>
              <p:cNvSpPr>
                <a:spLocks noChangeShapeType="1"/>
              </p:cNvSpPr>
              <p:nvPr/>
            </p:nvSpPr>
            <p:spPr bwMode="auto">
              <a:xfrm>
                <a:off x="118251"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04" name="Freeform 35">
                <a:extLst>
                  <a:ext uri="{FF2B5EF4-FFF2-40B4-BE49-F238E27FC236}">
                    <a16:creationId xmlns:a16="http://schemas.microsoft.com/office/drawing/2014/main" id="{790BCE88-DBBB-1BC1-50B8-701CBF2FA67E}"/>
                  </a:ext>
                </a:extLst>
              </p:cNvPr>
              <p:cNvSpPr>
                <a:spLocks noEditPoints="1"/>
              </p:cNvSpPr>
              <p:nvPr/>
            </p:nvSpPr>
            <p:spPr bwMode="auto">
              <a:xfrm>
                <a:off x="-13791" y="82478"/>
                <a:ext cx="27796" cy="39380"/>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05" name="Line 36">
                <a:extLst>
                  <a:ext uri="{FF2B5EF4-FFF2-40B4-BE49-F238E27FC236}">
                    <a16:creationId xmlns:a16="http://schemas.microsoft.com/office/drawing/2014/main" id="{C75D1953-0077-238A-8E13-4E08F322885F}"/>
                  </a:ext>
                </a:extLst>
              </p:cNvPr>
              <p:cNvSpPr>
                <a:spLocks noChangeShapeType="1"/>
              </p:cNvSpPr>
              <p:nvPr/>
            </p:nvSpPr>
            <p:spPr bwMode="auto">
              <a:xfrm>
                <a:off x="4739" y="10795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06" name="Line 37">
                <a:extLst>
                  <a:ext uri="{FF2B5EF4-FFF2-40B4-BE49-F238E27FC236}">
                    <a16:creationId xmlns:a16="http://schemas.microsoft.com/office/drawing/2014/main" id="{83E288B4-F722-3790-E490-CB60FB5DCC3A}"/>
                  </a:ext>
                </a:extLst>
              </p:cNvPr>
              <p:cNvSpPr>
                <a:spLocks noChangeShapeType="1"/>
              </p:cNvSpPr>
              <p:nvPr/>
            </p:nvSpPr>
            <p:spPr bwMode="auto">
              <a:xfrm>
                <a:off x="4739" y="10795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07" name="Freeform 38">
                <a:extLst>
                  <a:ext uri="{FF2B5EF4-FFF2-40B4-BE49-F238E27FC236}">
                    <a16:creationId xmlns:a16="http://schemas.microsoft.com/office/drawing/2014/main" id="{30285080-DEAC-E592-B9E0-71D8D75B3AC7}"/>
                  </a:ext>
                </a:extLst>
              </p:cNvPr>
              <p:cNvSpPr>
                <a:spLocks noEditPoints="1"/>
              </p:cNvSpPr>
              <p:nvPr/>
            </p:nvSpPr>
            <p:spPr bwMode="auto">
              <a:xfrm>
                <a:off x="76552" y="82478"/>
                <a:ext cx="27796" cy="39380"/>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08" name="Line 39">
                <a:extLst>
                  <a:ext uri="{FF2B5EF4-FFF2-40B4-BE49-F238E27FC236}">
                    <a16:creationId xmlns:a16="http://schemas.microsoft.com/office/drawing/2014/main" id="{5F7F7A91-413E-51B5-1B74-879767F90900}"/>
                  </a:ext>
                </a:extLst>
              </p:cNvPr>
              <p:cNvSpPr>
                <a:spLocks noChangeShapeType="1"/>
              </p:cNvSpPr>
              <p:nvPr/>
            </p:nvSpPr>
            <p:spPr bwMode="auto">
              <a:xfrm>
                <a:off x="88136" y="9637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10" name="Line 40">
                <a:extLst>
                  <a:ext uri="{FF2B5EF4-FFF2-40B4-BE49-F238E27FC236}">
                    <a16:creationId xmlns:a16="http://schemas.microsoft.com/office/drawing/2014/main" id="{62B9D4D0-A84C-ABEB-13D1-58E9385EA58B}"/>
                  </a:ext>
                </a:extLst>
              </p:cNvPr>
              <p:cNvSpPr>
                <a:spLocks noChangeShapeType="1"/>
              </p:cNvSpPr>
              <p:nvPr/>
            </p:nvSpPr>
            <p:spPr bwMode="auto">
              <a:xfrm>
                <a:off x="88136" y="9637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11" name="Freeform 41">
                <a:extLst>
                  <a:ext uri="{FF2B5EF4-FFF2-40B4-BE49-F238E27FC236}">
                    <a16:creationId xmlns:a16="http://schemas.microsoft.com/office/drawing/2014/main" id="{34EBDFAD-D938-AD57-D593-A0B48B5BD4F7}"/>
                  </a:ext>
                </a:extLst>
              </p:cNvPr>
              <p:cNvSpPr/>
              <p:nvPr/>
            </p:nvSpPr>
            <p:spPr bwMode="auto">
              <a:xfrm>
                <a:off x="20954" y="82478"/>
                <a:ext cx="20847" cy="39380"/>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12" name="Line 42">
                <a:extLst>
                  <a:ext uri="{FF2B5EF4-FFF2-40B4-BE49-F238E27FC236}">
                    <a16:creationId xmlns:a16="http://schemas.microsoft.com/office/drawing/2014/main" id="{A2A9E21D-795E-12ED-E904-E5738A23AF8B}"/>
                  </a:ext>
                </a:extLst>
              </p:cNvPr>
              <p:cNvSpPr>
                <a:spLocks noChangeShapeType="1"/>
              </p:cNvSpPr>
              <p:nvPr/>
            </p:nvSpPr>
            <p:spPr bwMode="auto">
              <a:xfrm>
                <a:off x="23270"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13" name="Line 43">
                <a:extLst>
                  <a:ext uri="{FF2B5EF4-FFF2-40B4-BE49-F238E27FC236}">
                    <a16:creationId xmlns:a16="http://schemas.microsoft.com/office/drawing/2014/main" id="{C6B3EB04-44F5-593D-F2BD-2AFCFE63E3D7}"/>
                  </a:ext>
                </a:extLst>
              </p:cNvPr>
              <p:cNvSpPr>
                <a:spLocks noChangeShapeType="1"/>
              </p:cNvSpPr>
              <p:nvPr/>
            </p:nvSpPr>
            <p:spPr bwMode="auto">
              <a:xfrm>
                <a:off x="23270"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14" name="Freeform 44">
                <a:extLst>
                  <a:ext uri="{FF2B5EF4-FFF2-40B4-BE49-F238E27FC236}">
                    <a16:creationId xmlns:a16="http://schemas.microsoft.com/office/drawing/2014/main" id="{ED1D6DFE-A81E-3015-094A-80636FB6EC00}"/>
                  </a:ext>
                </a:extLst>
              </p:cNvPr>
              <p:cNvSpPr/>
              <p:nvPr/>
            </p:nvSpPr>
            <p:spPr bwMode="auto">
              <a:xfrm>
                <a:off x="48753" y="82478"/>
                <a:ext cx="20847" cy="39380"/>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15" name="Line 45">
                <a:extLst>
                  <a:ext uri="{FF2B5EF4-FFF2-40B4-BE49-F238E27FC236}">
                    <a16:creationId xmlns:a16="http://schemas.microsoft.com/office/drawing/2014/main" id="{B04CBAA7-7858-0963-C853-098F356E01EA}"/>
                  </a:ext>
                </a:extLst>
              </p:cNvPr>
              <p:cNvSpPr>
                <a:spLocks noChangeShapeType="1"/>
              </p:cNvSpPr>
              <p:nvPr/>
            </p:nvSpPr>
            <p:spPr bwMode="auto">
              <a:xfrm>
                <a:off x="48753"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16" name="Line 46">
                <a:extLst>
                  <a:ext uri="{FF2B5EF4-FFF2-40B4-BE49-F238E27FC236}">
                    <a16:creationId xmlns:a16="http://schemas.microsoft.com/office/drawing/2014/main" id="{C5F55E74-ED5F-20C1-E9FA-C40C6E67873E}"/>
                  </a:ext>
                </a:extLst>
              </p:cNvPr>
              <p:cNvSpPr>
                <a:spLocks noChangeShapeType="1"/>
              </p:cNvSpPr>
              <p:nvPr/>
            </p:nvSpPr>
            <p:spPr bwMode="auto">
              <a:xfrm>
                <a:off x="48753"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17" name="Freeform 47">
                <a:extLst>
                  <a:ext uri="{FF2B5EF4-FFF2-40B4-BE49-F238E27FC236}">
                    <a16:creationId xmlns:a16="http://schemas.microsoft.com/office/drawing/2014/main" id="{3B204880-690A-3CDF-49BC-2F3461C012E3}"/>
                  </a:ext>
                </a:extLst>
              </p:cNvPr>
              <p:cNvSpPr/>
              <p:nvPr/>
            </p:nvSpPr>
            <p:spPr bwMode="auto">
              <a:xfrm>
                <a:off x="113617" y="82478"/>
                <a:ext cx="20847" cy="39380"/>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18" name="Line 48">
                <a:extLst>
                  <a:ext uri="{FF2B5EF4-FFF2-40B4-BE49-F238E27FC236}">
                    <a16:creationId xmlns:a16="http://schemas.microsoft.com/office/drawing/2014/main" id="{409E3EC8-BF3E-7638-29EF-75B9C2BCA7BF}"/>
                  </a:ext>
                </a:extLst>
              </p:cNvPr>
              <p:cNvSpPr>
                <a:spLocks noChangeShapeType="1"/>
              </p:cNvSpPr>
              <p:nvPr/>
            </p:nvSpPr>
            <p:spPr bwMode="auto">
              <a:xfrm>
                <a:off x="118251" y="10101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19" name="Line 49">
                <a:extLst>
                  <a:ext uri="{FF2B5EF4-FFF2-40B4-BE49-F238E27FC236}">
                    <a16:creationId xmlns:a16="http://schemas.microsoft.com/office/drawing/2014/main" id="{697D3116-2A48-3AC3-3B86-BB349E97FD31}"/>
                  </a:ext>
                </a:extLst>
              </p:cNvPr>
              <p:cNvSpPr>
                <a:spLocks noChangeShapeType="1"/>
              </p:cNvSpPr>
              <p:nvPr/>
            </p:nvSpPr>
            <p:spPr bwMode="auto">
              <a:xfrm>
                <a:off x="118251" y="10101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grpSp>
        <p:nvGrpSpPr>
          <p:cNvPr id="496795624" name="Groupe 297">
            <a:extLst>
              <a:ext uri="{FF2B5EF4-FFF2-40B4-BE49-F238E27FC236}">
                <a16:creationId xmlns:a16="http://schemas.microsoft.com/office/drawing/2014/main" id="{673B5E37-E1C7-B5E5-3B7C-FF3BAA004F92}"/>
              </a:ext>
            </a:extLst>
          </p:cNvPr>
          <p:cNvGrpSpPr>
            <a:grpSpLocks noChangeAspect="1"/>
          </p:cNvGrpSpPr>
          <p:nvPr/>
        </p:nvGrpSpPr>
        <p:grpSpPr bwMode="auto">
          <a:xfrm>
            <a:off x="9347620" y="5035862"/>
            <a:ext cx="626941" cy="625143"/>
            <a:chOff x="0" y="0"/>
            <a:chExt cx="626941" cy="625143"/>
          </a:xfrm>
        </p:grpSpPr>
        <p:grpSp>
          <p:nvGrpSpPr>
            <p:cNvPr id="496795625" name="Groupe 298">
              <a:extLst>
                <a:ext uri="{FF2B5EF4-FFF2-40B4-BE49-F238E27FC236}">
                  <a16:creationId xmlns:a16="http://schemas.microsoft.com/office/drawing/2014/main" id="{7D637102-B866-9330-54DC-4A03AF4B7009}"/>
                </a:ext>
              </a:extLst>
            </p:cNvPr>
            <p:cNvGrpSpPr>
              <a:grpSpLocks noChangeAspect="1"/>
            </p:cNvGrpSpPr>
            <p:nvPr/>
          </p:nvGrpSpPr>
          <p:grpSpPr bwMode="auto">
            <a:xfrm flipH="1">
              <a:off x="58327" y="58158"/>
              <a:ext cx="510284" cy="508822"/>
              <a:chOff x="0" y="0"/>
              <a:chExt cx="510284" cy="508822"/>
            </a:xfrm>
          </p:grpSpPr>
          <p:grpSp>
            <p:nvGrpSpPr>
              <p:cNvPr id="156" name="Groupe 345">
                <a:extLst>
                  <a:ext uri="{FF2B5EF4-FFF2-40B4-BE49-F238E27FC236}">
                    <a16:creationId xmlns:a16="http://schemas.microsoft.com/office/drawing/2014/main" id="{C11818EE-3C4D-1D05-C792-6BECB69FF3CF}"/>
                  </a:ext>
                </a:extLst>
              </p:cNvPr>
              <p:cNvGrpSpPr/>
              <p:nvPr/>
            </p:nvGrpSpPr>
            <p:grpSpPr bwMode="auto">
              <a:xfrm>
                <a:off x="902" y="898"/>
                <a:ext cx="508477" cy="507024"/>
                <a:chOff x="0" y="0"/>
                <a:chExt cx="508477" cy="507024"/>
              </a:xfrm>
            </p:grpSpPr>
            <p:sp>
              <p:nvSpPr>
                <p:cNvPr id="158" name="Freeform 268">
                  <a:extLst>
                    <a:ext uri="{FF2B5EF4-FFF2-40B4-BE49-F238E27FC236}">
                      <a16:creationId xmlns:a16="http://schemas.microsoft.com/office/drawing/2014/main" id="{0AEF12F9-78B4-8A64-C39F-1EE426D4A0F9}"/>
                    </a:ext>
                  </a:extLst>
                </p:cNvPr>
                <p:cNvSpPr>
                  <a:spLocks noEditPoints="1"/>
                </p:cNvSpPr>
                <p:nvPr/>
              </p:nvSpPr>
              <p:spPr bwMode="auto">
                <a:xfrm rot="18489095">
                  <a:off x="76515" y="-58151"/>
                  <a:ext cx="492102" cy="490280"/>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9" name="Freeform 148">
                  <a:extLst>
                    <a:ext uri="{FF2B5EF4-FFF2-40B4-BE49-F238E27FC236}">
                      <a16:creationId xmlns:a16="http://schemas.microsoft.com/office/drawing/2014/main" id="{2919E24E-3029-2012-1A62-B125904C415C}"/>
                    </a:ext>
                  </a:extLst>
                </p:cNvPr>
                <p:cNvSpPr>
                  <a:spLocks noEditPoints="1"/>
                </p:cNvSpPr>
                <p:nvPr/>
              </p:nvSpPr>
              <p:spPr bwMode="auto">
                <a:xfrm rot="5399942">
                  <a:off x="-57867" y="207000"/>
                  <a:ext cx="357725" cy="360443"/>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157" name="Freeform 268">
                <a:extLst>
                  <a:ext uri="{FF2B5EF4-FFF2-40B4-BE49-F238E27FC236}">
                    <a16:creationId xmlns:a16="http://schemas.microsoft.com/office/drawing/2014/main" id="{8E9F9D25-D386-8A94-8E86-777D2511DC11}"/>
                  </a:ext>
                </a:extLst>
              </p:cNvPr>
              <p:cNvSpPr>
                <a:spLocks noEditPoints="1"/>
              </p:cNvSpPr>
              <p:nvPr/>
            </p:nvSpPr>
            <p:spPr bwMode="auto">
              <a:xfrm rot="11598682">
                <a:off x="138920" y="3156"/>
                <a:ext cx="370800" cy="369429"/>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496795626" name="Groupe 299">
              <a:extLst>
                <a:ext uri="{FF2B5EF4-FFF2-40B4-BE49-F238E27FC236}">
                  <a16:creationId xmlns:a16="http://schemas.microsoft.com/office/drawing/2014/main" id="{CE08842B-1142-5631-C07D-573100D8C12E}"/>
                </a:ext>
              </a:extLst>
            </p:cNvPr>
            <p:cNvGrpSpPr/>
            <p:nvPr/>
          </p:nvGrpSpPr>
          <p:grpSpPr bwMode="auto">
            <a:xfrm>
              <a:off x="182511" y="192933"/>
              <a:ext cx="120673" cy="109359"/>
              <a:chOff x="0" y="0"/>
              <a:chExt cx="120673" cy="109359"/>
            </a:xfrm>
          </p:grpSpPr>
          <p:sp>
            <p:nvSpPr>
              <p:cNvPr id="496795627" name="Freeform 5">
                <a:extLst>
                  <a:ext uri="{FF2B5EF4-FFF2-40B4-BE49-F238E27FC236}">
                    <a16:creationId xmlns:a16="http://schemas.microsoft.com/office/drawing/2014/main" id="{666156FC-8B29-E59C-D916-327F7F568D98}"/>
                  </a:ext>
                </a:extLst>
              </p:cNvPr>
              <p:cNvSpPr>
                <a:spLocks noEditPoints="1"/>
              </p:cNvSpPr>
              <p:nvPr/>
            </p:nvSpPr>
            <p:spPr bwMode="auto">
              <a:xfrm>
                <a:off x="-13792" y="-12499"/>
                <a:ext cx="27796" cy="39380"/>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28" name="Line 6">
                <a:extLst>
                  <a:ext uri="{FF2B5EF4-FFF2-40B4-BE49-F238E27FC236}">
                    <a16:creationId xmlns:a16="http://schemas.microsoft.com/office/drawing/2014/main" id="{9A6CEBFD-86AB-198A-ECBE-F05B9D263C03}"/>
                  </a:ext>
                </a:extLst>
              </p:cNvPr>
              <p:cNvSpPr>
                <a:spLocks noChangeShapeType="1"/>
              </p:cNvSpPr>
              <p:nvPr/>
            </p:nvSpPr>
            <p:spPr bwMode="auto">
              <a:xfrm>
                <a:off x="4739" y="1298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29" name="Line 7">
                <a:extLst>
                  <a:ext uri="{FF2B5EF4-FFF2-40B4-BE49-F238E27FC236}">
                    <a16:creationId xmlns:a16="http://schemas.microsoft.com/office/drawing/2014/main" id="{A65E0B6A-DE44-A2AD-C364-33C1054C058B}"/>
                  </a:ext>
                </a:extLst>
              </p:cNvPr>
              <p:cNvSpPr>
                <a:spLocks noChangeShapeType="1"/>
              </p:cNvSpPr>
              <p:nvPr/>
            </p:nvSpPr>
            <p:spPr bwMode="auto">
              <a:xfrm>
                <a:off x="4739" y="1298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30" name="Freeform 8">
                <a:extLst>
                  <a:ext uri="{FF2B5EF4-FFF2-40B4-BE49-F238E27FC236}">
                    <a16:creationId xmlns:a16="http://schemas.microsoft.com/office/drawing/2014/main" id="{EECD6ED6-45FB-781D-0FEE-2C4C841605F9}"/>
                  </a:ext>
                </a:extLst>
              </p:cNvPr>
              <p:cNvSpPr>
                <a:spLocks noEditPoints="1"/>
              </p:cNvSpPr>
              <p:nvPr/>
            </p:nvSpPr>
            <p:spPr bwMode="auto">
              <a:xfrm>
                <a:off x="76552" y="-12499"/>
                <a:ext cx="27796" cy="39380"/>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31" name="Line 9">
                <a:extLst>
                  <a:ext uri="{FF2B5EF4-FFF2-40B4-BE49-F238E27FC236}">
                    <a16:creationId xmlns:a16="http://schemas.microsoft.com/office/drawing/2014/main" id="{3F75146E-C927-B366-FBFF-5C8B3C9B824A}"/>
                  </a:ext>
                </a:extLst>
              </p:cNvPr>
              <p:cNvSpPr>
                <a:spLocks noChangeShapeType="1"/>
              </p:cNvSpPr>
              <p:nvPr/>
            </p:nvSpPr>
            <p:spPr bwMode="auto">
              <a:xfrm>
                <a:off x="88136" y="139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32" name="Line 10">
                <a:extLst>
                  <a:ext uri="{FF2B5EF4-FFF2-40B4-BE49-F238E27FC236}">
                    <a16:creationId xmlns:a16="http://schemas.microsoft.com/office/drawing/2014/main" id="{878DD28A-E219-9B31-EE9A-45DFB45BD61F}"/>
                  </a:ext>
                </a:extLst>
              </p:cNvPr>
              <p:cNvSpPr>
                <a:spLocks noChangeShapeType="1"/>
              </p:cNvSpPr>
              <p:nvPr/>
            </p:nvSpPr>
            <p:spPr bwMode="auto">
              <a:xfrm>
                <a:off x="88136" y="139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33" name="Freeform 11">
                <a:extLst>
                  <a:ext uri="{FF2B5EF4-FFF2-40B4-BE49-F238E27FC236}">
                    <a16:creationId xmlns:a16="http://schemas.microsoft.com/office/drawing/2014/main" id="{DE2EEA78-8DBE-ED6B-7E26-DCB10E4D630B}"/>
                  </a:ext>
                </a:extLst>
              </p:cNvPr>
              <p:cNvSpPr/>
              <p:nvPr/>
            </p:nvSpPr>
            <p:spPr bwMode="auto">
              <a:xfrm>
                <a:off x="20954" y="-12499"/>
                <a:ext cx="20847" cy="39380"/>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34" name="Line 12">
                <a:extLst>
                  <a:ext uri="{FF2B5EF4-FFF2-40B4-BE49-F238E27FC236}">
                    <a16:creationId xmlns:a16="http://schemas.microsoft.com/office/drawing/2014/main" id="{3BD04096-8889-992C-AFE2-637103356EAE}"/>
                  </a:ext>
                </a:extLst>
              </p:cNvPr>
              <p:cNvSpPr>
                <a:spLocks noChangeShapeType="1"/>
              </p:cNvSpPr>
              <p:nvPr/>
            </p:nvSpPr>
            <p:spPr bwMode="auto">
              <a:xfrm>
                <a:off x="37170" y="1529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35" name="Line 13">
                <a:extLst>
                  <a:ext uri="{FF2B5EF4-FFF2-40B4-BE49-F238E27FC236}">
                    <a16:creationId xmlns:a16="http://schemas.microsoft.com/office/drawing/2014/main" id="{26E80C60-F3FF-6E54-2561-8A9C739AD440}"/>
                  </a:ext>
                </a:extLst>
              </p:cNvPr>
              <p:cNvSpPr>
                <a:spLocks noChangeShapeType="1"/>
              </p:cNvSpPr>
              <p:nvPr/>
            </p:nvSpPr>
            <p:spPr bwMode="auto">
              <a:xfrm>
                <a:off x="37170" y="1529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36" name="Freeform 14">
                <a:extLst>
                  <a:ext uri="{FF2B5EF4-FFF2-40B4-BE49-F238E27FC236}">
                    <a16:creationId xmlns:a16="http://schemas.microsoft.com/office/drawing/2014/main" id="{01FD508A-261E-FEB2-B2A0-B81058249B08}"/>
                  </a:ext>
                </a:extLst>
              </p:cNvPr>
              <p:cNvSpPr/>
              <p:nvPr/>
            </p:nvSpPr>
            <p:spPr bwMode="auto">
              <a:xfrm>
                <a:off x="48753" y="-12499"/>
                <a:ext cx="20847" cy="39380"/>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37" name="Line 15">
                <a:extLst>
                  <a:ext uri="{FF2B5EF4-FFF2-40B4-BE49-F238E27FC236}">
                    <a16:creationId xmlns:a16="http://schemas.microsoft.com/office/drawing/2014/main" id="{9D2CBFB3-7BDF-E550-5AF5-5D93223751C6}"/>
                  </a:ext>
                </a:extLst>
              </p:cNvPr>
              <p:cNvSpPr>
                <a:spLocks noChangeShapeType="1"/>
              </p:cNvSpPr>
              <p:nvPr/>
            </p:nvSpPr>
            <p:spPr bwMode="auto">
              <a:xfrm>
                <a:off x="64968"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38" name="Line 16">
                <a:extLst>
                  <a:ext uri="{FF2B5EF4-FFF2-40B4-BE49-F238E27FC236}">
                    <a16:creationId xmlns:a16="http://schemas.microsoft.com/office/drawing/2014/main" id="{ADEB7983-C624-1274-D6DC-E8BBA4F64C26}"/>
                  </a:ext>
                </a:extLst>
              </p:cNvPr>
              <p:cNvSpPr>
                <a:spLocks noChangeShapeType="1"/>
              </p:cNvSpPr>
              <p:nvPr/>
            </p:nvSpPr>
            <p:spPr bwMode="auto">
              <a:xfrm>
                <a:off x="64968"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39" name="Freeform 17">
                <a:extLst>
                  <a:ext uri="{FF2B5EF4-FFF2-40B4-BE49-F238E27FC236}">
                    <a16:creationId xmlns:a16="http://schemas.microsoft.com/office/drawing/2014/main" id="{C39695A0-FBCD-E6A3-D377-FEB35AFCCBCE}"/>
                  </a:ext>
                </a:extLst>
              </p:cNvPr>
              <p:cNvSpPr/>
              <p:nvPr/>
            </p:nvSpPr>
            <p:spPr bwMode="auto">
              <a:xfrm>
                <a:off x="113617" y="-12499"/>
                <a:ext cx="20847" cy="39380"/>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40" name="Line 18">
                <a:extLst>
                  <a:ext uri="{FF2B5EF4-FFF2-40B4-BE49-F238E27FC236}">
                    <a16:creationId xmlns:a16="http://schemas.microsoft.com/office/drawing/2014/main" id="{65C8F988-9471-08CE-2326-25ADC3C05195}"/>
                  </a:ext>
                </a:extLst>
              </p:cNvPr>
              <p:cNvSpPr>
                <a:spLocks noChangeShapeType="1"/>
              </p:cNvSpPr>
              <p:nvPr/>
            </p:nvSpPr>
            <p:spPr bwMode="auto">
              <a:xfrm>
                <a:off x="129831"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41" name="Line 19">
                <a:extLst>
                  <a:ext uri="{FF2B5EF4-FFF2-40B4-BE49-F238E27FC236}">
                    <a16:creationId xmlns:a16="http://schemas.microsoft.com/office/drawing/2014/main" id="{F2FBD0AE-B9FD-3AE6-D1C9-5B7CDAAA4C7E}"/>
                  </a:ext>
                </a:extLst>
              </p:cNvPr>
              <p:cNvSpPr>
                <a:spLocks noChangeShapeType="1"/>
              </p:cNvSpPr>
              <p:nvPr/>
            </p:nvSpPr>
            <p:spPr bwMode="auto">
              <a:xfrm>
                <a:off x="129831"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42" name="Freeform 20">
                <a:extLst>
                  <a:ext uri="{FF2B5EF4-FFF2-40B4-BE49-F238E27FC236}">
                    <a16:creationId xmlns:a16="http://schemas.microsoft.com/office/drawing/2014/main" id="{EF398D02-1F0D-C15E-8368-D8C1EDCF7859}"/>
                  </a:ext>
                </a:extLst>
              </p:cNvPr>
              <p:cNvSpPr>
                <a:spLocks noEditPoints="1"/>
              </p:cNvSpPr>
              <p:nvPr/>
            </p:nvSpPr>
            <p:spPr bwMode="auto">
              <a:xfrm>
                <a:off x="-13792" y="36147"/>
                <a:ext cx="27796" cy="37062"/>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43" name="Line 21">
                <a:extLst>
                  <a:ext uri="{FF2B5EF4-FFF2-40B4-BE49-F238E27FC236}">
                    <a16:creationId xmlns:a16="http://schemas.microsoft.com/office/drawing/2014/main" id="{84A56646-E997-E6CB-568C-8AAF4938B9DF}"/>
                  </a:ext>
                </a:extLst>
              </p:cNvPr>
              <p:cNvSpPr>
                <a:spLocks noChangeShapeType="1"/>
              </p:cNvSpPr>
              <p:nvPr/>
            </p:nvSpPr>
            <p:spPr bwMode="auto">
              <a:xfrm>
                <a:off x="4739" y="5931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44" name="Line 22">
                <a:extLst>
                  <a:ext uri="{FF2B5EF4-FFF2-40B4-BE49-F238E27FC236}">
                    <a16:creationId xmlns:a16="http://schemas.microsoft.com/office/drawing/2014/main" id="{EB3CCF56-FC0D-28B2-F90B-56CBBE88228D}"/>
                  </a:ext>
                </a:extLst>
              </p:cNvPr>
              <p:cNvSpPr>
                <a:spLocks noChangeShapeType="1"/>
              </p:cNvSpPr>
              <p:nvPr/>
            </p:nvSpPr>
            <p:spPr bwMode="auto">
              <a:xfrm>
                <a:off x="4739" y="5931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45" name="Freeform 23">
                <a:extLst>
                  <a:ext uri="{FF2B5EF4-FFF2-40B4-BE49-F238E27FC236}">
                    <a16:creationId xmlns:a16="http://schemas.microsoft.com/office/drawing/2014/main" id="{CF4B5EF7-2C3E-6DC3-F49B-CFCFFB1EBDE6}"/>
                  </a:ext>
                </a:extLst>
              </p:cNvPr>
              <p:cNvSpPr>
                <a:spLocks noEditPoints="1"/>
              </p:cNvSpPr>
              <p:nvPr/>
            </p:nvSpPr>
            <p:spPr bwMode="auto">
              <a:xfrm>
                <a:off x="76552" y="36147"/>
                <a:ext cx="27796" cy="37062"/>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46" name="Line 24">
                <a:extLst>
                  <a:ext uri="{FF2B5EF4-FFF2-40B4-BE49-F238E27FC236}">
                    <a16:creationId xmlns:a16="http://schemas.microsoft.com/office/drawing/2014/main" id="{6B41E7EB-9F33-818A-4EF7-BCCFBA6CC44F}"/>
                  </a:ext>
                </a:extLst>
              </p:cNvPr>
              <p:cNvSpPr>
                <a:spLocks noChangeShapeType="1"/>
              </p:cNvSpPr>
              <p:nvPr/>
            </p:nvSpPr>
            <p:spPr bwMode="auto">
              <a:xfrm>
                <a:off x="88136" y="500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6795647" name="Line 25">
                <a:extLst>
                  <a:ext uri="{FF2B5EF4-FFF2-40B4-BE49-F238E27FC236}">
                    <a16:creationId xmlns:a16="http://schemas.microsoft.com/office/drawing/2014/main" id="{7BD3D7D9-909E-5352-28A6-D02273D4ED58}"/>
                  </a:ext>
                </a:extLst>
              </p:cNvPr>
              <p:cNvSpPr>
                <a:spLocks noChangeShapeType="1"/>
              </p:cNvSpPr>
              <p:nvPr/>
            </p:nvSpPr>
            <p:spPr bwMode="auto">
              <a:xfrm>
                <a:off x="88136" y="500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2" name="Freeform 26">
                <a:extLst>
                  <a:ext uri="{FF2B5EF4-FFF2-40B4-BE49-F238E27FC236}">
                    <a16:creationId xmlns:a16="http://schemas.microsoft.com/office/drawing/2014/main" id="{6928D8D7-5E91-347A-35E6-2160807BC4E0}"/>
                  </a:ext>
                </a:extLst>
              </p:cNvPr>
              <p:cNvSpPr/>
              <p:nvPr/>
            </p:nvSpPr>
            <p:spPr bwMode="auto">
              <a:xfrm>
                <a:off x="20954" y="36147"/>
                <a:ext cx="20847" cy="37062"/>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3" name="Line 27">
                <a:extLst>
                  <a:ext uri="{FF2B5EF4-FFF2-40B4-BE49-F238E27FC236}">
                    <a16:creationId xmlns:a16="http://schemas.microsoft.com/office/drawing/2014/main" id="{BA3C6A87-5499-6524-0D08-58803B8C37F2}"/>
                  </a:ext>
                </a:extLst>
              </p:cNvPr>
              <p:cNvSpPr>
                <a:spLocks noChangeShapeType="1"/>
              </p:cNvSpPr>
              <p:nvPr/>
            </p:nvSpPr>
            <p:spPr bwMode="auto">
              <a:xfrm>
                <a:off x="37170" y="639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4" name="Line 28">
                <a:extLst>
                  <a:ext uri="{FF2B5EF4-FFF2-40B4-BE49-F238E27FC236}">
                    <a16:creationId xmlns:a16="http://schemas.microsoft.com/office/drawing/2014/main" id="{499C1735-F227-B3D8-DDC5-657673D30778}"/>
                  </a:ext>
                </a:extLst>
              </p:cNvPr>
              <p:cNvSpPr>
                <a:spLocks noChangeShapeType="1"/>
              </p:cNvSpPr>
              <p:nvPr/>
            </p:nvSpPr>
            <p:spPr bwMode="auto">
              <a:xfrm>
                <a:off x="37170" y="639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5" name="Freeform 29">
                <a:extLst>
                  <a:ext uri="{FF2B5EF4-FFF2-40B4-BE49-F238E27FC236}">
                    <a16:creationId xmlns:a16="http://schemas.microsoft.com/office/drawing/2014/main" id="{87F099B8-4373-C2AD-B353-D823BB7FDF8A}"/>
                  </a:ext>
                </a:extLst>
              </p:cNvPr>
              <p:cNvSpPr/>
              <p:nvPr/>
            </p:nvSpPr>
            <p:spPr bwMode="auto">
              <a:xfrm>
                <a:off x="48753" y="36147"/>
                <a:ext cx="20847" cy="37062"/>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6" name="Line 30">
                <a:extLst>
                  <a:ext uri="{FF2B5EF4-FFF2-40B4-BE49-F238E27FC236}">
                    <a16:creationId xmlns:a16="http://schemas.microsoft.com/office/drawing/2014/main" id="{CD0D932F-0DDD-0497-57EF-616A7FCCE24A}"/>
                  </a:ext>
                </a:extLst>
              </p:cNvPr>
              <p:cNvSpPr>
                <a:spLocks noChangeShapeType="1"/>
              </p:cNvSpPr>
              <p:nvPr/>
            </p:nvSpPr>
            <p:spPr bwMode="auto">
              <a:xfrm>
                <a:off x="53386"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7" name="Line 31">
                <a:extLst>
                  <a:ext uri="{FF2B5EF4-FFF2-40B4-BE49-F238E27FC236}">
                    <a16:creationId xmlns:a16="http://schemas.microsoft.com/office/drawing/2014/main" id="{CD586BEC-EA18-E3AD-07C2-2300E71054C9}"/>
                  </a:ext>
                </a:extLst>
              </p:cNvPr>
              <p:cNvSpPr>
                <a:spLocks noChangeShapeType="1"/>
              </p:cNvSpPr>
              <p:nvPr/>
            </p:nvSpPr>
            <p:spPr bwMode="auto">
              <a:xfrm>
                <a:off x="53386"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8" name="Freeform 32">
                <a:extLst>
                  <a:ext uri="{FF2B5EF4-FFF2-40B4-BE49-F238E27FC236}">
                    <a16:creationId xmlns:a16="http://schemas.microsoft.com/office/drawing/2014/main" id="{DA2A2EC2-3A0A-F640-1FC9-720DDB7A2D91}"/>
                  </a:ext>
                </a:extLst>
              </p:cNvPr>
              <p:cNvSpPr/>
              <p:nvPr/>
            </p:nvSpPr>
            <p:spPr bwMode="auto">
              <a:xfrm>
                <a:off x="113617" y="36147"/>
                <a:ext cx="20847" cy="37062"/>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9" name="Line 33">
                <a:extLst>
                  <a:ext uri="{FF2B5EF4-FFF2-40B4-BE49-F238E27FC236}">
                    <a16:creationId xmlns:a16="http://schemas.microsoft.com/office/drawing/2014/main" id="{E6B08036-BC38-2CE5-C1D9-8F4ADA621061}"/>
                  </a:ext>
                </a:extLst>
              </p:cNvPr>
              <p:cNvSpPr>
                <a:spLocks noChangeShapeType="1"/>
              </p:cNvSpPr>
              <p:nvPr/>
            </p:nvSpPr>
            <p:spPr bwMode="auto">
              <a:xfrm>
                <a:off x="118251"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0" name="Line 34">
                <a:extLst>
                  <a:ext uri="{FF2B5EF4-FFF2-40B4-BE49-F238E27FC236}">
                    <a16:creationId xmlns:a16="http://schemas.microsoft.com/office/drawing/2014/main" id="{B995AAB4-DF2D-000F-32B7-05329930495D}"/>
                  </a:ext>
                </a:extLst>
              </p:cNvPr>
              <p:cNvSpPr>
                <a:spLocks noChangeShapeType="1"/>
              </p:cNvSpPr>
              <p:nvPr/>
            </p:nvSpPr>
            <p:spPr bwMode="auto">
              <a:xfrm>
                <a:off x="118251"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1" name="Freeform 35">
                <a:extLst>
                  <a:ext uri="{FF2B5EF4-FFF2-40B4-BE49-F238E27FC236}">
                    <a16:creationId xmlns:a16="http://schemas.microsoft.com/office/drawing/2014/main" id="{88C9A8B7-380D-7397-DAEA-29C720A62BEA}"/>
                  </a:ext>
                </a:extLst>
              </p:cNvPr>
              <p:cNvSpPr>
                <a:spLocks noEditPoints="1"/>
              </p:cNvSpPr>
              <p:nvPr/>
            </p:nvSpPr>
            <p:spPr bwMode="auto">
              <a:xfrm>
                <a:off x="-13792" y="82478"/>
                <a:ext cx="27796" cy="39380"/>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2" name="Line 36">
                <a:extLst>
                  <a:ext uri="{FF2B5EF4-FFF2-40B4-BE49-F238E27FC236}">
                    <a16:creationId xmlns:a16="http://schemas.microsoft.com/office/drawing/2014/main" id="{7B9ABAF5-DDF0-459A-FA22-1E53558CBD1F}"/>
                  </a:ext>
                </a:extLst>
              </p:cNvPr>
              <p:cNvSpPr>
                <a:spLocks noChangeShapeType="1"/>
              </p:cNvSpPr>
              <p:nvPr/>
            </p:nvSpPr>
            <p:spPr bwMode="auto">
              <a:xfrm>
                <a:off x="4739" y="10795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3" name="Line 37">
                <a:extLst>
                  <a:ext uri="{FF2B5EF4-FFF2-40B4-BE49-F238E27FC236}">
                    <a16:creationId xmlns:a16="http://schemas.microsoft.com/office/drawing/2014/main" id="{FBE0721D-D3E0-D386-DB90-F47260D2109A}"/>
                  </a:ext>
                </a:extLst>
              </p:cNvPr>
              <p:cNvSpPr>
                <a:spLocks noChangeShapeType="1"/>
              </p:cNvSpPr>
              <p:nvPr/>
            </p:nvSpPr>
            <p:spPr bwMode="auto">
              <a:xfrm>
                <a:off x="4739" y="10795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4" name="Freeform 38">
                <a:extLst>
                  <a:ext uri="{FF2B5EF4-FFF2-40B4-BE49-F238E27FC236}">
                    <a16:creationId xmlns:a16="http://schemas.microsoft.com/office/drawing/2014/main" id="{77B96F12-25A4-AA3B-888D-6CA54FA5FB75}"/>
                  </a:ext>
                </a:extLst>
              </p:cNvPr>
              <p:cNvSpPr>
                <a:spLocks noEditPoints="1"/>
              </p:cNvSpPr>
              <p:nvPr/>
            </p:nvSpPr>
            <p:spPr bwMode="auto">
              <a:xfrm>
                <a:off x="76552" y="82478"/>
                <a:ext cx="27796" cy="39380"/>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5" name="Line 39">
                <a:extLst>
                  <a:ext uri="{FF2B5EF4-FFF2-40B4-BE49-F238E27FC236}">
                    <a16:creationId xmlns:a16="http://schemas.microsoft.com/office/drawing/2014/main" id="{848F7218-412C-200D-5B8E-43447F47E735}"/>
                  </a:ext>
                </a:extLst>
              </p:cNvPr>
              <p:cNvSpPr>
                <a:spLocks noChangeShapeType="1"/>
              </p:cNvSpPr>
              <p:nvPr/>
            </p:nvSpPr>
            <p:spPr bwMode="auto">
              <a:xfrm>
                <a:off x="88136" y="9637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6" name="Line 40">
                <a:extLst>
                  <a:ext uri="{FF2B5EF4-FFF2-40B4-BE49-F238E27FC236}">
                    <a16:creationId xmlns:a16="http://schemas.microsoft.com/office/drawing/2014/main" id="{EE90FDC3-7417-A318-725E-F46CC6DE31E7}"/>
                  </a:ext>
                </a:extLst>
              </p:cNvPr>
              <p:cNvSpPr>
                <a:spLocks noChangeShapeType="1"/>
              </p:cNvSpPr>
              <p:nvPr/>
            </p:nvSpPr>
            <p:spPr bwMode="auto">
              <a:xfrm>
                <a:off x="88136" y="9637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7" name="Freeform 41">
                <a:extLst>
                  <a:ext uri="{FF2B5EF4-FFF2-40B4-BE49-F238E27FC236}">
                    <a16:creationId xmlns:a16="http://schemas.microsoft.com/office/drawing/2014/main" id="{92FD14BE-ED24-3056-F245-47FA80B88FB7}"/>
                  </a:ext>
                </a:extLst>
              </p:cNvPr>
              <p:cNvSpPr/>
              <p:nvPr/>
            </p:nvSpPr>
            <p:spPr bwMode="auto">
              <a:xfrm>
                <a:off x="20954" y="82478"/>
                <a:ext cx="20847" cy="39380"/>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8" name="Line 42">
                <a:extLst>
                  <a:ext uri="{FF2B5EF4-FFF2-40B4-BE49-F238E27FC236}">
                    <a16:creationId xmlns:a16="http://schemas.microsoft.com/office/drawing/2014/main" id="{96C1BECB-7E0C-BA75-B500-6B048ECC7E1D}"/>
                  </a:ext>
                </a:extLst>
              </p:cNvPr>
              <p:cNvSpPr>
                <a:spLocks noChangeShapeType="1"/>
              </p:cNvSpPr>
              <p:nvPr/>
            </p:nvSpPr>
            <p:spPr bwMode="auto">
              <a:xfrm>
                <a:off x="23270"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9" name="Line 43">
                <a:extLst>
                  <a:ext uri="{FF2B5EF4-FFF2-40B4-BE49-F238E27FC236}">
                    <a16:creationId xmlns:a16="http://schemas.microsoft.com/office/drawing/2014/main" id="{7FA7288C-F579-2756-8A42-31E56C1587F5}"/>
                  </a:ext>
                </a:extLst>
              </p:cNvPr>
              <p:cNvSpPr>
                <a:spLocks noChangeShapeType="1"/>
              </p:cNvSpPr>
              <p:nvPr/>
            </p:nvSpPr>
            <p:spPr bwMode="auto">
              <a:xfrm>
                <a:off x="23270"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0" name="Freeform 44">
                <a:extLst>
                  <a:ext uri="{FF2B5EF4-FFF2-40B4-BE49-F238E27FC236}">
                    <a16:creationId xmlns:a16="http://schemas.microsoft.com/office/drawing/2014/main" id="{17CA339F-0608-9E98-BF3B-175916F431F0}"/>
                  </a:ext>
                </a:extLst>
              </p:cNvPr>
              <p:cNvSpPr/>
              <p:nvPr/>
            </p:nvSpPr>
            <p:spPr bwMode="auto">
              <a:xfrm>
                <a:off x="48753" y="82478"/>
                <a:ext cx="20847" cy="39380"/>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1" name="Line 45">
                <a:extLst>
                  <a:ext uri="{FF2B5EF4-FFF2-40B4-BE49-F238E27FC236}">
                    <a16:creationId xmlns:a16="http://schemas.microsoft.com/office/drawing/2014/main" id="{07827602-23FE-EAC4-F986-B0121BBB37AA}"/>
                  </a:ext>
                </a:extLst>
              </p:cNvPr>
              <p:cNvSpPr>
                <a:spLocks noChangeShapeType="1"/>
              </p:cNvSpPr>
              <p:nvPr/>
            </p:nvSpPr>
            <p:spPr bwMode="auto">
              <a:xfrm>
                <a:off x="48753"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2" name="Line 46">
                <a:extLst>
                  <a:ext uri="{FF2B5EF4-FFF2-40B4-BE49-F238E27FC236}">
                    <a16:creationId xmlns:a16="http://schemas.microsoft.com/office/drawing/2014/main" id="{85641C53-706F-C07B-ADC8-51675166962B}"/>
                  </a:ext>
                </a:extLst>
              </p:cNvPr>
              <p:cNvSpPr>
                <a:spLocks noChangeShapeType="1"/>
              </p:cNvSpPr>
              <p:nvPr/>
            </p:nvSpPr>
            <p:spPr bwMode="auto">
              <a:xfrm>
                <a:off x="48753"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3" name="Freeform 47">
                <a:extLst>
                  <a:ext uri="{FF2B5EF4-FFF2-40B4-BE49-F238E27FC236}">
                    <a16:creationId xmlns:a16="http://schemas.microsoft.com/office/drawing/2014/main" id="{FEAC02DA-2CEB-9705-03BD-CCDDBD76B215}"/>
                  </a:ext>
                </a:extLst>
              </p:cNvPr>
              <p:cNvSpPr/>
              <p:nvPr/>
            </p:nvSpPr>
            <p:spPr bwMode="auto">
              <a:xfrm>
                <a:off x="113617" y="82478"/>
                <a:ext cx="20847" cy="39380"/>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4" name="Line 48">
                <a:extLst>
                  <a:ext uri="{FF2B5EF4-FFF2-40B4-BE49-F238E27FC236}">
                    <a16:creationId xmlns:a16="http://schemas.microsoft.com/office/drawing/2014/main" id="{9977D752-350A-90D6-6F93-21EEA3C272C0}"/>
                  </a:ext>
                </a:extLst>
              </p:cNvPr>
              <p:cNvSpPr>
                <a:spLocks noChangeShapeType="1"/>
              </p:cNvSpPr>
              <p:nvPr/>
            </p:nvSpPr>
            <p:spPr bwMode="auto">
              <a:xfrm>
                <a:off x="118251" y="10101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5" name="Line 49">
                <a:extLst>
                  <a:ext uri="{FF2B5EF4-FFF2-40B4-BE49-F238E27FC236}">
                    <a16:creationId xmlns:a16="http://schemas.microsoft.com/office/drawing/2014/main" id="{FE5735D8-A7D7-0252-856B-44A8D61FB9FD}"/>
                  </a:ext>
                </a:extLst>
              </p:cNvPr>
              <p:cNvSpPr>
                <a:spLocks noChangeShapeType="1"/>
              </p:cNvSpPr>
              <p:nvPr/>
            </p:nvSpPr>
            <p:spPr bwMode="auto">
              <a:xfrm>
                <a:off x="118251" y="10101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160" name="Ellipse 349">
            <a:extLst>
              <a:ext uri="{FF2B5EF4-FFF2-40B4-BE49-F238E27FC236}">
                <a16:creationId xmlns:a16="http://schemas.microsoft.com/office/drawing/2014/main" id="{6CD4285D-8B27-74C4-7166-45D5E5F9BECF}"/>
              </a:ext>
            </a:extLst>
          </p:cNvPr>
          <p:cNvSpPr>
            <a:spLocks noChangeAspect="1"/>
          </p:cNvSpPr>
          <p:nvPr/>
        </p:nvSpPr>
        <p:spPr bwMode="auto">
          <a:xfrm>
            <a:off x="9430886" y="5094808"/>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61" name="Ellipse 349">
            <a:extLst>
              <a:ext uri="{FF2B5EF4-FFF2-40B4-BE49-F238E27FC236}">
                <a16:creationId xmlns:a16="http://schemas.microsoft.com/office/drawing/2014/main" id="{7AC9628F-E725-9708-8AAE-CC0535B25457}"/>
              </a:ext>
            </a:extLst>
          </p:cNvPr>
          <p:cNvSpPr>
            <a:spLocks noChangeAspect="1"/>
          </p:cNvSpPr>
          <p:nvPr/>
        </p:nvSpPr>
        <p:spPr bwMode="auto">
          <a:xfrm>
            <a:off x="9430886" y="4222055"/>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62" name="ZoneTexte 20">
            <a:extLst>
              <a:ext uri="{FF2B5EF4-FFF2-40B4-BE49-F238E27FC236}">
                <a16:creationId xmlns:a16="http://schemas.microsoft.com/office/drawing/2014/main" id="{97D78D42-A7CC-A05F-5F13-5C428669337D}"/>
              </a:ext>
            </a:extLst>
          </p:cNvPr>
          <p:cNvSpPr/>
          <p:nvPr/>
        </p:nvSpPr>
        <p:spPr bwMode="auto">
          <a:xfrm>
            <a:off x="9974561" y="3874672"/>
            <a:ext cx="6519461" cy="2031325"/>
          </a:xfrm>
          <a:prstGeom prst="rect">
            <a:avLst/>
          </a:prstGeom>
          <a:noFill/>
        </p:spPr>
        <p:txBody>
          <a:bodyPr wrap="square" rtlCol="0">
            <a:spAutoFit/>
          </a:bodyPr>
          <a:lstStyle/>
          <a:p>
            <a:pPr algn="just">
              <a:defRPr/>
            </a:pPr>
            <a:endParaRPr lang="fr-FR" sz="1600" dirty="0">
              <a:latin typeface="Marianne"/>
            </a:endParaRPr>
          </a:p>
          <a:p>
            <a:pPr marL="285750" indent="-285750" algn="just">
              <a:buFont typeface="Arial" panose="020B0604020202020204" pitchFamily="34" charset="0"/>
              <a:buChar char="•"/>
              <a:defRPr/>
            </a:pPr>
            <a:r>
              <a:rPr lang="fr-FR" sz="1600" dirty="0">
                <a:latin typeface="Marianne"/>
              </a:rPr>
              <a:t>Le champ de dépôt de </a:t>
            </a:r>
            <a:r>
              <a:rPr lang="fr-FR" sz="1600" b="1" dirty="0">
                <a:latin typeface="Marianne"/>
              </a:rPr>
              <a:t>l’attestation de référencement ANS</a:t>
            </a:r>
            <a:r>
              <a:rPr lang="fr-FR" sz="1600" dirty="0">
                <a:latin typeface="Marianne"/>
              </a:rPr>
              <a:t> est accessible et vous déposez votre document. </a:t>
            </a:r>
            <a:endParaRPr dirty="0"/>
          </a:p>
          <a:p>
            <a:pPr algn="just">
              <a:defRPr/>
            </a:pPr>
            <a:endParaRPr lang="fr-FR" sz="1600" dirty="0">
              <a:latin typeface="Marianne"/>
            </a:endParaRPr>
          </a:p>
          <a:p>
            <a:pPr marL="285750" indent="-285750" algn="just">
              <a:buFont typeface="Arial" panose="020B0604020202020204" pitchFamily="34" charset="0"/>
              <a:buChar char="•"/>
              <a:defRPr/>
            </a:pPr>
            <a:r>
              <a:rPr lang="fr-FR" sz="1600" dirty="0">
                <a:latin typeface="Marianne"/>
              </a:rPr>
              <a:t>Le champ de dépôt du </a:t>
            </a:r>
            <a:r>
              <a:rPr lang="fr-FR" sz="1600" b="1" dirty="0">
                <a:latin typeface="Marianne"/>
              </a:rPr>
              <a:t>certificat d’hébergement de données de santé </a:t>
            </a:r>
            <a:r>
              <a:rPr lang="fr-FR" sz="1600" dirty="0">
                <a:latin typeface="Marianne"/>
              </a:rPr>
              <a:t>ou </a:t>
            </a:r>
            <a:r>
              <a:rPr lang="fr-FR" sz="1600" b="1" dirty="0">
                <a:latin typeface="Marianne"/>
              </a:rPr>
              <a:t>l’attestation sur l’honneur de non hébergement de données de santé</a:t>
            </a:r>
            <a:r>
              <a:rPr lang="fr-FR" sz="1600" dirty="0">
                <a:latin typeface="Marianne"/>
              </a:rPr>
              <a:t> </a:t>
            </a:r>
            <a:r>
              <a:rPr lang="fr-FR" sz="1400" dirty="0">
                <a:latin typeface="Marianne"/>
              </a:rPr>
              <a:t>est accessible et vous déposez votre document.  </a:t>
            </a:r>
            <a:r>
              <a:rPr lang="fr-FR" sz="1400" i="1" dirty="0">
                <a:latin typeface="Marianne"/>
              </a:rPr>
              <a:t>(Cf. page suivante)</a:t>
            </a:r>
            <a:endParaRPr i="1" dirty="0"/>
          </a:p>
        </p:txBody>
      </p:sp>
      <p:sp>
        <p:nvSpPr>
          <p:cNvPr id="163" name="ZoneTexte 20">
            <a:extLst>
              <a:ext uri="{FF2B5EF4-FFF2-40B4-BE49-F238E27FC236}">
                <a16:creationId xmlns:a16="http://schemas.microsoft.com/office/drawing/2014/main" id="{EE58FDED-73A1-A84C-9372-9AEB549439AC}"/>
              </a:ext>
            </a:extLst>
          </p:cNvPr>
          <p:cNvSpPr/>
          <p:nvPr/>
        </p:nvSpPr>
        <p:spPr bwMode="auto">
          <a:xfrm>
            <a:off x="8613388" y="3821737"/>
            <a:ext cx="7741403" cy="349911"/>
          </a:xfrm>
          <a:prstGeom prst="rect">
            <a:avLst/>
          </a:prstGeom>
          <a:noFill/>
        </p:spPr>
        <p:txBody>
          <a:bodyPr wrap="square" rtlCol="0">
            <a:spAutoFit/>
          </a:bodyPr>
          <a:lstStyle/>
          <a:p>
            <a:pPr algn="just">
              <a:defRPr/>
            </a:pPr>
            <a:r>
              <a:rPr lang="fr-FR" sz="1600" u="sng" dirty="0">
                <a:latin typeface="Marianne"/>
              </a:rPr>
              <a:t>Si votre référencement est validé </a:t>
            </a:r>
            <a:r>
              <a:rPr lang="fr-FR" sz="1600" dirty="0">
                <a:latin typeface="Marianne"/>
              </a:rPr>
              <a:t>auprès de l’ANS:</a:t>
            </a:r>
            <a:endParaRPr lang="fr-FR" sz="1600" dirty="0"/>
          </a:p>
        </p:txBody>
      </p:sp>
      <p:sp>
        <p:nvSpPr>
          <p:cNvPr id="164" name="ZoneTexte 20">
            <a:extLst>
              <a:ext uri="{FF2B5EF4-FFF2-40B4-BE49-F238E27FC236}">
                <a16:creationId xmlns:a16="http://schemas.microsoft.com/office/drawing/2014/main" id="{9A305CA7-9831-FDB1-68E6-C77CBC3A5B07}"/>
              </a:ext>
            </a:extLst>
          </p:cNvPr>
          <p:cNvSpPr/>
          <p:nvPr/>
        </p:nvSpPr>
        <p:spPr bwMode="auto">
          <a:xfrm>
            <a:off x="9006798" y="6634093"/>
            <a:ext cx="7487224" cy="584775"/>
          </a:xfrm>
          <a:prstGeom prst="rect">
            <a:avLst/>
          </a:prstGeom>
          <a:noFill/>
        </p:spPr>
        <p:txBody>
          <a:bodyPr wrap="square" rtlCol="0">
            <a:spAutoFit/>
          </a:bodyPr>
          <a:lstStyle/>
          <a:p>
            <a:pPr algn="just">
              <a:defRPr/>
            </a:pPr>
            <a:r>
              <a:rPr lang="fr-FR" sz="1600" dirty="0">
                <a:latin typeface="Marianne"/>
              </a:rPr>
              <a:t>Cliquez sur le bouton « Etape suivante » afin de continuer le dépôt de la demande d’enrôlement.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 name="Image 4">
            <a:extLst>
              <a:ext uri="{FF2B5EF4-FFF2-40B4-BE49-F238E27FC236}">
                <a16:creationId xmlns:a16="http://schemas.microsoft.com/office/drawing/2014/main" id="{6D6BB1A3-A038-389B-A0C1-05DBC81051A1}"/>
              </a:ext>
            </a:extLst>
          </p:cNvPr>
          <p:cNvPicPr>
            <a:picLocks noChangeAspect="1"/>
          </p:cNvPicPr>
          <p:nvPr/>
        </p:nvPicPr>
        <p:blipFill>
          <a:blip r:embed="rId2"/>
          <a:stretch>
            <a:fillRect/>
          </a:stretch>
        </p:blipFill>
        <p:spPr>
          <a:xfrm>
            <a:off x="1662408" y="2276290"/>
            <a:ext cx="5227819" cy="6772782"/>
          </a:xfrm>
          <a:prstGeom prst="rect">
            <a:avLst/>
          </a:prstGeom>
        </p:spPr>
      </p:pic>
      <p:sp>
        <p:nvSpPr>
          <p:cNvPr id="4" name="Espace réservé du numéro de diapositive 1"/>
          <p:cNvSpPr>
            <a:spLocks noGrp="1"/>
          </p:cNvSpPr>
          <p:nvPr>
            <p:ph type="sldNum" sz="quarter" idx="12"/>
          </p:nvPr>
        </p:nvSpPr>
        <p:spPr bwMode="auto"/>
        <p:txBody>
          <a:bodyPr/>
          <a:lstStyle/>
          <a:p>
            <a:pPr>
              <a:defRPr/>
            </a:pPr>
            <a:fld id="{975A587B-5814-4D9B-9598-FE9CB954CB01}" type="slidenum">
              <a:rPr lang="fr-FR"/>
              <a:t>11</a:t>
            </a:fld>
            <a:endParaRPr lang="fr-FR" dirty="0"/>
          </a:p>
        </p:txBody>
      </p:sp>
      <p:sp>
        <p:nvSpPr>
          <p:cNvPr id="16" name="Titre 6"/>
          <p:cNvSpPr/>
          <p:nvPr/>
        </p:nvSpPr>
        <p:spPr bwMode="auto">
          <a:xfrm>
            <a:off x="-1704972" y="960003"/>
            <a:ext cx="15052104" cy="1310400"/>
          </a:xfrm>
          <a:prstGeom prst="rect">
            <a:avLst/>
          </a:prstGeom>
        </p:spPr>
        <p:txBody>
          <a:bodyPr vert="horz" lIns="0" tIns="0" rIns="0" bIns="0" rtlCol="0" anchor="b">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defRPr/>
            </a:pPr>
            <a:endParaRPr lang="fr-FR" sz="3900" dirty="0"/>
          </a:p>
        </p:txBody>
      </p:sp>
      <p:sp>
        <p:nvSpPr>
          <p:cNvPr id="19" name="Titre 6"/>
          <p:cNvSpPr>
            <a:spLocks noGrp="1"/>
          </p:cNvSpPr>
          <p:nvPr>
            <p:ph type="title"/>
          </p:nvPr>
        </p:nvSpPr>
        <p:spPr bwMode="auto">
          <a:xfrm>
            <a:off x="397496" y="696144"/>
            <a:ext cx="15350454" cy="1310400"/>
          </a:xfrm>
        </p:spPr>
        <p:txBody>
          <a:bodyPr>
            <a:normAutofit/>
          </a:bodyPr>
          <a:lstStyle/>
          <a:p>
            <a:pPr>
              <a:defRPr/>
            </a:pPr>
            <a:r>
              <a:rPr lang="fr-FR" sz="2800" dirty="0">
                <a:latin typeface="Marianne"/>
              </a:rPr>
              <a:t>3. La demande d’enrôlement initial - ajout du document HDS </a:t>
            </a:r>
            <a:br>
              <a:rPr lang="fr-FR" sz="2800" dirty="0">
                <a:latin typeface="Marianne"/>
              </a:rPr>
            </a:br>
            <a:endParaRPr sz="2800" dirty="0">
              <a:latin typeface="Marianne"/>
            </a:endParaRPr>
          </a:p>
        </p:txBody>
      </p:sp>
      <p:sp>
        <p:nvSpPr>
          <p:cNvPr id="18" name="Rectangle : avec coins arrondis en haut 17"/>
          <p:cNvSpPr>
            <a:spLocks noChangeAspect="1"/>
          </p:cNvSpPr>
          <p:nvPr/>
        </p:nvSpPr>
        <p:spPr bwMode="auto">
          <a:xfrm>
            <a:off x="1577157" y="2136305"/>
            <a:ext cx="5445075" cy="6912768"/>
          </a:xfrm>
          <a:prstGeom prst="round2SameRect">
            <a:avLst>
              <a:gd name="adj1" fmla="val 0"/>
              <a:gd name="adj2" fmla="val 0"/>
            </a:avLst>
          </a:prstGeom>
          <a:noFill/>
          <a:ln w="28575">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24" name="Rectangle à coins arrondis 23"/>
          <p:cNvSpPr/>
          <p:nvPr/>
        </p:nvSpPr>
        <p:spPr bwMode="auto">
          <a:xfrm>
            <a:off x="1785295" y="5966530"/>
            <a:ext cx="4948905" cy="2962670"/>
          </a:xfrm>
          <a:prstGeom prst="roundRect">
            <a:avLst>
              <a:gd name="adj" fmla="val 639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grpSp>
        <p:nvGrpSpPr>
          <p:cNvPr id="260" name="Groupe 297"/>
          <p:cNvGrpSpPr>
            <a:grpSpLocks noChangeAspect="1"/>
          </p:cNvGrpSpPr>
          <p:nvPr/>
        </p:nvGrpSpPr>
        <p:grpSpPr bwMode="auto">
          <a:xfrm>
            <a:off x="1199760" y="6986763"/>
            <a:ext cx="527847" cy="526334"/>
            <a:chOff x="5646053" y="3383775"/>
            <a:chExt cx="429629" cy="428398"/>
          </a:xfrm>
        </p:grpSpPr>
        <p:grpSp>
          <p:nvGrpSpPr>
            <p:cNvPr id="261" name="Groupe 298"/>
            <p:cNvGrpSpPr>
              <a:grpSpLocks noChangeAspect="1"/>
            </p:cNvGrpSpPr>
            <p:nvPr/>
          </p:nvGrpSpPr>
          <p:grpSpPr bwMode="auto">
            <a:xfrm flipH="1">
              <a:off x="5646053" y="3383775"/>
              <a:ext cx="429629" cy="428398"/>
              <a:chOff x="4953147" y="5641199"/>
              <a:chExt cx="428108" cy="426884"/>
            </a:xfrm>
          </p:grpSpPr>
          <p:grpSp>
            <p:nvGrpSpPr>
              <p:cNvPr id="308" name="Groupe 345"/>
              <p:cNvGrpSpPr/>
              <p:nvPr/>
            </p:nvGrpSpPr>
            <p:grpSpPr bwMode="auto">
              <a:xfrm>
                <a:off x="4953147" y="5641199"/>
                <a:ext cx="428108" cy="426884"/>
                <a:chOff x="4941717" y="5641199"/>
                <a:chExt cx="428108" cy="426884"/>
              </a:xfrm>
            </p:grpSpPr>
            <p:sp>
              <p:nvSpPr>
                <p:cNvPr id="310"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1"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309"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262" name="Groupe 299"/>
            <p:cNvGrpSpPr/>
            <p:nvPr/>
          </p:nvGrpSpPr>
          <p:grpSpPr bwMode="auto">
            <a:xfrm>
              <a:off x="5761672" y="3507422"/>
              <a:ext cx="101601" cy="92075"/>
              <a:chOff x="5767386" y="3513137"/>
              <a:chExt cx="101601" cy="92075"/>
            </a:xfrm>
          </p:grpSpPr>
          <p:sp>
            <p:nvSpPr>
              <p:cNvPr id="263"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4"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5"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6"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7"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8"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9"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0"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1"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2"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3"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4"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5"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6"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7"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8"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9"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0"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1"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2"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3"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4"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5"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6"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7"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8"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9"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0"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1"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2"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3"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4"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5"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6"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7"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8"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9"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0"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1"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2"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3"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4"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5"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6"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7"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312" name="Ellipse 349"/>
          <p:cNvSpPr>
            <a:spLocks noChangeAspect="1"/>
          </p:cNvSpPr>
          <p:nvPr/>
        </p:nvSpPr>
        <p:spPr bwMode="auto">
          <a:xfrm>
            <a:off x="1263679" y="7039709"/>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82" name="ZoneTexte 20"/>
          <p:cNvSpPr/>
          <p:nvPr/>
        </p:nvSpPr>
        <p:spPr bwMode="auto">
          <a:xfrm>
            <a:off x="921232" y="1524094"/>
            <a:ext cx="15965700" cy="615553"/>
          </a:xfrm>
          <a:prstGeom prst="rect">
            <a:avLst/>
          </a:prstGeom>
          <a:noFill/>
        </p:spPr>
        <p:txBody>
          <a:bodyPr wrap="square" rtlCol="0">
            <a:spAutoFit/>
          </a:bodyPr>
          <a:lstStyle/>
          <a:p>
            <a:pPr algn="just">
              <a:defRPr/>
            </a:pPr>
            <a:r>
              <a:rPr lang="fr-FR" sz="1800" dirty="0">
                <a:latin typeface="Marianne"/>
              </a:rPr>
              <a:t>Si  votre référencement est validé auprès de l’ANS, vous devez déposer le document concernant l’hébergement des données HDS.</a:t>
            </a:r>
            <a:endParaRPr sz="1800" dirty="0"/>
          </a:p>
          <a:p>
            <a:pPr algn="just">
              <a:defRPr/>
            </a:pPr>
            <a:endParaRPr sz="1600" dirty="0">
              <a:latin typeface="Marianne"/>
            </a:endParaRPr>
          </a:p>
        </p:txBody>
      </p:sp>
      <p:pic>
        <p:nvPicPr>
          <p:cNvPr id="8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7529" y="6777914"/>
            <a:ext cx="49244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88853" y="3474166"/>
            <a:ext cx="4895850" cy="1417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6" name="ZoneTexte 26"/>
          <p:cNvSpPr/>
          <p:nvPr/>
        </p:nvSpPr>
        <p:spPr bwMode="auto">
          <a:xfrm>
            <a:off x="8750028" y="2081953"/>
            <a:ext cx="8136904" cy="1077218"/>
          </a:xfrm>
          <a:prstGeom prst="rect">
            <a:avLst/>
          </a:prstGeom>
          <a:noFill/>
        </p:spPr>
        <p:txBody>
          <a:bodyPr wrap="square" rtlCol="0">
            <a:spAutoFit/>
          </a:bodyPr>
          <a:lstStyle/>
          <a:p>
            <a:pPr algn="just">
              <a:defRPr/>
            </a:pPr>
            <a:r>
              <a:rPr lang="fr-FR" sz="1600" dirty="0">
                <a:latin typeface="Marianne"/>
              </a:rPr>
              <a:t>Si vous </a:t>
            </a:r>
            <a:r>
              <a:rPr lang="fr-FR" sz="1600" b="1" dirty="0">
                <a:latin typeface="Marianne"/>
              </a:rPr>
              <a:t>êtes hébergeur de données de santé </a:t>
            </a:r>
            <a:r>
              <a:rPr lang="fr-FR" sz="1600" dirty="0">
                <a:latin typeface="Marianne"/>
              </a:rPr>
              <a:t>pour au moins un de vos clients,</a:t>
            </a:r>
            <a:endParaRPr dirty="0"/>
          </a:p>
          <a:p>
            <a:pPr algn="just">
              <a:defRPr/>
            </a:pPr>
            <a:r>
              <a:rPr lang="fr-FR" sz="1600" dirty="0">
                <a:latin typeface="Marianne"/>
              </a:rPr>
              <a:t> </a:t>
            </a:r>
            <a:endParaRPr dirty="0"/>
          </a:p>
          <a:p>
            <a:pPr lvl="1" algn="just">
              <a:defRPr/>
            </a:pPr>
            <a:r>
              <a:rPr lang="fr-FR" sz="1600" dirty="0">
                <a:latin typeface="Marianne"/>
              </a:rPr>
              <a:t>- Cochez le bouton « Oui »</a:t>
            </a:r>
            <a:endParaRPr dirty="0"/>
          </a:p>
          <a:p>
            <a:pPr lvl="1" algn="just">
              <a:defRPr/>
            </a:pPr>
            <a:r>
              <a:rPr lang="fr-FR" sz="1600" dirty="0">
                <a:latin typeface="Marianne"/>
              </a:rPr>
              <a:t>- Puis déposez votre Certificat d’hébergement des données de santé.</a:t>
            </a:r>
            <a:endParaRPr dirty="0"/>
          </a:p>
        </p:txBody>
      </p:sp>
      <p:sp>
        <p:nvSpPr>
          <p:cNvPr id="87" name="Ellipse 18"/>
          <p:cNvSpPr>
            <a:spLocks noChangeAspect="1"/>
          </p:cNvSpPr>
          <p:nvPr/>
        </p:nvSpPr>
        <p:spPr bwMode="auto">
          <a:xfrm>
            <a:off x="9021155" y="298729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sz="1400" dirty="0">
              <a:latin typeface="Marianne"/>
            </a:endParaRPr>
          </a:p>
        </p:txBody>
      </p:sp>
      <p:sp>
        <p:nvSpPr>
          <p:cNvPr id="88" name="Ellipse 18"/>
          <p:cNvSpPr>
            <a:spLocks noChangeAspect="1"/>
          </p:cNvSpPr>
          <p:nvPr/>
        </p:nvSpPr>
        <p:spPr bwMode="auto">
          <a:xfrm>
            <a:off x="9021155" y="2601904"/>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89" name="Ellipse 18"/>
          <p:cNvSpPr>
            <a:spLocks noChangeAspect="1"/>
          </p:cNvSpPr>
          <p:nvPr/>
        </p:nvSpPr>
        <p:spPr bwMode="auto">
          <a:xfrm>
            <a:off x="10489703" y="3986244"/>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sz="1400" dirty="0">
              <a:latin typeface="Marianne"/>
            </a:endParaRPr>
          </a:p>
        </p:txBody>
      </p:sp>
      <p:sp>
        <p:nvSpPr>
          <p:cNvPr id="90" name="Ellipse 18"/>
          <p:cNvSpPr>
            <a:spLocks noChangeAspect="1"/>
          </p:cNvSpPr>
          <p:nvPr/>
        </p:nvSpPr>
        <p:spPr bwMode="auto">
          <a:xfrm>
            <a:off x="10489703" y="3486762"/>
            <a:ext cx="307429"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91" name="Rectangle : coins arrondis 14"/>
          <p:cNvSpPr>
            <a:spLocks noChangeAspect="1"/>
          </p:cNvSpPr>
          <p:nvPr/>
        </p:nvSpPr>
        <p:spPr bwMode="auto">
          <a:xfrm>
            <a:off x="10958111" y="3442815"/>
            <a:ext cx="574954" cy="375897"/>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92" name="Rectangle : coins arrondis 14"/>
          <p:cNvSpPr>
            <a:spLocks noChangeAspect="1"/>
          </p:cNvSpPr>
          <p:nvPr/>
        </p:nvSpPr>
        <p:spPr bwMode="auto">
          <a:xfrm>
            <a:off x="10919510" y="3986244"/>
            <a:ext cx="5009314" cy="909700"/>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93" name="Rectangle 92"/>
          <p:cNvSpPr/>
          <p:nvPr/>
        </p:nvSpPr>
        <p:spPr bwMode="auto">
          <a:xfrm>
            <a:off x="10849704" y="3394753"/>
            <a:ext cx="5139012" cy="155566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94" name="ZoneTexte 26"/>
          <p:cNvSpPr/>
          <p:nvPr/>
        </p:nvSpPr>
        <p:spPr bwMode="auto">
          <a:xfrm>
            <a:off x="8750028" y="5318799"/>
            <a:ext cx="7607570" cy="1323439"/>
          </a:xfrm>
          <a:prstGeom prst="rect">
            <a:avLst/>
          </a:prstGeom>
          <a:noFill/>
        </p:spPr>
        <p:txBody>
          <a:bodyPr wrap="square" rtlCol="0">
            <a:spAutoFit/>
          </a:bodyPr>
          <a:lstStyle/>
          <a:p>
            <a:pPr algn="just">
              <a:defRPr/>
            </a:pPr>
            <a:r>
              <a:rPr lang="fr-FR" sz="1600" dirty="0">
                <a:latin typeface="Marianne"/>
              </a:rPr>
              <a:t>Si vous </a:t>
            </a:r>
            <a:r>
              <a:rPr lang="fr-FR" sz="1600" b="1" dirty="0">
                <a:latin typeface="Marianne"/>
              </a:rPr>
              <a:t>n’êtes pas hébergeur de données de santé</a:t>
            </a:r>
            <a:r>
              <a:rPr lang="fr-FR" sz="1600" dirty="0">
                <a:latin typeface="Marianne"/>
              </a:rPr>
              <a:t>, </a:t>
            </a:r>
            <a:endParaRPr dirty="0"/>
          </a:p>
          <a:p>
            <a:pPr algn="just">
              <a:defRPr/>
            </a:pPr>
            <a:endParaRPr lang="fr-FR" sz="1600" dirty="0">
              <a:latin typeface="Marianne"/>
            </a:endParaRPr>
          </a:p>
          <a:p>
            <a:pPr lvl="1" algn="just">
              <a:defRPr/>
            </a:pPr>
            <a:r>
              <a:rPr lang="fr-FR" sz="1600" dirty="0">
                <a:latin typeface="Marianne"/>
              </a:rPr>
              <a:t>- Cochez le bouton « Non »</a:t>
            </a:r>
            <a:endParaRPr dirty="0"/>
          </a:p>
          <a:p>
            <a:pPr lvl="1" algn="just">
              <a:defRPr/>
            </a:pPr>
            <a:r>
              <a:rPr lang="fr-FR" sz="1600" dirty="0">
                <a:latin typeface="Marianne"/>
              </a:rPr>
              <a:t>- Puis déposez votre Attestation sur l’honneur* de non-hébergement des données de santé.</a:t>
            </a:r>
            <a:endParaRPr dirty="0"/>
          </a:p>
        </p:txBody>
      </p:sp>
      <p:sp>
        <p:nvSpPr>
          <p:cNvPr id="95" name="Ellipse 18"/>
          <p:cNvSpPr>
            <a:spLocks noChangeAspect="1"/>
          </p:cNvSpPr>
          <p:nvPr/>
        </p:nvSpPr>
        <p:spPr bwMode="auto">
          <a:xfrm>
            <a:off x="9058810" y="616986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sz="1400" dirty="0">
              <a:latin typeface="Marianne"/>
            </a:endParaRPr>
          </a:p>
        </p:txBody>
      </p:sp>
      <p:sp>
        <p:nvSpPr>
          <p:cNvPr id="96" name="ZoneTexte 95"/>
          <p:cNvSpPr txBox="1"/>
          <p:nvPr/>
        </p:nvSpPr>
        <p:spPr bwMode="auto">
          <a:xfrm>
            <a:off x="9465620" y="8445703"/>
            <a:ext cx="6523095" cy="254557"/>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l">
              <a:defRPr/>
            </a:pPr>
            <a:r>
              <a:rPr lang="fr-FR" sz="1100" dirty="0">
                <a:latin typeface="Marianne"/>
              </a:rPr>
              <a:t>*Un modèle d’attestation sur l’honneur est disponible sur le site de l’ASP, rubrique Documents utiles</a:t>
            </a:r>
            <a:endParaRPr lang="fr-FR" sz="600" b="1" dirty="0">
              <a:latin typeface="Marianne"/>
            </a:endParaRPr>
          </a:p>
        </p:txBody>
      </p:sp>
      <p:sp>
        <p:nvSpPr>
          <p:cNvPr id="97" name="Ellipse 18"/>
          <p:cNvSpPr>
            <a:spLocks noChangeAspect="1"/>
          </p:cNvSpPr>
          <p:nvPr/>
        </p:nvSpPr>
        <p:spPr bwMode="auto">
          <a:xfrm>
            <a:off x="9067065" y="576481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98" name="Rectangle : coins arrondis 14"/>
          <p:cNvSpPr>
            <a:spLocks noChangeAspect="1"/>
          </p:cNvSpPr>
          <p:nvPr/>
        </p:nvSpPr>
        <p:spPr bwMode="auto">
          <a:xfrm>
            <a:off x="10937529" y="6761869"/>
            <a:ext cx="574954" cy="375897"/>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99" name="Ellipse 18"/>
          <p:cNvSpPr>
            <a:spLocks noChangeAspect="1"/>
          </p:cNvSpPr>
          <p:nvPr/>
        </p:nvSpPr>
        <p:spPr bwMode="auto">
          <a:xfrm>
            <a:off x="10487520" y="7244668"/>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sz="1400" dirty="0">
              <a:latin typeface="Marianne"/>
            </a:endParaRPr>
          </a:p>
        </p:txBody>
      </p:sp>
      <p:sp>
        <p:nvSpPr>
          <p:cNvPr id="100" name="Ellipse 18"/>
          <p:cNvSpPr>
            <a:spLocks noChangeAspect="1"/>
          </p:cNvSpPr>
          <p:nvPr/>
        </p:nvSpPr>
        <p:spPr bwMode="auto">
          <a:xfrm>
            <a:off x="10460073" y="6805817"/>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101" name="Rectangle : coins arrondis 14"/>
          <p:cNvSpPr>
            <a:spLocks noChangeAspect="1"/>
          </p:cNvSpPr>
          <p:nvPr/>
        </p:nvSpPr>
        <p:spPr bwMode="auto">
          <a:xfrm>
            <a:off x="10888853" y="7192476"/>
            <a:ext cx="5039972" cy="938617"/>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02" name="Rectangle 101"/>
          <p:cNvSpPr/>
          <p:nvPr/>
        </p:nvSpPr>
        <p:spPr bwMode="auto">
          <a:xfrm>
            <a:off x="10797131" y="6691134"/>
            <a:ext cx="5226097" cy="151304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Image 3">
            <a:extLst>
              <a:ext uri="{FF2B5EF4-FFF2-40B4-BE49-F238E27FC236}">
                <a16:creationId xmlns:a16="http://schemas.microsoft.com/office/drawing/2014/main" id="{22874B4E-BA07-3E4B-014F-F364D9139721}"/>
              </a:ext>
            </a:extLst>
          </p:cNvPr>
          <p:cNvPicPr>
            <a:picLocks noChangeAspect="1"/>
          </p:cNvPicPr>
          <p:nvPr/>
        </p:nvPicPr>
        <p:blipFill>
          <a:blip r:embed="rId2"/>
          <a:stretch>
            <a:fillRect/>
          </a:stretch>
        </p:blipFill>
        <p:spPr>
          <a:xfrm>
            <a:off x="806665" y="2769872"/>
            <a:ext cx="9242219" cy="5933415"/>
          </a:xfrm>
          <a:prstGeom prst="rect">
            <a:avLst/>
          </a:prstGeom>
        </p:spPr>
      </p:pic>
      <p:sp>
        <p:nvSpPr>
          <p:cNvPr id="6" name="Espace réservé du numéro de diapositive 1"/>
          <p:cNvSpPr>
            <a:spLocks noGrp="1"/>
          </p:cNvSpPr>
          <p:nvPr>
            <p:ph type="sldNum" sz="quarter" idx="12"/>
          </p:nvPr>
        </p:nvSpPr>
        <p:spPr bwMode="auto"/>
        <p:txBody>
          <a:bodyPr/>
          <a:lstStyle/>
          <a:p>
            <a:pPr>
              <a:defRPr/>
            </a:pPr>
            <a:fld id="{975A587B-5814-4D9B-9598-FE9CB954CB01}" type="slidenum">
              <a:rPr lang="fr-FR"/>
              <a:t>12</a:t>
            </a:fld>
            <a:endParaRPr lang="fr-FR" dirty="0"/>
          </a:p>
        </p:txBody>
      </p:sp>
      <p:sp>
        <p:nvSpPr>
          <p:cNvPr id="7" name="Rectangle : avec coins arrondis en haut 17"/>
          <p:cNvSpPr>
            <a:spLocks noChangeAspect="1"/>
          </p:cNvSpPr>
          <p:nvPr/>
        </p:nvSpPr>
        <p:spPr bwMode="auto">
          <a:xfrm>
            <a:off x="485727" y="2786049"/>
            <a:ext cx="9563157" cy="5933415"/>
          </a:xfrm>
          <a:prstGeom prst="round2SameRect">
            <a:avLst>
              <a:gd name="adj1" fmla="val 0"/>
              <a:gd name="adj2" fmla="val 0"/>
            </a:avLst>
          </a:prstGeom>
          <a:noFill/>
          <a:ln w="28575">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8" name="Ellipse 18"/>
          <p:cNvSpPr>
            <a:spLocks noChangeAspect="1"/>
          </p:cNvSpPr>
          <p:nvPr/>
        </p:nvSpPr>
        <p:spPr bwMode="auto">
          <a:xfrm>
            <a:off x="11422800" y="533134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2800" dirty="0">
              <a:latin typeface="Marianne"/>
            </a:endParaRPr>
          </a:p>
        </p:txBody>
      </p:sp>
      <p:sp>
        <p:nvSpPr>
          <p:cNvPr id="9" name="ZoneTexte 19"/>
          <p:cNvSpPr/>
          <p:nvPr/>
        </p:nvSpPr>
        <p:spPr bwMode="auto">
          <a:xfrm>
            <a:off x="11889926" y="5316156"/>
            <a:ext cx="4050281" cy="338554"/>
          </a:xfrm>
          <a:prstGeom prst="rect">
            <a:avLst/>
          </a:prstGeom>
          <a:noFill/>
        </p:spPr>
        <p:txBody>
          <a:bodyPr wrap="square" rtlCol="0">
            <a:spAutoFit/>
          </a:bodyPr>
          <a:lstStyle/>
          <a:p>
            <a:pPr>
              <a:defRPr/>
            </a:pPr>
            <a:r>
              <a:rPr lang="fr-FR" sz="1600" dirty="0">
                <a:latin typeface="Marianne"/>
              </a:rPr>
              <a:t>Vous saisissez le code captcha affiché</a:t>
            </a:r>
            <a:endParaRPr lang="fr-FR" sz="1600" b="1" dirty="0">
              <a:latin typeface="Marianne"/>
            </a:endParaRPr>
          </a:p>
        </p:txBody>
      </p:sp>
      <p:sp>
        <p:nvSpPr>
          <p:cNvPr id="10" name="ZoneTexte 20"/>
          <p:cNvSpPr/>
          <p:nvPr/>
        </p:nvSpPr>
        <p:spPr bwMode="auto">
          <a:xfrm>
            <a:off x="11909743" y="4214019"/>
            <a:ext cx="4193360" cy="350865"/>
          </a:xfrm>
          <a:prstGeom prst="rect">
            <a:avLst/>
          </a:prstGeom>
          <a:noFill/>
        </p:spPr>
        <p:txBody>
          <a:bodyPr wrap="square" rtlCol="0">
            <a:spAutoFit/>
          </a:bodyPr>
          <a:lstStyle/>
          <a:p>
            <a:pPr>
              <a:defRPr/>
            </a:pPr>
            <a:r>
              <a:rPr lang="fr-FR" sz="1600" dirty="0">
                <a:latin typeface="Marianne"/>
              </a:rPr>
              <a:t>Vous saisissez le numéro SIRET</a:t>
            </a:r>
            <a:endParaRPr sz="1600" dirty="0">
              <a:latin typeface="Marianne"/>
            </a:endParaRPr>
          </a:p>
        </p:txBody>
      </p:sp>
      <p:sp>
        <p:nvSpPr>
          <p:cNvPr id="11" name="Ellipse 21"/>
          <p:cNvSpPr>
            <a:spLocks noChangeAspect="1"/>
          </p:cNvSpPr>
          <p:nvPr/>
        </p:nvSpPr>
        <p:spPr bwMode="auto">
          <a:xfrm>
            <a:off x="11422800" y="4150115"/>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2800" dirty="0">
              <a:latin typeface="Marianne"/>
            </a:endParaRPr>
          </a:p>
        </p:txBody>
      </p:sp>
      <p:sp>
        <p:nvSpPr>
          <p:cNvPr id="18" name="Ellipse 28"/>
          <p:cNvSpPr>
            <a:spLocks noChangeAspect="1"/>
          </p:cNvSpPr>
          <p:nvPr/>
        </p:nvSpPr>
        <p:spPr bwMode="auto">
          <a:xfrm>
            <a:off x="11422800" y="6480479"/>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2800" dirty="0">
              <a:latin typeface="Marianne"/>
            </a:endParaRPr>
          </a:p>
        </p:txBody>
      </p:sp>
      <p:sp>
        <p:nvSpPr>
          <p:cNvPr id="19" name="ZoneTexte 29"/>
          <p:cNvSpPr/>
          <p:nvPr/>
        </p:nvSpPr>
        <p:spPr bwMode="auto">
          <a:xfrm>
            <a:off x="11909743" y="6420092"/>
            <a:ext cx="4561760" cy="830997"/>
          </a:xfrm>
          <a:prstGeom prst="rect">
            <a:avLst/>
          </a:prstGeom>
          <a:noFill/>
        </p:spPr>
        <p:txBody>
          <a:bodyPr wrap="square" rtlCol="0">
            <a:spAutoFit/>
          </a:bodyPr>
          <a:lstStyle/>
          <a:p>
            <a:pPr>
              <a:defRPr/>
            </a:pPr>
            <a:r>
              <a:rPr lang="fr-FR" sz="1600" dirty="0">
                <a:latin typeface="Marianne"/>
              </a:rPr>
              <a:t>Vous cliquez sur le bouton </a:t>
            </a:r>
            <a:r>
              <a:rPr lang="fr-FR" sz="1600" b="1" dirty="0">
                <a:latin typeface="Marianne"/>
              </a:rPr>
              <a:t>« Rechercher ». </a:t>
            </a:r>
            <a:r>
              <a:rPr lang="fr-FR" sz="1600" dirty="0">
                <a:latin typeface="Marianne"/>
              </a:rPr>
              <a:t>Les informations liées à l’entreprise remontent </a:t>
            </a:r>
            <a:r>
              <a:rPr lang="fr-FR" sz="1400" i="1" dirty="0">
                <a:latin typeface="Marianne"/>
              </a:rPr>
              <a:t>(Cf. page suivante) </a:t>
            </a:r>
            <a:endParaRPr sz="1400" i="1" dirty="0">
              <a:latin typeface="Marianne"/>
            </a:endParaRPr>
          </a:p>
        </p:txBody>
      </p:sp>
      <p:sp>
        <p:nvSpPr>
          <p:cNvPr id="21" name="Titre 6"/>
          <p:cNvSpPr txBox="1"/>
          <p:nvPr/>
        </p:nvSpPr>
        <p:spPr bwMode="auto">
          <a:xfrm>
            <a:off x="429207" y="881735"/>
            <a:ext cx="15052104" cy="1310400"/>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a:t>
            </a:r>
            <a:r>
              <a:rPr lang="fr-FR" sz="2800" b="1" i="0" u="none" strike="noStrike" cap="none" spc="0" dirty="0">
                <a:solidFill>
                  <a:schemeClr val="tx1"/>
                </a:solidFill>
                <a:latin typeface="Marianne"/>
                <a:ea typeface="Marianne"/>
                <a:cs typeface="Marianne"/>
              </a:rPr>
              <a:t> initial</a:t>
            </a:r>
            <a:r>
              <a:rPr lang="fr-FR" sz="2800" dirty="0">
                <a:latin typeface="Marianne"/>
              </a:rPr>
              <a:t> - Saisie du numéro Siret</a:t>
            </a:r>
            <a:endParaRPr dirty="0"/>
          </a:p>
          <a:p>
            <a:pPr>
              <a:defRPr/>
            </a:pPr>
            <a:endParaRPr dirty="0"/>
          </a:p>
        </p:txBody>
      </p:sp>
      <p:sp>
        <p:nvSpPr>
          <p:cNvPr id="1327720221" name="Ellipse 18"/>
          <p:cNvSpPr/>
          <p:nvPr/>
        </p:nvSpPr>
        <p:spPr bwMode="auto">
          <a:xfrm>
            <a:off x="4804920" y="6633592"/>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2800" dirty="0">
              <a:latin typeface="Marianne"/>
            </a:endParaRPr>
          </a:p>
        </p:txBody>
      </p:sp>
      <p:sp>
        <p:nvSpPr>
          <p:cNvPr id="691602633" name="Ellipse 21"/>
          <p:cNvSpPr/>
          <p:nvPr/>
        </p:nvSpPr>
        <p:spPr bwMode="auto">
          <a:xfrm>
            <a:off x="3489455" y="4564883"/>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2800" dirty="0">
              <a:latin typeface="Marianne"/>
            </a:endParaRPr>
          </a:p>
        </p:txBody>
      </p:sp>
      <p:sp>
        <p:nvSpPr>
          <p:cNvPr id="899279858" name="Ellipse 28"/>
          <p:cNvSpPr/>
          <p:nvPr/>
        </p:nvSpPr>
        <p:spPr bwMode="auto">
          <a:xfrm>
            <a:off x="3489455" y="7596702"/>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2800" dirty="0">
              <a:latin typeface="Marianne"/>
            </a:endParaRPr>
          </a:p>
        </p:txBody>
      </p:sp>
      <p:sp>
        <p:nvSpPr>
          <p:cNvPr id="15" name="Rectangle à coins arrondis 14"/>
          <p:cNvSpPr/>
          <p:nvPr/>
        </p:nvSpPr>
        <p:spPr bwMode="auto">
          <a:xfrm>
            <a:off x="699538" y="3636369"/>
            <a:ext cx="1368152" cy="399462"/>
          </a:xfrm>
          <a:prstGeom prst="roundRect">
            <a:avLst>
              <a:gd name="adj" fmla="val 16667"/>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6" name="ZoneTexte 20"/>
          <p:cNvSpPr/>
          <p:nvPr/>
        </p:nvSpPr>
        <p:spPr bwMode="auto">
          <a:xfrm>
            <a:off x="515808" y="2208312"/>
            <a:ext cx="15159310" cy="584775"/>
          </a:xfrm>
          <a:prstGeom prst="rect">
            <a:avLst/>
          </a:prstGeom>
          <a:noFill/>
        </p:spPr>
        <p:txBody>
          <a:bodyPr wrap="square" rtlCol="0">
            <a:spAutoFit/>
          </a:bodyPr>
          <a:lstStyle/>
          <a:p>
            <a:pPr algn="just">
              <a:defRPr/>
            </a:pPr>
            <a:r>
              <a:rPr lang="fr-FR" sz="1600" dirty="0">
                <a:latin typeface="Marianne"/>
              </a:rPr>
              <a:t>L’enrôlement se fait en cinq  étapes. La deuxième étape concerne les informations liées au demandeur: personne morale et personne(s) physique(s).</a:t>
            </a:r>
            <a:endParaRPr dirty="0"/>
          </a:p>
          <a:p>
            <a:pPr algn="just">
              <a:defRPr/>
            </a:pPr>
            <a:endParaRPr sz="1600" dirty="0">
              <a:latin typeface="Marianne"/>
            </a:endParaRPr>
          </a:p>
        </p:txBody>
      </p:sp>
      <p:sp>
        <p:nvSpPr>
          <p:cNvPr id="20" name="Rectangle : coins arrondis 14"/>
          <p:cNvSpPr>
            <a:spLocks noChangeAspect="1"/>
          </p:cNvSpPr>
          <p:nvPr/>
        </p:nvSpPr>
        <p:spPr bwMode="auto">
          <a:xfrm>
            <a:off x="3925889" y="4397403"/>
            <a:ext cx="6015870" cy="584338"/>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2" name="Rectangle : coins arrondis 14"/>
          <p:cNvSpPr>
            <a:spLocks noChangeAspect="1"/>
          </p:cNvSpPr>
          <p:nvPr/>
        </p:nvSpPr>
        <p:spPr bwMode="auto">
          <a:xfrm>
            <a:off x="5213742" y="6586057"/>
            <a:ext cx="3324192" cy="417418"/>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3" name="Rectangle : coins arrondis 14"/>
          <p:cNvSpPr>
            <a:spLocks noChangeAspect="1"/>
          </p:cNvSpPr>
          <p:nvPr/>
        </p:nvSpPr>
        <p:spPr bwMode="auto">
          <a:xfrm>
            <a:off x="3965761" y="7596702"/>
            <a:ext cx="1189474" cy="417418"/>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0" name="Image 19">
            <a:extLst>
              <a:ext uri="{FF2B5EF4-FFF2-40B4-BE49-F238E27FC236}">
                <a16:creationId xmlns:a16="http://schemas.microsoft.com/office/drawing/2014/main" id="{578DF7D0-A67F-CEAC-B1C7-EC8DB16555F6}"/>
              </a:ext>
            </a:extLst>
          </p:cNvPr>
          <p:cNvPicPr>
            <a:picLocks noChangeAspect="1"/>
          </p:cNvPicPr>
          <p:nvPr/>
        </p:nvPicPr>
        <p:blipFill>
          <a:blip r:embed="rId2"/>
          <a:stretch>
            <a:fillRect/>
          </a:stretch>
        </p:blipFill>
        <p:spPr>
          <a:xfrm>
            <a:off x="5379406" y="2439672"/>
            <a:ext cx="4397311" cy="5990069"/>
          </a:xfrm>
          <a:prstGeom prst="rect">
            <a:avLst/>
          </a:prstGeom>
        </p:spPr>
      </p:pic>
      <p:pic>
        <p:nvPicPr>
          <p:cNvPr id="291" name="Image 290"/>
          <p:cNvPicPr>
            <a:picLocks noChangeAspect="1"/>
          </p:cNvPicPr>
          <p:nvPr/>
        </p:nvPicPr>
        <p:blipFill>
          <a:blip r:embed="rId3"/>
          <a:stretch/>
        </p:blipFill>
        <p:spPr bwMode="auto">
          <a:xfrm>
            <a:off x="923968" y="6362454"/>
            <a:ext cx="4154048" cy="901438"/>
          </a:xfrm>
          <a:prstGeom prst="rect">
            <a:avLst/>
          </a:prstGeom>
          <a:ln>
            <a:solidFill>
              <a:schemeClr val="accent3"/>
            </a:solidFill>
          </a:ln>
        </p:spPr>
      </p:pic>
      <p:pic>
        <p:nvPicPr>
          <p:cNvPr id="3075" name="Picture 3"/>
          <p:cNvPicPr>
            <a:picLocks noChangeAspect="1" noChangeArrowheads="1"/>
          </p:cNvPicPr>
          <p:nvPr/>
        </p:nvPicPr>
        <p:blipFill>
          <a:blip r:embed="rId4"/>
          <a:stretch/>
        </p:blipFill>
        <p:spPr bwMode="auto">
          <a:xfrm>
            <a:off x="923969" y="7347127"/>
            <a:ext cx="3209925" cy="904875"/>
          </a:xfrm>
          <a:prstGeom prst="rect">
            <a:avLst/>
          </a:prstGeom>
          <a:noFill/>
          <a:ln w="9525">
            <a:solidFill>
              <a:schemeClr val="accent3"/>
            </a:solidFill>
            <a:miter lim="800000"/>
            <a:headEnd/>
            <a:tailEnd/>
          </a:ln>
          <a:effectLst/>
        </p:spPr>
      </p:pic>
      <p:sp>
        <p:nvSpPr>
          <p:cNvPr id="5" name="Espace réservé du numéro de diapositive 1"/>
          <p:cNvSpPr>
            <a:spLocks noGrp="1"/>
          </p:cNvSpPr>
          <p:nvPr>
            <p:ph type="sldNum" sz="quarter" idx="12"/>
          </p:nvPr>
        </p:nvSpPr>
        <p:spPr bwMode="auto"/>
        <p:txBody>
          <a:bodyPr/>
          <a:lstStyle/>
          <a:p>
            <a:pPr>
              <a:defRPr/>
            </a:pPr>
            <a:fld id="{975A587B-5814-4D9B-9598-FE9CB954CB01}" type="slidenum">
              <a:rPr lang="fr-FR"/>
              <a:t>13</a:t>
            </a:fld>
            <a:endParaRPr lang="fr-FR" dirty="0"/>
          </a:p>
        </p:txBody>
      </p:sp>
      <p:sp>
        <p:nvSpPr>
          <p:cNvPr id="6" name="Rectangle : avec coins arrondis en haut 17"/>
          <p:cNvSpPr>
            <a:spLocks noChangeAspect="1"/>
          </p:cNvSpPr>
          <p:nvPr/>
        </p:nvSpPr>
        <p:spPr bwMode="auto">
          <a:xfrm>
            <a:off x="343002" y="2302351"/>
            <a:ext cx="9615685" cy="6204686"/>
          </a:xfrm>
          <a:prstGeom prst="round2SameRect">
            <a:avLst>
              <a:gd name="adj1" fmla="val 0"/>
              <a:gd name="adj2" fmla="val 0"/>
            </a:avLst>
          </a:prstGeom>
          <a:noFill/>
          <a:ln w="28575">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7" name="Ellipse 18"/>
          <p:cNvSpPr>
            <a:spLocks noChangeAspect="1"/>
          </p:cNvSpPr>
          <p:nvPr/>
        </p:nvSpPr>
        <p:spPr bwMode="auto">
          <a:xfrm>
            <a:off x="10843516" y="758313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8" name="ZoneTexte 19"/>
          <p:cNvSpPr/>
          <p:nvPr/>
        </p:nvSpPr>
        <p:spPr bwMode="auto">
          <a:xfrm>
            <a:off x="11342711" y="6302907"/>
            <a:ext cx="5187008" cy="1077218"/>
          </a:xfrm>
          <a:prstGeom prst="rect">
            <a:avLst/>
          </a:prstGeom>
          <a:noFill/>
        </p:spPr>
        <p:txBody>
          <a:bodyPr wrap="square" rtlCol="0">
            <a:spAutoFit/>
          </a:bodyPr>
          <a:lstStyle/>
          <a:p>
            <a:pPr algn="just">
              <a:defRPr/>
            </a:pPr>
            <a:r>
              <a:rPr lang="fr-FR" sz="1600" b="1" u="sng" dirty="0">
                <a:latin typeface="Marianne"/>
              </a:rPr>
              <a:t>Si vous êtes distributeur,</a:t>
            </a:r>
            <a:r>
              <a:rPr lang="fr-FR" sz="1600" dirty="0">
                <a:latin typeface="Marianne"/>
              </a:rPr>
              <a:t> le champ de dépôt de votre mandat est accessible, vous cliquez sur le bouton </a:t>
            </a:r>
            <a:r>
              <a:rPr lang="fr-FR" sz="1600" b="1" dirty="0">
                <a:latin typeface="Marianne"/>
              </a:rPr>
              <a:t>« Choisir un fichier » </a:t>
            </a:r>
            <a:r>
              <a:rPr lang="fr-FR" sz="1600" dirty="0">
                <a:latin typeface="Marianne"/>
              </a:rPr>
              <a:t>pour ajouter le mandat de l’éditeur.</a:t>
            </a:r>
            <a:endParaRPr sz="1600" dirty="0">
              <a:latin typeface="Marianne"/>
            </a:endParaRPr>
          </a:p>
        </p:txBody>
      </p:sp>
      <p:sp>
        <p:nvSpPr>
          <p:cNvPr id="9" name="ZoneTexte 20"/>
          <p:cNvSpPr/>
          <p:nvPr/>
        </p:nvSpPr>
        <p:spPr bwMode="auto">
          <a:xfrm>
            <a:off x="11342711" y="2361272"/>
            <a:ext cx="5236021" cy="2554545"/>
          </a:xfrm>
          <a:prstGeom prst="rect">
            <a:avLst/>
          </a:prstGeom>
          <a:noFill/>
        </p:spPr>
        <p:txBody>
          <a:bodyPr wrap="square" rtlCol="0">
            <a:spAutoFit/>
          </a:bodyPr>
          <a:lstStyle/>
          <a:p>
            <a:pPr algn="just">
              <a:defRPr/>
            </a:pPr>
            <a:r>
              <a:rPr lang="fr-FR" sz="1600" dirty="0">
                <a:latin typeface="Marianne"/>
              </a:rPr>
              <a:t>Affichage de la dénomination sociale et de l’adresse postale: </a:t>
            </a:r>
            <a:endParaRPr dirty="0"/>
          </a:p>
          <a:p>
            <a:pPr algn="just">
              <a:defRPr/>
            </a:pPr>
            <a:r>
              <a:rPr lang="fr-FR" sz="1600" dirty="0">
                <a:latin typeface="Marianne"/>
              </a:rPr>
              <a:t>- vous devez compléter les champs «</a:t>
            </a:r>
            <a:r>
              <a:rPr lang="fr-FR" sz="1600" b="1" dirty="0">
                <a:latin typeface="Marianne"/>
              </a:rPr>
              <a:t> Nom commercial </a:t>
            </a:r>
            <a:r>
              <a:rPr lang="fr-FR" sz="1600" dirty="0">
                <a:latin typeface="Marianne"/>
              </a:rPr>
              <a:t>», « </a:t>
            </a:r>
            <a:r>
              <a:rPr lang="fr-FR" sz="1600" b="1" dirty="0">
                <a:latin typeface="Marianne"/>
              </a:rPr>
              <a:t>Type de voie </a:t>
            </a:r>
            <a:r>
              <a:rPr lang="fr-FR" sz="1600" dirty="0">
                <a:latin typeface="Marianne"/>
              </a:rPr>
              <a:t>» et « </a:t>
            </a:r>
            <a:r>
              <a:rPr lang="fr-FR" sz="1600" b="1" dirty="0">
                <a:latin typeface="Marianne"/>
              </a:rPr>
              <a:t>Commune</a:t>
            </a:r>
            <a:r>
              <a:rPr lang="fr-FR" sz="1600" dirty="0">
                <a:latin typeface="Marianne"/>
              </a:rPr>
              <a:t> »;</a:t>
            </a:r>
            <a:endParaRPr dirty="0"/>
          </a:p>
          <a:p>
            <a:pPr algn="just">
              <a:defRPr/>
            </a:pPr>
            <a:r>
              <a:rPr lang="fr-FR" sz="1600" dirty="0">
                <a:latin typeface="Marianne"/>
              </a:rPr>
              <a:t>- vous pouvez compléter les champs complémentaires suivants :</a:t>
            </a:r>
            <a:endParaRPr sz="1600" dirty="0">
              <a:latin typeface="Marianne"/>
            </a:endParaRPr>
          </a:p>
          <a:p>
            <a:pPr lvl="1" algn="just">
              <a:defRPr/>
            </a:pPr>
            <a:r>
              <a:rPr lang="fr-FR" sz="1600" b="1" dirty="0">
                <a:latin typeface="Marianne"/>
              </a:rPr>
              <a:t>- Identité du destinataire/service,</a:t>
            </a:r>
            <a:endParaRPr sz="1600" dirty="0">
              <a:latin typeface="Marianne"/>
            </a:endParaRPr>
          </a:p>
          <a:p>
            <a:pPr lvl="1" algn="just">
              <a:defRPr/>
            </a:pPr>
            <a:r>
              <a:rPr lang="fr-FR" sz="1600" b="1" dirty="0">
                <a:latin typeface="Marianne"/>
              </a:rPr>
              <a:t>- Entrée/Bat/Immeuble,</a:t>
            </a:r>
            <a:endParaRPr sz="1600" dirty="0">
              <a:latin typeface="Marianne"/>
            </a:endParaRPr>
          </a:p>
          <a:p>
            <a:pPr lvl="1" algn="just">
              <a:defRPr/>
            </a:pPr>
            <a:r>
              <a:rPr lang="fr-FR" sz="1600" b="1" dirty="0">
                <a:latin typeface="Marianne"/>
              </a:rPr>
              <a:t>- Extension,</a:t>
            </a:r>
            <a:endParaRPr sz="1600" dirty="0">
              <a:latin typeface="Marianne"/>
            </a:endParaRPr>
          </a:p>
          <a:p>
            <a:pPr lvl="1" algn="just">
              <a:defRPr/>
            </a:pPr>
            <a:r>
              <a:rPr lang="fr-FR" sz="1600" b="1" dirty="0">
                <a:latin typeface="Marianne"/>
              </a:rPr>
              <a:t>- Complément d’adresse</a:t>
            </a:r>
            <a:endParaRPr sz="1600" dirty="0">
              <a:latin typeface="Marianne"/>
            </a:endParaRPr>
          </a:p>
        </p:txBody>
      </p:sp>
      <p:sp>
        <p:nvSpPr>
          <p:cNvPr id="10" name="Ellipse 21"/>
          <p:cNvSpPr>
            <a:spLocks noChangeAspect="1"/>
          </p:cNvSpPr>
          <p:nvPr/>
        </p:nvSpPr>
        <p:spPr bwMode="auto">
          <a:xfrm>
            <a:off x="10790601" y="238817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2" name="Rectangle : coins arrondis 22"/>
          <p:cNvSpPr>
            <a:spLocks noChangeAspect="1"/>
          </p:cNvSpPr>
          <p:nvPr/>
        </p:nvSpPr>
        <p:spPr bwMode="auto">
          <a:xfrm>
            <a:off x="5329704" y="2388170"/>
            <a:ext cx="4447014" cy="4089483"/>
          </a:xfrm>
          <a:prstGeom prst="roundRect">
            <a:avLst>
              <a:gd name="adj" fmla="val 4416"/>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3" name="Ellipse 24"/>
          <p:cNvSpPr>
            <a:spLocks noChangeAspect="1"/>
          </p:cNvSpPr>
          <p:nvPr/>
        </p:nvSpPr>
        <p:spPr bwMode="auto">
          <a:xfrm>
            <a:off x="5006844" y="4262400"/>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5" name="Rectangle : coins arrondis 14"/>
          <p:cNvSpPr>
            <a:spLocks noChangeAspect="1"/>
          </p:cNvSpPr>
          <p:nvPr/>
        </p:nvSpPr>
        <p:spPr bwMode="auto">
          <a:xfrm>
            <a:off x="5294845" y="6529155"/>
            <a:ext cx="4481872" cy="1216711"/>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6" name="ZoneTexte 26"/>
          <p:cNvSpPr/>
          <p:nvPr/>
        </p:nvSpPr>
        <p:spPr bwMode="auto">
          <a:xfrm>
            <a:off x="11355109" y="7545767"/>
            <a:ext cx="5174609" cy="1323439"/>
          </a:xfrm>
          <a:prstGeom prst="rect">
            <a:avLst/>
          </a:prstGeom>
          <a:noFill/>
        </p:spPr>
        <p:txBody>
          <a:bodyPr wrap="square" rtlCol="0">
            <a:spAutoFit/>
          </a:bodyPr>
          <a:lstStyle/>
          <a:p>
            <a:pPr algn="just">
              <a:defRPr/>
            </a:pPr>
            <a:r>
              <a:rPr lang="fr-FR" sz="1600" dirty="0">
                <a:latin typeface="Marianne"/>
              </a:rPr>
              <a:t>Vous indiquez par «</a:t>
            </a:r>
            <a:r>
              <a:rPr lang="fr-FR" sz="1600" b="1" dirty="0">
                <a:latin typeface="Marianne"/>
              </a:rPr>
              <a:t> Oui </a:t>
            </a:r>
            <a:r>
              <a:rPr lang="fr-FR" sz="1600" dirty="0">
                <a:latin typeface="Marianne"/>
              </a:rPr>
              <a:t>» ou par « </a:t>
            </a:r>
            <a:r>
              <a:rPr lang="fr-FR" sz="1600" b="1" dirty="0">
                <a:latin typeface="Marianne"/>
              </a:rPr>
              <a:t>Non</a:t>
            </a:r>
            <a:r>
              <a:rPr lang="fr-FR" sz="1600" dirty="0">
                <a:latin typeface="Marianne"/>
              </a:rPr>
              <a:t> » si vous êtes le représentant légal du fournisseur.</a:t>
            </a:r>
            <a:endParaRPr dirty="0"/>
          </a:p>
          <a:p>
            <a:pPr algn="just">
              <a:defRPr/>
            </a:pPr>
            <a:r>
              <a:rPr lang="fr-FR" sz="1600" dirty="0">
                <a:latin typeface="Marianne"/>
              </a:rPr>
              <a:t>Les champs de saisie du représentant légal, ou du représentant légal et du dépositaire, s’affichent. </a:t>
            </a:r>
            <a:r>
              <a:rPr lang="fr-FR" sz="1400" i="1" dirty="0">
                <a:latin typeface="Marianne"/>
              </a:rPr>
              <a:t>(Cf. page 15-17)</a:t>
            </a:r>
            <a:endParaRPr lang="fr-FR" sz="1600" i="1" dirty="0">
              <a:latin typeface="Marianne"/>
            </a:endParaRPr>
          </a:p>
        </p:txBody>
      </p:sp>
      <p:sp>
        <p:nvSpPr>
          <p:cNvPr id="232" name="ZoneTexte 350"/>
          <p:cNvSpPr/>
          <p:nvPr/>
        </p:nvSpPr>
        <p:spPr bwMode="auto">
          <a:xfrm>
            <a:off x="11342711" y="5081201"/>
            <a:ext cx="5280820" cy="1077218"/>
          </a:xfrm>
          <a:prstGeom prst="rect">
            <a:avLst/>
          </a:prstGeom>
          <a:noFill/>
        </p:spPr>
        <p:txBody>
          <a:bodyPr wrap="square" rtlCol="0">
            <a:spAutoFit/>
          </a:bodyPr>
          <a:lstStyle/>
          <a:p>
            <a:pPr algn="just">
              <a:defRPr/>
            </a:pPr>
            <a:r>
              <a:rPr lang="fr-FR" sz="1600" dirty="0">
                <a:latin typeface="Marianne"/>
              </a:rPr>
              <a:t>Si vous changez la dénomination sociale, le champ « KBIS » apparaît et vous devez joindre obligatoirement un fichier </a:t>
            </a:r>
            <a:r>
              <a:rPr lang="fr-FR" sz="1600" b="1" dirty="0">
                <a:latin typeface="Marianne"/>
              </a:rPr>
              <a:t>« KBIS » </a:t>
            </a:r>
            <a:r>
              <a:rPr lang="fr-FR" sz="1600" dirty="0">
                <a:latin typeface="Marianne"/>
              </a:rPr>
              <a:t>à votre demande.</a:t>
            </a:r>
            <a:endParaRPr lang="fr-FR" sz="1600" b="1" dirty="0">
              <a:latin typeface="Marianne"/>
            </a:endParaRPr>
          </a:p>
        </p:txBody>
      </p:sp>
      <p:sp>
        <p:nvSpPr>
          <p:cNvPr id="286" name="Titre 6"/>
          <p:cNvSpPr txBox="1"/>
          <p:nvPr/>
        </p:nvSpPr>
        <p:spPr bwMode="auto">
          <a:xfrm>
            <a:off x="343003" y="1047749"/>
            <a:ext cx="16280527" cy="1043659"/>
          </a:xfrm>
          <a:prstGeom prst="rect">
            <a:avLst/>
          </a:prstGeom>
        </p:spPr>
        <p:txBody>
          <a:bodyPr vert="horz" lIns="127969" tIns="63986" rIns="127969" bIns="63986"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a:t>
            </a:r>
            <a:r>
              <a:rPr lang="fr-FR" sz="2800" b="1" i="0" u="none" strike="noStrike" cap="none" spc="0" dirty="0">
                <a:solidFill>
                  <a:schemeClr val="tx1"/>
                </a:solidFill>
                <a:latin typeface="Marianne"/>
                <a:ea typeface="Marianne"/>
                <a:cs typeface="Marianne"/>
              </a:rPr>
              <a:t>initial</a:t>
            </a:r>
            <a:r>
              <a:rPr lang="fr-FR" sz="2800" dirty="0">
                <a:latin typeface="Marianne"/>
              </a:rPr>
              <a:t> - Affichage des informations relatives au SIRET</a:t>
            </a:r>
            <a:endParaRPr dirty="0"/>
          </a:p>
          <a:p>
            <a:pPr>
              <a:defRPr/>
            </a:pPr>
            <a:endParaRPr dirty="0"/>
          </a:p>
        </p:txBody>
      </p:sp>
      <p:sp>
        <p:nvSpPr>
          <p:cNvPr id="14" name="Ellipse 25"/>
          <p:cNvSpPr>
            <a:spLocks noChangeAspect="1"/>
          </p:cNvSpPr>
          <p:nvPr/>
        </p:nvSpPr>
        <p:spPr bwMode="auto">
          <a:xfrm>
            <a:off x="4962322" y="6589515"/>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grpSp>
        <p:nvGrpSpPr>
          <p:cNvPr id="1374939616" name="Groupe 297"/>
          <p:cNvGrpSpPr>
            <a:grpSpLocks noChangeAspect="1"/>
          </p:cNvGrpSpPr>
          <p:nvPr/>
        </p:nvGrpSpPr>
        <p:grpSpPr bwMode="auto">
          <a:xfrm>
            <a:off x="524648" y="6428570"/>
            <a:ext cx="527847" cy="526334"/>
            <a:chOff x="5646053" y="3383775"/>
            <a:chExt cx="429629" cy="428398"/>
          </a:xfrm>
        </p:grpSpPr>
        <p:grpSp>
          <p:nvGrpSpPr>
            <p:cNvPr id="1551035527" name="Groupe 298"/>
            <p:cNvGrpSpPr>
              <a:grpSpLocks noChangeAspect="1"/>
            </p:cNvGrpSpPr>
            <p:nvPr/>
          </p:nvGrpSpPr>
          <p:grpSpPr bwMode="auto">
            <a:xfrm flipH="1">
              <a:off x="5646053" y="3383775"/>
              <a:ext cx="429629" cy="428398"/>
              <a:chOff x="4953147" y="5641199"/>
              <a:chExt cx="428108" cy="426884"/>
            </a:xfrm>
          </p:grpSpPr>
          <p:grpSp>
            <p:nvGrpSpPr>
              <p:cNvPr id="1654719176" name="Groupe 345"/>
              <p:cNvGrpSpPr/>
              <p:nvPr/>
            </p:nvGrpSpPr>
            <p:grpSpPr bwMode="auto">
              <a:xfrm>
                <a:off x="4953147" y="5641199"/>
                <a:ext cx="428108" cy="426884"/>
                <a:chOff x="4941717" y="5641199"/>
                <a:chExt cx="428108" cy="426884"/>
              </a:xfrm>
            </p:grpSpPr>
            <p:sp>
              <p:nvSpPr>
                <p:cNvPr id="1756968064"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8693007"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96624621"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1858049736" name="Groupe 299"/>
            <p:cNvGrpSpPr/>
            <p:nvPr/>
          </p:nvGrpSpPr>
          <p:grpSpPr bwMode="auto">
            <a:xfrm>
              <a:off x="5761672" y="3507422"/>
              <a:ext cx="101601" cy="92075"/>
              <a:chOff x="5767386" y="3513137"/>
              <a:chExt cx="101601" cy="92075"/>
            </a:xfrm>
          </p:grpSpPr>
          <p:sp>
            <p:nvSpPr>
              <p:cNvPr id="1464220019"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71127383"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690001693"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71018768"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44163942"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0761874"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05091734"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7716934"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2909635"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38184646"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8515426"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3093487"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77048986"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1745926"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56818372"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41029413"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9629632"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6696962"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21924743"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96102546"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55657145"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81920750"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29841011"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18759937"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670996063"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21909607"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09986515"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1107910"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606689834"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53535754"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85583164"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8379461"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15703526"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45819571"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606652419"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36104599"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84958422"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1374883"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679071079"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44772273"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20038186"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4100130"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11261165"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01446405"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25573930"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2041141567" name="Ellipse 349"/>
          <p:cNvSpPr>
            <a:spLocks noChangeAspect="1"/>
          </p:cNvSpPr>
          <p:nvPr/>
        </p:nvSpPr>
        <p:spPr bwMode="auto">
          <a:xfrm>
            <a:off x="588567" y="6481515"/>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grpSp>
        <p:nvGrpSpPr>
          <p:cNvPr id="233" name="Groupe 297"/>
          <p:cNvGrpSpPr>
            <a:grpSpLocks noChangeAspect="1"/>
          </p:cNvGrpSpPr>
          <p:nvPr/>
        </p:nvGrpSpPr>
        <p:grpSpPr bwMode="auto">
          <a:xfrm>
            <a:off x="555175" y="7504554"/>
            <a:ext cx="527847" cy="526334"/>
            <a:chOff x="5646053" y="3383775"/>
            <a:chExt cx="429629" cy="428398"/>
          </a:xfrm>
        </p:grpSpPr>
        <p:grpSp>
          <p:nvGrpSpPr>
            <p:cNvPr id="234" name="Groupe 298"/>
            <p:cNvGrpSpPr>
              <a:grpSpLocks noChangeAspect="1"/>
            </p:cNvGrpSpPr>
            <p:nvPr/>
          </p:nvGrpSpPr>
          <p:grpSpPr bwMode="auto">
            <a:xfrm flipH="1">
              <a:off x="5646053" y="3383775"/>
              <a:ext cx="429629" cy="428398"/>
              <a:chOff x="4953147" y="5641199"/>
              <a:chExt cx="428108" cy="426884"/>
            </a:xfrm>
          </p:grpSpPr>
          <p:grpSp>
            <p:nvGrpSpPr>
              <p:cNvPr id="281" name="Groupe 345"/>
              <p:cNvGrpSpPr/>
              <p:nvPr/>
            </p:nvGrpSpPr>
            <p:grpSpPr bwMode="auto">
              <a:xfrm>
                <a:off x="4953147" y="5641199"/>
                <a:ext cx="428108" cy="426884"/>
                <a:chOff x="4941717" y="5641199"/>
                <a:chExt cx="428108" cy="426884"/>
              </a:xfrm>
            </p:grpSpPr>
            <p:sp>
              <p:nvSpPr>
                <p:cNvPr id="283"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4"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282"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235" name="Groupe 299"/>
            <p:cNvGrpSpPr/>
            <p:nvPr/>
          </p:nvGrpSpPr>
          <p:grpSpPr bwMode="auto">
            <a:xfrm>
              <a:off x="5761672" y="3507422"/>
              <a:ext cx="101601" cy="92075"/>
              <a:chOff x="5767386" y="3513137"/>
              <a:chExt cx="101601" cy="92075"/>
            </a:xfrm>
          </p:grpSpPr>
          <p:sp>
            <p:nvSpPr>
              <p:cNvPr id="236"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7"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8"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9"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0"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1"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2"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3"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4"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5"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6"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7"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8"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9"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0"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1"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2"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3"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4"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5"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6"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7"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8"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9"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0"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1"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2"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3"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4"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5"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6"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7"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8"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9"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0"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1"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2"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3"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4"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5"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6"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7"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8"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9"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0"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285" name="Ellipse 349"/>
          <p:cNvSpPr>
            <a:spLocks noChangeAspect="1"/>
          </p:cNvSpPr>
          <p:nvPr/>
        </p:nvSpPr>
        <p:spPr bwMode="auto">
          <a:xfrm>
            <a:off x="619094" y="7557500"/>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grpSp>
        <p:nvGrpSpPr>
          <p:cNvPr id="287" name="Groupe 297"/>
          <p:cNvGrpSpPr>
            <a:grpSpLocks noChangeAspect="1"/>
          </p:cNvGrpSpPr>
          <p:nvPr/>
        </p:nvGrpSpPr>
        <p:grpSpPr bwMode="auto">
          <a:xfrm>
            <a:off x="10759645" y="5209214"/>
            <a:ext cx="576496" cy="574844"/>
            <a:chOff x="0" y="0"/>
            <a:chExt cx="576496" cy="574844"/>
          </a:xfrm>
        </p:grpSpPr>
        <p:grpSp>
          <p:nvGrpSpPr>
            <p:cNvPr id="288" name="Groupe 298"/>
            <p:cNvGrpSpPr>
              <a:grpSpLocks noChangeAspect="1"/>
            </p:cNvGrpSpPr>
            <p:nvPr/>
          </p:nvGrpSpPr>
          <p:grpSpPr bwMode="auto">
            <a:xfrm flipH="1">
              <a:off x="53634" y="53480"/>
              <a:ext cx="469226" cy="467881"/>
              <a:chOff x="0" y="0"/>
              <a:chExt cx="469226" cy="467881"/>
            </a:xfrm>
          </p:grpSpPr>
          <p:grpSp>
            <p:nvGrpSpPr>
              <p:cNvPr id="354" name="Groupe 345"/>
              <p:cNvGrpSpPr/>
              <p:nvPr/>
            </p:nvGrpSpPr>
            <p:grpSpPr bwMode="auto">
              <a:xfrm>
                <a:off x="830" y="826"/>
                <a:ext cx="467565" cy="466228"/>
                <a:chOff x="0" y="0"/>
                <a:chExt cx="467565" cy="466228"/>
              </a:xfrm>
            </p:grpSpPr>
            <p:sp>
              <p:nvSpPr>
                <p:cNvPr id="356" name="Freeform 268"/>
                <p:cNvSpPr>
                  <a:spLocks noEditPoints="1"/>
                </p:cNvSpPr>
                <p:nvPr/>
              </p:nvSpPr>
              <p:spPr bwMode="auto">
                <a:xfrm rot="18489130">
                  <a:off x="70359" y="-53472"/>
                  <a:ext cx="452507" cy="45083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57" name="Freeform 148"/>
                <p:cNvSpPr>
                  <a:spLocks noEditPoints="1"/>
                </p:cNvSpPr>
                <p:nvPr/>
              </p:nvSpPr>
              <p:spPr bwMode="auto">
                <a:xfrm rot="5399976">
                  <a:off x="-53211" y="190345"/>
                  <a:ext cx="328942" cy="33144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355" name="Freeform 268"/>
              <p:cNvSpPr>
                <a:spLocks noEditPoints="1"/>
              </p:cNvSpPr>
              <p:nvPr/>
            </p:nvSpPr>
            <p:spPr bwMode="auto">
              <a:xfrm rot="11598712">
                <a:off x="127743" y="2903"/>
                <a:ext cx="340965" cy="339705"/>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290" name="Groupe 299"/>
            <p:cNvGrpSpPr/>
            <p:nvPr/>
          </p:nvGrpSpPr>
          <p:grpSpPr bwMode="auto">
            <a:xfrm>
              <a:off x="167826" y="177409"/>
              <a:ext cx="110964" cy="100560"/>
              <a:chOff x="0" y="0"/>
              <a:chExt cx="110964" cy="100560"/>
            </a:xfrm>
          </p:grpSpPr>
          <p:sp>
            <p:nvSpPr>
              <p:cNvPr id="292" name="Freeform 5"/>
              <p:cNvSpPr>
                <a:spLocks noEditPoints="1"/>
              </p:cNvSpPr>
              <p:nvPr/>
            </p:nvSpPr>
            <p:spPr bwMode="auto">
              <a:xfrm>
                <a:off x="-12683" y="-11494"/>
                <a:ext cx="25560" cy="36212"/>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3" name="Line 6"/>
              <p:cNvSpPr>
                <a:spLocks noChangeShapeType="1"/>
              </p:cNvSpPr>
              <p:nvPr/>
            </p:nvSpPr>
            <p:spPr bwMode="auto">
              <a:xfrm>
                <a:off x="4358" y="1193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4" name="Line 7"/>
              <p:cNvSpPr>
                <a:spLocks noChangeShapeType="1"/>
              </p:cNvSpPr>
              <p:nvPr/>
            </p:nvSpPr>
            <p:spPr bwMode="auto">
              <a:xfrm>
                <a:off x="4358" y="1193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5" name="Freeform 8"/>
              <p:cNvSpPr>
                <a:spLocks noEditPoints="1"/>
              </p:cNvSpPr>
              <p:nvPr/>
            </p:nvSpPr>
            <p:spPr bwMode="auto">
              <a:xfrm>
                <a:off x="70393" y="-11494"/>
                <a:ext cx="25560" cy="36212"/>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3" name="Line 9"/>
              <p:cNvSpPr>
                <a:spLocks noChangeShapeType="1"/>
              </p:cNvSpPr>
              <p:nvPr/>
            </p:nvSpPr>
            <p:spPr bwMode="auto">
              <a:xfrm>
                <a:off x="81045" y="12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4" name="Line 10"/>
              <p:cNvSpPr>
                <a:spLocks noChangeShapeType="1"/>
              </p:cNvSpPr>
              <p:nvPr/>
            </p:nvSpPr>
            <p:spPr bwMode="auto">
              <a:xfrm>
                <a:off x="81045" y="12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5" name="Freeform 11"/>
              <p:cNvSpPr/>
              <p:nvPr/>
            </p:nvSpPr>
            <p:spPr bwMode="auto">
              <a:xfrm>
                <a:off x="19269" y="-11494"/>
                <a:ext cx="19170" cy="36212"/>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6" name="Line 12"/>
              <p:cNvSpPr>
                <a:spLocks noChangeShapeType="1"/>
              </p:cNvSpPr>
              <p:nvPr/>
            </p:nvSpPr>
            <p:spPr bwMode="auto">
              <a:xfrm>
                <a:off x="34179" y="1406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7" name="Line 13"/>
              <p:cNvSpPr>
                <a:spLocks noChangeShapeType="1"/>
              </p:cNvSpPr>
              <p:nvPr/>
            </p:nvSpPr>
            <p:spPr bwMode="auto">
              <a:xfrm>
                <a:off x="34179" y="1406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8" name="Freeform 14"/>
              <p:cNvSpPr/>
              <p:nvPr/>
            </p:nvSpPr>
            <p:spPr bwMode="auto">
              <a:xfrm>
                <a:off x="44831" y="-11494"/>
                <a:ext cx="19170" cy="36212"/>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9" name="Line 15"/>
              <p:cNvSpPr>
                <a:spLocks noChangeShapeType="1"/>
              </p:cNvSpPr>
              <p:nvPr/>
            </p:nvSpPr>
            <p:spPr bwMode="auto">
              <a:xfrm>
                <a:off x="59742" y="-723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0" name="Line 16"/>
              <p:cNvSpPr>
                <a:spLocks noChangeShapeType="1"/>
              </p:cNvSpPr>
              <p:nvPr/>
            </p:nvSpPr>
            <p:spPr bwMode="auto">
              <a:xfrm>
                <a:off x="59742" y="-723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1" name="Freeform 17"/>
              <p:cNvSpPr/>
              <p:nvPr/>
            </p:nvSpPr>
            <p:spPr bwMode="auto">
              <a:xfrm>
                <a:off x="104476" y="-11494"/>
                <a:ext cx="19170" cy="36212"/>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2" name="Line 18"/>
              <p:cNvSpPr>
                <a:spLocks noChangeShapeType="1"/>
              </p:cNvSpPr>
              <p:nvPr/>
            </p:nvSpPr>
            <p:spPr bwMode="auto">
              <a:xfrm>
                <a:off x="119386" y="-723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3" name="Line 19"/>
              <p:cNvSpPr>
                <a:spLocks noChangeShapeType="1"/>
              </p:cNvSpPr>
              <p:nvPr/>
            </p:nvSpPr>
            <p:spPr bwMode="auto">
              <a:xfrm>
                <a:off x="119386" y="-723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4" name="Freeform 20"/>
              <p:cNvSpPr>
                <a:spLocks noEditPoints="1"/>
              </p:cNvSpPr>
              <p:nvPr/>
            </p:nvSpPr>
            <p:spPr bwMode="auto">
              <a:xfrm>
                <a:off x="-12683" y="33239"/>
                <a:ext cx="25560" cy="34081"/>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5" name="Line 21"/>
              <p:cNvSpPr>
                <a:spLocks noChangeShapeType="1"/>
              </p:cNvSpPr>
              <p:nvPr/>
            </p:nvSpPr>
            <p:spPr bwMode="auto">
              <a:xfrm>
                <a:off x="4358" y="5454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6" name="Line 22"/>
              <p:cNvSpPr>
                <a:spLocks noChangeShapeType="1"/>
              </p:cNvSpPr>
              <p:nvPr/>
            </p:nvSpPr>
            <p:spPr bwMode="auto">
              <a:xfrm>
                <a:off x="4358" y="5454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7" name="Freeform 23"/>
              <p:cNvSpPr>
                <a:spLocks noEditPoints="1"/>
              </p:cNvSpPr>
              <p:nvPr/>
            </p:nvSpPr>
            <p:spPr bwMode="auto">
              <a:xfrm>
                <a:off x="70393" y="33239"/>
                <a:ext cx="25560" cy="34081"/>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8" name="Line 24"/>
              <p:cNvSpPr>
                <a:spLocks noChangeShapeType="1"/>
              </p:cNvSpPr>
              <p:nvPr/>
            </p:nvSpPr>
            <p:spPr bwMode="auto">
              <a:xfrm>
                <a:off x="81045" y="4602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9" name="Line 25"/>
              <p:cNvSpPr>
                <a:spLocks noChangeShapeType="1"/>
              </p:cNvSpPr>
              <p:nvPr/>
            </p:nvSpPr>
            <p:spPr bwMode="auto">
              <a:xfrm>
                <a:off x="81045" y="4602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0" name="Freeform 26"/>
              <p:cNvSpPr/>
              <p:nvPr/>
            </p:nvSpPr>
            <p:spPr bwMode="auto">
              <a:xfrm>
                <a:off x="19269" y="33239"/>
                <a:ext cx="19170" cy="34081"/>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1" name="Line 27"/>
              <p:cNvSpPr>
                <a:spLocks noChangeShapeType="1"/>
              </p:cNvSpPr>
              <p:nvPr/>
            </p:nvSpPr>
            <p:spPr bwMode="auto">
              <a:xfrm>
                <a:off x="34179" y="588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2" name="Line 28"/>
              <p:cNvSpPr>
                <a:spLocks noChangeShapeType="1"/>
              </p:cNvSpPr>
              <p:nvPr/>
            </p:nvSpPr>
            <p:spPr bwMode="auto">
              <a:xfrm>
                <a:off x="34179" y="588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3" name="Freeform 29"/>
              <p:cNvSpPr/>
              <p:nvPr/>
            </p:nvSpPr>
            <p:spPr bwMode="auto">
              <a:xfrm>
                <a:off x="44831" y="33239"/>
                <a:ext cx="19170" cy="34081"/>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4" name="Line 30"/>
              <p:cNvSpPr>
                <a:spLocks noChangeShapeType="1"/>
              </p:cNvSpPr>
              <p:nvPr/>
            </p:nvSpPr>
            <p:spPr bwMode="auto">
              <a:xfrm>
                <a:off x="49091" y="481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5" name="Line 31"/>
              <p:cNvSpPr>
                <a:spLocks noChangeShapeType="1"/>
              </p:cNvSpPr>
              <p:nvPr/>
            </p:nvSpPr>
            <p:spPr bwMode="auto">
              <a:xfrm>
                <a:off x="49091" y="481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6" name="Freeform 32"/>
              <p:cNvSpPr/>
              <p:nvPr/>
            </p:nvSpPr>
            <p:spPr bwMode="auto">
              <a:xfrm>
                <a:off x="104476" y="33239"/>
                <a:ext cx="19170" cy="34081"/>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7" name="Line 33"/>
              <p:cNvSpPr>
                <a:spLocks noChangeShapeType="1"/>
              </p:cNvSpPr>
              <p:nvPr/>
            </p:nvSpPr>
            <p:spPr bwMode="auto">
              <a:xfrm>
                <a:off x="108736" y="481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8" name="Line 34"/>
              <p:cNvSpPr>
                <a:spLocks noChangeShapeType="1"/>
              </p:cNvSpPr>
              <p:nvPr/>
            </p:nvSpPr>
            <p:spPr bwMode="auto">
              <a:xfrm>
                <a:off x="108736" y="481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9" name="Freeform 35"/>
              <p:cNvSpPr>
                <a:spLocks noEditPoints="1"/>
              </p:cNvSpPr>
              <p:nvPr/>
            </p:nvSpPr>
            <p:spPr bwMode="auto">
              <a:xfrm>
                <a:off x="-12683" y="75843"/>
                <a:ext cx="25560" cy="36212"/>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0" name="Line 36"/>
              <p:cNvSpPr>
                <a:spLocks noChangeShapeType="1"/>
              </p:cNvSpPr>
              <p:nvPr/>
            </p:nvSpPr>
            <p:spPr bwMode="auto">
              <a:xfrm>
                <a:off x="4358" y="9927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1" name="Line 37"/>
              <p:cNvSpPr>
                <a:spLocks noChangeShapeType="1"/>
              </p:cNvSpPr>
              <p:nvPr/>
            </p:nvSpPr>
            <p:spPr bwMode="auto">
              <a:xfrm>
                <a:off x="4358" y="9927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2" name="Freeform 38"/>
              <p:cNvSpPr>
                <a:spLocks noEditPoints="1"/>
              </p:cNvSpPr>
              <p:nvPr/>
            </p:nvSpPr>
            <p:spPr bwMode="auto">
              <a:xfrm>
                <a:off x="70393" y="75843"/>
                <a:ext cx="25560" cy="36212"/>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3" name="Line 39"/>
              <p:cNvSpPr>
                <a:spLocks noChangeShapeType="1"/>
              </p:cNvSpPr>
              <p:nvPr/>
            </p:nvSpPr>
            <p:spPr bwMode="auto">
              <a:xfrm>
                <a:off x="81045" y="886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4" name="Line 40"/>
              <p:cNvSpPr>
                <a:spLocks noChangeShapeType="1"/>
              </p:cNvSpPr>
              <p:nvPr/>
            </p:nvSpPr>
            <p:spPr bwMode="auto">
              <a:xfrm>
                <a:off x="81045" y="886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5" name="Freeform 41"/>
              <p:cNvSpPr/>
              <p:nvPr/>
            </p:nvSpPr>
            <p:spPr bwMode="auto">
              <a:xfrm>
                <a:off x="19269" y="75843"/>
                <a:ext cx="19170" cy="36212"/>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6" name="Line 42"/>
              <p:cNvSpPr>
                <a:spLocks noChangeShapeType="1"/>
              </p:cNvSpPr>
              <p:nvPr/>
            </p:nvSpPr>
            <p:spPr bwMode="auto">
              <a:xfrm>
                <a:off x="21398" y="10779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7" name="Line 43"/>
              <p:cNvSpPr>
                <a:spLocks noChangeShapeType="1"/>
              </p:cNvSpPr>
              <p:nvPr/>
            </p:nvSpPr>
            <p:spPr bwMode="auto">
              <a:xfrm>
                <a:off x="21398" y="10779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8" name="Freeform 44"/>
              <p:cNvSpPr/>
              <p:nvPr/>
            </p:nvSpPr>
            <p:spPr bwMode="auto">
              <a:xfrm>
                <a:off x="44831" y="75843"/>
                <a:ext cx="19170" cy="36212"/>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9" name="Line 45"/>
              <p:cNvSpPr>
                <a:spLocks noChangeShapeType="1"/>
              </p:cNvSpPr>
              <p:nvPr/>
            </p:nvSpPr>
            <p:spPr bwMode="auto">
              <a:xfrm>
                <a:off x="44831" y="10779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50" name="Line 46"/>
              <p:cNvSpPr>
                <a:spLocks noChangeShapeType="1"/>
              </p:cNvSpPr>
              <p:nvPr/>
            </p:nvSpPr>
            <p:spPr bwMode="auto">
              <a:xfrm>
                <a:off x="44831" y="10779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51" name="Freeform 47"/>
              <p:cNvSpPr/>
              <p:nvPr/>
            </p:nvSpPr>
            <p:spPr bwMode="auto">
              <a:xfrm>
                <a:off x="104476" y="75843"/>
                <a:ext cx="19170" cy="36212"/>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52" name="Line 48"/>
              <p:cNvSpPr>
                <a:spLocks noChangeShapeType="1"/>
              </p:cNvSpPr>
              <p:nvPr/>
            </p:nvSpPr>
            <p:spPr bwMode="auto">
              <a:xfrm>
                <a:off x="108736" y="9288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53" name="Line 49"/>
              <p:cNvSpPr>
                <a:spLocks noChangeShapeType="1"/>
              </p:cNvSpPr>
              <p:nvPr/>
            </p:nvSpPr>
            <p:spPr bwMode="auto">
              <a:xfrm>
                <a:off x="108736" y="9288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358" name="Ellipse 349"/>
          <p:cNvSpPr>
            <a:spLocks noChangeAspect="1"/>
          </p:cNvSpPr>
          <p:nvPr/>
        </p:nvSpPr>
        <p:spPr bwMode="auto">
          <a:xfrm>
            <a:off x="10823564" y="526216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grpSp>
        <p:nvGrpSpPr>
          <p:cNvPr id="359" name="Groupe 297"/>
          <p:cNvGrpSpPr>
            <a:grpSpLocks noChangeAspect="1"/>
          </p:cNvGrpSpPr>
          <p:nvPr/>
        </p:nvGrpSpPr>
        <p:grpSpPr bwMode="auto">
          <a:xfrm>
            <a:off x="10790172" y="6285198"/>
            <a:ext cx="600398" cy="598677"/>
            <a:chOff x="0" y="0"/>
            <a:chExt cx="600398" cy="598677"/>
          </a:xfrm>
        </p:grpSpPr>
        <p:grpSp>
          <p:nvGrpSpPr>
            <p:cNvPr id="360" name="Groupe 298"/>
            <p:cNvGrpSpPr>
              <a:grpSpLocks noChangeAspect="1"/>
            </p:cNvGrpSpPr>
            <p:nvPr/>
          </p:nvGrpSpPr>
          <p:grpSpPr bwMode="auto">
            <a:xfrm flipH="1">
              <a:off x="55858" y="55698"/>
              <a:ext cx="488680" cy="487280"/>
              <a:chOff x="0" y="0"/>
              <a:chExt cx="488680" cy="487280"/>
            </a:xfrm>
          </p:grpSpPr>
          <p:grpSp>
            <p:nvGrpSpPr>
              <p:cNvPr id="407" name="Groupe 345"/>
              <p:cNvGrpSpPr/>
              <p:nvPr/>
            </p:nvGrpSpPr>
            <p:grpSpPr bwMode="auto">
              <a:xfrm>
                <a:off x="864" y="860"/>
                <a:ext cx="486950" cy="485558"/>
                <a:chOff x="0" y="0"/>
                <a:chExt cx="486950" cy="485558"/>
              </a:xfrm>
            </p:grpSpPr>
            <p:sp>
              <p:nvSpPr>
                <p:cNvPr id="409" name="Freeform 268"/>
                <p:cNvSpPr>
                  <a:spLocks noEditPoints="1"/>
                </p:cNvSpPr>
                <p:nvPr/>
              </p:nvSpPr>
              <p:spPr bwMode="auto">
                <a:xfrm rot="18489130">
                  <a:off x="73276" y="-55689"/>
                  <a:ext cx="471268" cy="469524"/>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10" name="Freeform 148"/>
                <p:cNvSpPr>
                  <a:spLocks noEditPoints="1"/>
                </p:cNvSpPr>
                <p:nvPr/>
              </p:nvSpPr>
              <p:spPr bwMode="auto">
                <a:xfrm rot="5399976">
                  <a:off x="-55418" y="198237"/>
                  <a:ext cx="342581" cy="345184"/>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408" name="Freeform 268"/>
              <p:cNvSpPr>
                <a:spLocks noEditPoints="1"/>
              </p:cNvSpPr>
              <p:nvPr/>
            </p:nvSpPr>
            <p:spPr bwMode="auto">
              <a:xfrm rot="11598712">
                <a:off x="133039" y="3024"/>
                <a:ext cx="355101" cy="353789"/>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361" name="Groupe 299"/>
            <p:cNvGrpSpPr/>
            <p:nvPr/>
          </p:nvGrpSpPr>
          <p:grpSpPr bwMode="auto">
            <a:xfrm>
              <a:off x="174785" y="184765"/>
              <a:ext cx="115565" cy="104730"/>
              <a:chOff x="0" y="0"/>
              <a:chExt cx="115565" cy="104730"/>
            </a:xfrm>
          </p:grpSpPr>
          <p:sp>
            <p:nvSpPr>
              <p:cNvPr id="362" name="Freeform 5"/>
              <p:cNvSpPr>
                <a:spLocks noEditPoints="1"/>
              </p:cNvSpPr>
              <p:nvPr/>
            </p:nvSpPr>
            <p:spPr bwMode="auto">
              <a:xfrm>
                <a:off x="-13209" y="-11971"/>
                <a:ext cx="26620" cy="37713"/>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3" name="Line 6"/>
              <p:cNvSpPr>
                <a:spLocks noChangeShapeType="1"/>
              </p:cNvSpPr>
              <p:nvPr/>
            </p:nvSpPr>
            <p:spPr bwMode="auto">
              <a:xfrm>
                <a:off x="4539" y="1243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4" name="Line 7"/>
              <p:cNvSpPr>
                <a:spLocks noChangeShapeType="1"/>
              </p:cNvSpPr>
              <p:nvPr/>
            </p:nvSpPr>
            <p:spPr bwMode="auto">
              <a:xfrm>
                <a:off x="4539" y="1243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5" name="Freeform 8"/>
              <p:cNvSpPr>
                <a:spLocks noEditPoints="1"/>
              </p:cNvSpPr>
              <p:nvPr/>
            </p:nvSpPr>
            <p:spPr bwMode="auto">
              <a:xfrm>
                <a:off x="73312" y="-11971"/>
                <a:ext cx="26620" cy="37713"/>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6" name="Line 9"/>
              <p:cNvSpPr>
                <a:spLocks noChangeShapeType="1"/>
              </p:cNvSpPr>
              <p:nvPr/>
            </p:nvSpPr>
            <p:spPr bwMode="auto">
              <a:xfrm>
                <a:off x="84405" y="134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7" name="Line 10"/>
              <p:cNvSpPr>
                <a:spLocks noChangeShapeType="1"/>
              </p:cNvSpPr>
              <p:nvPr/>
            </p:nvSpPr>
            <p:spPr bwMode="auto">
              <a:xfrm>
                <a:off x="84405" y="134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8" name="Freeform 11"/>
              <p:cNvSpPr/>
              <p:nvPr/>
            </p:nvSpPr>
            <p:spPr bwMode="auto">
              <a:xfrm>
                <a:off x="20068" y="-11971"/>
                <a:ext cx="19965" cy="37713"/>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9" name="Line 12"/>
              <p:cNvSpPr>
                <a:spLocks noChangeShapeType="1"/>
              </p:cNvSpPr>
              <p:nvPr/>
            </p:nvSpPr>
            <p:spPr bwMode="auto">
              <a:xfrm>
                <a:off x="35597" y="146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0" name="Line 13"/>
              <p:cNvSpPr>
                <a:spLocks noChangeShapeType="1"/>
              </p:cNvSpPr>
              <p:nvPr/>
            </p:nvSpPr>
            <p:spPr bwMode="auto">
              <a:xfrm>
                <a:off x="35597" y="146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1" name="Freeform 14"/>
              <p:cNvSpPr/>
              <p:nvPr/>
            </p:nvSpPr>
            <p:spPr bwMode="auto">
              <a:xfrm>
                <a:off x="46690" y="-11971"/>
                <a:ext cx="19965" cy="37713"/>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2" name="Line 15"/>
              <p:cNvSpPr>
                <a:spLocks noChangeShapeType="1"/>
              </p:cNvSpPr>
              <p:nvPr/>
            </p:nvSpPr>
            <p:spPr bwMode="auto">
              <a:xfrm>
                <a:off x="62219" y="-753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3" name="Line 16"/>
              <p:cNvSpPr>
                <a:spLocks noChangeShapeType="1"/>
              </p:cNvSpPr>
              <p:nvPr/>
            </p:nvSpPr>
            <p:spPr bwMode="auto">
              <a:xfrm>
                <a:off x="62219" y="-753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4" name="Freeform 17"/>
              <p:cNvSpPr/>
              <p:nvPr/>
            </p:nvSpPr>
            <p:spPr bwMode="auto">
              <a:xfrm>
                <a:off x="108808" y="-11971"/>
                <a:ext cx="19965" cy="37713"/>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5" name="Line 18"/>
              <p:cNvSpPr>
                <a:spLocks noChangeShapeType="1"/>
              </p:cNvSpPr>
              <p:nvPr/>
            </p:nvSpPr>
            <p:spPr bwMode="auto">
              <a:xfrm>
                <a:off x="124335" y="-753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6" name="Line 19"/>
              <p:cNvSpPr>
                <a:spLocks noChangeShapeType="1"/>
              </p:cNvSpPr>
              <p:nvPr/>
            </p:nvSpPr>
            <p:spPr bwMode="auto">
              <a:xfrm>
                <a:off x="124335" y="-753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7" name="Freeform 20"/>
              <p:cNvSpPr>
                <a:spLocks noEditPoints="1"/>
              </p:cNvSpPr>
              <p:nvPr/>
            </p:nvSpPr>
            <p:spPr bwMode="auto">
              <a:xfrm>
                <a:off x="-13209" y="34617"/>
                <a:ext cx="26620" cy="35494"/>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8" name="Line 21"/>
              <p:cNvSpPr>
                <a:spLocks noChangeShapeType="1"/>
              </p:cNvSpPr>
              <p:nvPr/>
            </p:nvSpPr>
            <p:spPr bwMode="auto">
              <a:xfrm>
                <a:off x="4539" y="5680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9" name="Line 22"/>
              <p:cNvSpPr>
                <a:spLocks noChangeShapeType="1"/>
              </p:cNvSpPr>
              <p:nvPr/>
            </p:nvSpPr>
            <p:spPr bwMode="auto">
              <a:xfrm>
                <a:off x="4539" y="5680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0" name="Freeform 23"/>
              <p:cNvSpPr>
                <a:spLocks noEditPoints="1"/>
              </p:cNvSpPr>
              <p:nvPr/>
            </p:nvSpPr>
            <p:spPr bwMode="auto">
              <a:xfrm>
                <a:off x="73312" y="34617"/>
                <a:ext cx="26620" cy="35494"/>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1" name="Line 24"/>
              <p:cNvSpPr>
                <a:spLocks noChangeShapeType="1"/>
              </p:cNvSpPr>
              <p:nvPr/>
            </p:nvSpPr>
            <p:spPr bwMode="auto">
              <a:xfrm>
                <a:off x="84405" y="4792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2" name="Line 25"/>
              <p:cNvSpPr>
                <a:spLocks noChangeShapeType="1"/>
              </p:cNvSpPr>
              <p:nvPr/>
            </p:nvSpPr>
            <p:spPr bwMode="auto">
              <a:xfrm>
                <a:off x="84405" y="4792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3" name="Freeform 26"/>
              <p:cNvSpPr/>
              <p:nvPr/>
            </p:nvSpPr>
            <p:spPr bwMode="auto">
              <a:xfrm>
                <a:off x="20068" y="34617"/>
                <a:ext cx="19965" cy="35494"/>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4" name="Line 27"/>
              <p:cNvSpPr>
                <a:spLocks noChangeShapeType="1"/>
              </p:cNvSpPr>
              <p:nvPr/>
            </p:nvSpPr>
            <p:spPr bwMode="auto">
              <a:xfrm>
                <a:off x="35597" y="6123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5" name="Line 28"/>
              <p:cNvSpPr>
                <a:spLocks noChangeShapeType="1"/>
              </p:cNvSpPr>
              <p:nvPr/>
            </p:nvSpPr>
            <p:spPr bwMode="auto">
              <a:xfrm>
                <a:off x="35597" y="6123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6" name="Freeform 29"/>
              <p:cNvSpPr/>
              <p:nvPr/>
            </p:nvSpPr>
            <p:spPr bwMode="auto">
              <a:xfrm>
                <a:off x="46690" y="34617"/>
                <a:ext cx="19965" cy="35494"/>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7" name="Line 30"/>
              <p:cNvSpPr>
                <a:spLocks noChangeShapeType="1"/>
              </p:cNvSpPr>
              <p:nvPr/>
            </p:nvSpPr>
            <p:spPr bwMode="auto">
              <a:xfrm>
                <a:off x="51127" y="501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8" name="Line 31"/>
              <p:cNvSpPr>
                <a:spLocks noChangeShapeType="1"/>
              </p:cNvSpPr>
              <p:nvPr/>
            </p:nvSpPr>
            <p:spPr bwMode="auto">
              <a:xfrm>
                <a:off x="51127" y="501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9" name="Freeform 32"/>
              <p:cNvSpPr/>
              <p:nvPr/>
            </p:nvSpPr>
            <p:spPr bwMode="auto">
              <a:xfrm>
                <a:off x="108808" y="34617"/>
                <a:ext cx="19965" cy="35494"/>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0" name="Line 33"/>
              <p:cNvSpPr>
                <a:spLocks noChangeShapeType="1"/>
              </p:cNvSpPr>
              <p:nvPr/>
            </p:nvSpPr>
            <p:spPr bwMode="auto">
              <a:xfrm>
                <a:off x="113245" y="501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1" name="Line 34"/>
              <p:cNvSpPr>
                <a:spLocks noChangeShapeType="1"/>
              </p:cNvSpPr>
              <p:nvPr/>
            </p:nvSpPr>
            <p:spPr bwMode="auto">
              <a:xfrm>
                <a:off x="113245" y="501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2" name="Freeform 35"/>
              <p:cNvSpPr>
                <a:spLocks noEditPoints="1"/>
              </p:cNvSpPr>
              <p:nvPr/>
            </p:nvSpPr>
            <p:spPr bwMode="auto">
              <a:xfrm>
                <a:off x="-13209" y="78987"/>
                <a:ext cx="26620" cy="37713"/>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3" name="Line 36"/>
              <p:cNvSpPr>
                <a:spLocks noChangeShapeType="1"/>
              </p:cNvSpPr>
              <p:nvPr/>
            </p:nvSpPr>
            <p:spPr bwMode="auto">
              <a:xfrm>
                <a:off x="4539" y="10338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4" name="Line 37"/>
              <p:cNvSpPr>
                <a:spLocks noChangeShapeType="1"/>
              </p:cNvSpPr>
              <p:nvPr/>
            </p:nvSpPr>
            <p:spPr bwMode="auto">
              <a:xfrm>
                <a:off x="4539" y="10338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5" name="Freeform 38"/>
              <p:cNvSpPr>
                <a:spLocks noEditPoints="1"/>
              </p:cNvSpPr>
              <p:nvPr/>
            </p:nvSpPr>
            <p:spPr bwMode="auto">
              <a:xfrm>
                <a:off x="73312" y="78987"/>
                <a:ext cx="26620" cy="37713"/>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6" name="Line 39"/>
              <p:cNvSpPr>
                <a:spLocks noChangeShapeType="1"/>
              </p:cNvSpPr>
              <p:nvPr/>
            </p:nvSpPr>
            <p:spPr bwMode="auto">
              <a:xfrm>
                <a:off x="84405" y="923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7" name="Line 40"/>
              <p:cNvSpPr>
                <a:spLocks noChangeShapeType="1"/>
              </p:cNvSpPr>
              <p:nvPr/>
            </p:nvSpPr>
            <p:spPr bwMode="auto">
              <a:xfrm>
                <a:off x="84405" y="923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8" name="Freeform 41"/>
              <p:cNvSpPr/>
              <p:nvPr/>
            </p:nvSpPr>
            <p:spPr bwMode="auto">
              <a:xfrm>
                <a:off x="20068" y="78987"/>
                <a:ext cx="19965" cy="37713"/>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9" name="Line 42"/>
              <p:cNvSpPr>
                <a:spLocks noChangeShapeType="1"/>
              </p:cNvSpPr>
              <p:nvPr/>
            </p:nvSpPr>
            <p:spPr bwMode="auto">
              <a:xfrm>
                <a:off x="22286" y="11226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0" name="Line 43"/>
              <p:cNvSpPr>
                <a:spLocks noChangeShapeType="1"/>
              </p:cNvSpPr>
              <p:nvPr/>
            </p:nvSpPr>
            <p:spPr bwMode="auto">
              <a:xfrm>
                <a:off x="22286" y="11226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1" name="Freeform 44"/>
              <p:cNvSpPr/>
              <p:nvPr/>
            </p:nvSpPr>
            <p:spPr bwMode="auto">
              <a:xfrm>
                <a:off x="46690" y="78987"/>
                <a:ext cx="19965" cy="37713"/>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2" name="Line 45"/>
              <p:cNvSpPr>
                <a:spLocks noChangeShapeType="1"/>
              </p:cNvSpPr>
              <p:nvPr/>
            </p:nvSpPr>
            <p:spPr bwMode="auto">
              <a:xfrm>
                <a:off x="46690" y="11226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3" name="Line 46"/>
              <p:cNvSpPr>
                <a:spLocks noChangeShapeType="1"/>
              </p:cNvSpPr>
              <p:nvPr/>
            </p:nvSpPr>
            <p:spPr bwMode="auto">
              <a:xfrm>
                <a:off x="46690" y="11226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4" name="Freeform 47"/>
              <p:cNvSpPr/>
              <p:nvPr/>
            </p:nvSpPr>
            <p:spPr bwMode="auto">
              <a:xfrm>
                <a:off x="108808" y="78987"/>
                <a:ext cx="19965" cy="37713"/>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5" name="Line 48"/>
              <p:cNvSpPr>
                <a:spLocks noChangeShapeType="1"/>
              </p:cNvSpPr>
              <p:nvPr/>
            </p:nvSpPr>
            <p:spPr bwMode="auto">
              <a:xfrm>
                <a:off x="113245" y="9673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6" name="Line 49"/>
              <p:cNvSpPr>
                <a:spLocks noChangeShapeType="1"/>
              </p:cNvSpPr>
              <p:nvPr/>
            </p:nvSpPr>
            <p:spPr bwMode="auto">
              <a:xfrm>
                <a:off x="113245" y="9673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411" name="Ellipse 349"/>
          <p:cNvSpPr>
            <a:spLocks noChangeAspect="1"/>
          </p:cNvSpPr>
          <p:nvPr/>
        </p:nvSpPr>
        <p:spPr bwMode="auto">
          <a:xfrm>
            <a:off x="10854091" y="6338144"/>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numéro de diapositive 1"/>
          <p:cNvSpPr>
            <a:spLocks noGrp="1"/>
          </p:cNvSpPr>
          <p:nvPr>
            <p:ph type="sldNum" sz="quarter" idx="12"/>
          </p:nvPr>
        </p:nvSpPr>
        <p:spPr bwMode="auto"/>
        <p:txBody>
          <a:bodyPr/>
          <a:lstStyle/>
          <a:p>
            <a:pPr>
              <a:defRPr/>
            </a:pPr>
            <a:fld id="{975A587B-5814-4D9B-9598-FE9CB954CB01}" type="slidenum">
              <a:rPr lang="fr-FR"/>
              <a:t>14</a:t>
            </a:fld>
            <a:endParaRPr lang="fr-FR" dirty="0"/>
          </a:p>
        </p:txBody>
      </p:sp>
      <p:sp>
        <p:nvSpPr>
          <p:cNvPr id="5" name="ZoneTexte 2"/>
          <p:cNvSpPr/>
          <p:nvPr/>
        </p:nvSpPr>
        <p:spPr bwMode="auto">
          <a:xfrm>
            <a:off x="997738" y="1923044"/>
            <a:ext cx="6522751"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spcBef>
                <a:spcPts val="840"/>
              </a:spcBef>
              <a:defRPr/>
            </a:pPr>
            <a:r>
              <a:rPr lang="fr-FR" sz="2400" dirty="0">
                <a:latin typeface="Marianne"/>
                <a:ea typeface="Tahoma"/>
                <a:cs typeface="Tahoma"/>
              </a:rPr>
              <a:t>1</a:t>
            </a:r>
            <a:r>
              <a:rPr lang="fr-FR" sz="2400" baseline="30000" dirty="0">
                <a:latin typeface="Marianne"/>
                <a:ea typeface="Tahoma"/>
                <a:cs typeface="Tahoma"/>
              </a:rPr>
              <a:t>er</a:t>
            </a:r>
            <a:r>
              <a:rPr lang="fr-FR" sz="2400" dirty="0">
                <a:latin typeface="Marianne"/>
                <a:ea typeface="Tahoma"/>
                <a:cs typeface="Tahoma"/>
              </a:rPr>
              <a:t> cas : Vous êtes le représentant légal du fournisseur</a:t>
            </a:r>
            <a:endParaRPr sz="2400" dirty="0">
              <a:latin typeface="Marianne"/>
            </a:endParaRPr>
          </a:p>
        </p:txBody>
      </p:sp>
      <p:sp>
        <p:nvSpPr>
          <p:cNvPr id="6" name="ZoneTexte 26"/>
          <p:cNvSpPr/>
          <p:nvPr/>
        </p:nvSpPr>
        <p:spPr bwMode="auto">
          <a:xfrm>
            <a:off x="8966448" y="1923046"/>
            <a:ext cx="7632848"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spcBef>
                <a:spcPts val="840"/>
              </a:spcBef>
              <a:defRPr/>
            </a:pPr>
            <a:r>
              <a:rPr lang="fr-FR" sz="2400" dirty="0">
                <a:latin typeface="Marianne"/>
                <a:ea typeface="Tahoma"/>
                <a:cs typeface="Tahoma"/>
              </a:rPr>
              <a:t> 2</a:t>
            </a:r>
            <a:r>
              <a:rPr lang="fr-FR" sz="2400" baseline="30000" dirty="0">
                <a:latin typeface="Marianne"/>
                <a:ea typeface="Tahoma"/>
                <a:cs typeface="Tahoma"/>
              </a:rPr>
              <a:t>ème</a:t>
            </a:r>
            <a:r>
              <a:rPr lang="fr-FR" sz="2400" dirty="0">
                <a:latin typeface="Marianne"/>
                <a:ea typeface="Tahoma"/>
                <a:cs typeface="Tahoma"/>
              </a:rPr>
              <a:t> cas : Vous n’êtes pas le représentant légal du fournisseur (tiers déclarant)</a:t>
            </a:r>
            <a:endParaRPr sz="2400" dirty="0">
              <a:latin typeface="Marianne"/>
            </a:endParaRPr>
          </a:p>
        </p:txBody>
      </p:sp>
      <p:cxnSp>
        <p:nvCxnSpPr>
          <p:cNvPr id="7" name="Connecteur droit 4"/>
          <p:cNvCxnSpPr>
            <a:cxnSpLocks/>
          </p:cNvCxnSpPr>
          <p:nvPr/>
        </p:nvCxnSpPr>
        <p:spPr bwMode="auto">
          <a:xfrm>
            <a:off x="8360166" y="1762364"/>
            <a:ext cx="0" cy="716683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ZoneTexte 5"/>
          <p:cNvSpPr/>
          <p:nvPr/>
        </p:nvSpPr>
        <p:spPr bwMode="auto">
          <a:xfrm>
            <a:off x="315547" y="3097567"/>
            <a:ext cx="7826509" cy="3840840"/>
          </a:xfrm>
          <a:prstGeom prst="rect">
            <a:avLst/>
          </a:prstGeom>
          <a:noFill/>
        </p:spPr>
        <p:txBody>
          <a:bodyPr wrap="square" rtlCol="0">
            <a:spAutoFit/>
          </a:bodyPr>
          <a:lstStyle/>
          <a:p>
            <a:pPr>
              <a:spcBef>
                <a:spcPts val="840"/>
              </a:spcBef>
              <a:defRPr/>
            </a:pPr>
            <a:r>
              <a:rPr lang="fr-FR" sz="1600" dirty="0">
                <a:latin typeface="Marianne"/>
                <a:ea typeface="Tahoma"/>
                <a:cs typeface="Tahoma"/>
              </a:rPr>
              <a:t>Vous renseignez : </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Nom du représentant</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Prénom du représentant</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Email du représentant</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Confirmation email du représentant</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Téléphone du représentant</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Pièce d’identité (CNI, Passeport, Titre de séjour)</a:t>
            </a:r>
            <a:endParaRPr sz="1600" dirty="0">
              <a:latin typeface="Marianne"/>
            </a:endParaRPr>
          </a:p>
          <a:p>
            <a:pPr marL="400050" indent="-400050">
              <a:spcBef>
                <a:spcPts val="840"/>
              </a:spcBef>
              <a:buFont typeface="Wingdings"/>
              <a:buChar char="ü"/>
              <a:defRPr/>
            </a:pPr>
            <a:endParaRPr lang="fr-FR" sz="1600" dirty="0">
              <a:latin typeface="Marianne"/>
              <a:ea typeface="Tahoma"/>
              <a:cs typeface="Tahoma"/>
            </a:endParaRPr>
          </a:p>
          <a:p>
            <a:pPr marL="400050" indent="-400050">
              <a:spcBef>
                <a:spcPts val="840"/>
              </a:spcBef>
              <a:buFont typeface="Wingdings"/>
              <a:buChar char="ü"/>
              <a:defRPr/>
            </a:pPr>
            <a:endParaRPr lang="fr-FR" sz="1600" dirty="0">
              <a:latin typeface="Marianne"/>
              <a:ea typeface="Tahoma"/>
              <a:cs typeface="Tahoma"/>
            </a:endParaRPr>
          </a:p>
          <a:p>
            <a:pPr marL="400050" indent="-400050">
              <a:spcBef>
                <a:spcPts val="840"/>
              </a:spcBef>
              <a:buFont typeface="Wingdings"/>
              <a:buChar char="ü"/>
              <a:defRPr/>
            </a:pPr>
            <a:endParaRPr lang="fr-FR" sz="1600" dirty="0">
              <a:latin typeface="Marianne"/>
              <a:ea typeface="Tahoma"/>
              <a:cs typeface="Tahoma"/>
            </a:endParaRPr>
          </a:p>
          <a:p>
            <a:pPr marL="400050" indent="-400050">
              <a:spcBef>
                <a:spcPts val="840"/>
              </a:spcBef>
              <a:buFont typeface="Wingdings"/>
              <a:buChar char="ü"/>
              <a:defRPr/>
            </a:pPr>
            <a:endParaRPr lang="fr-FR" sz="1600" dirty="0">
              <a:latin typeface="Marianne"/>
              <a:ea typeface="Tahoma"/>
              <a:cs typeface="Tahoma"/>
            </a:endParaRPr>
          </a:p>
        </p:txBody>
      </p:sp>
      <p:sp>
        <p:nvSpPr>
          <p:cNvPr id="10" name="ZoneTexte 12"/>
          <p:cNvSpPr/>
          <p:nvPr/>
        </p:nvSpPr>
        <p:spPr bwMode="auto">
          <a:xfrm>
            <a:off x="8748864" y="3097567"/>
            <a:ext cx="7988301" cy="5828447"/>
          </a:xfrm>
          <a:prstGeom prst="rect">
            <a:avLst/>
          </a:prstGeom>
          <a:noFill/>
        </p:spPr>
        <p:txBody>
          <a:bodyPr wrap="square" rtlCol="0">
            <a:noAutofit/>
          </a:bodyPr>
          <a:lstStyle/>
          <a:p>
            <a:pPr>
              <a:spcBef>
                <a:spcPts val="840"/>
              </a:spcBef>
              <a:defRPr/>
            </a:pPr>
            <a:r>
              <a:rPr lang="fr-FR" sz="1600" dirty="0">
                <a:latin typeface="Marianne"/>
                <a:ea typeface="Tahoma"/>
                <a:cs typeface="Tahoma"/>
              </a:rPr>
              <a:t>Vous renseignez : </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Nom du représentant</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Prénom du représentant</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Email du représentant</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Confirmation email du représentant</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Téléphone du représentant</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Pièce d’identité (CNI, Passeport, Titre de séjour) du représentant</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Nom du dépositaire</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Prénom du dépositaire</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Email du dépositaire</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Confirmation email du dépositaire</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Téléphone du dépositaire</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Pièce d’identité (CNI, Passeport, Titre de séjour du dépositaire)</a:t>
            </a:r>
            <a:endParaRPr sz="1600" dirty="0">
              <a:latin typeface="Marianne"/>
            </a:endParaRPr>
          </a:p>
          <a:p>
            <a:pPr marL="400050" indent="-400050">
              <a:spcBef>
                <a:spcPts val="840"/>
              </a:spcBef>
              <a:buFont typeface="Wingdings"/>
              <a:buChar char="ü"/>
              <a:defRPr/>
            </a:pPr>
            <a:r>
              <a:rPr lang="fr-FR" sz="1600" dirty="0">
                <a:latin typeface="Marianne"/>
                <a:ea typeface="Tahoma"/>
                <a:cs typeface="Tahoma"/>
              </a:rPr>
              <a:t>Qualité de tiers déclarant </a:t>
            </a:r>
            <a:endParaRPr sz="1600" dirty="0">
              <a:latin typeface="Marianne"/>
              <a:ea typeface="Tahoma"/>
              <a:cs typeface="Tahoma"/>
            </a:endParaRPr>
          </a:p>
          <a:p>
            <a:pPr marL="400050" indent="-400050">
              <a:spcBef>
                <a:spcPts val="840"/>
              </a:spcBef>
              <a:buFont typeface="Wingdings"/>
              <a:buChar char="ü"/>
              <a:defRPr/>
            </a:pPr>
            <a:r>
              <a:rPr lang="fr-FR" sz="1600" dirty="0">
                <a:latin typeface="Marianne"/>
                <a:ea typeface="Tahoma"/>
                <a:cs typeface="Tahoma"/>
              </a:rPr>
              <a:t>Mandat de délégation de signature du représentant légal, ou</a:t>
            </a:r>
            <a:endParaRPr dirty="0"/>
          </a:p>
          <a:p>
            <a:pPr marL="400050" indent="-400050">
              <a:spcBef>
                <a:spcPts val="840"/>
              </a:spcBef>
              <a:buFont typeface="Wingdings"/>
              <a:buChar char="ü"/>
              <a:defRPr/>
            </a:pPr>
            <a:r>
              <a:rPr lang="fr-FR" sz="1600" dirty="0">
                <a:latin typeface="Marianne"/>
              </a:rPr>
              <a:t>Contrat de prestation spécifiant la délégation de signature</a:t>
            </a:r>
            <a:endParaRPr dirty="0"/>
          </a:p>
        </p:txBody>
      </p:sp>
      <p:sp>
        <p:nvSpPr>
          <p:cNvPr id="11" name="Titre 6"/>
          <p:cNvSpPr/>
          <p:nvPr/>
        </p:nvSpPr>
        <p:spPr bwMode="auto">
          <a:xfrm>
            <a:off x="834114" y="1923044"/>
            <a:ext cx="15052104" cy="1310400"/>
          </a:xfrm>
          <a:prstGeom prst="rect">
            <a:avLst/>
          </a:prstGeom>
        </p:spPr>
        <p:txBody>
          <a:bodyPr vert="horz" lIns="0" tIns="0" rIns="0" bIns="0" rtlCol="0" anchor="b">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defRPr/>
            </a:pPr>
            <a:endParaRPr sz="3900" dirty="0">
              <a:latin typeface="Marianne"/>
            </a:endParaRPr>
          </a:p>
        </p:txBody>
      </p:sp>
      <p:sp>
        <p:nvSpPr>
          <p:cNvPr id="13" name="Titre 6"/>
          <p:cNvSpPr txBox="1"/>
          <p:nvPr/>
        </p:nvSpPr>
        <p:spPr bwMode="auto">
          <a:xfrm>
            <a:off x="315549" y="1057195"/>
            <a:ext cx="16437701" cy="557177"/>
          </a:xfrm>
          <a:prstGeom prst="rect">
            <a:avLst/>
          </a:prstGeom>
        </p:spPr>
        <p:txBody>
          <a:bodyPr vertOverflow="overflow" horzOverflow="overflow" vert="horz" wrap="square" lIns="127969" tIns="63986" rIns="127969" bIns="63986" numCol="1" spcCol="0" rtlCol="0" fromWordArt="0" anchor="b" anchorCtr="0" forceAA="0" compatLnSpc="0">
            <a:no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a:t>
            </a:r>
            <a:r>
              <a:rPr lang="fr-FR" sz="2800" b="1" i="0" u="none" strike="noStrike" cap="none" spc="0" dirty="0">
                <a:solidFill>
                  <a:schemeClr val="tx1"/>
                </a:solidFill>
                <a:latin typeface="Marianne"/>
                <a:ea typeface="Marianne"/>
                <a:cs typeface="Marianne"/>
              </a:rPr>
              <a:t>initial</a:t>
            </a:r>
            <a:r>
              <a:rPr lang="fr-FR" sz="2800" dirty="0">
                <a:latin typeface="Marianne"/>
              </a:rPr>
              <a:t> - Saisie des informations relatives au représentant</a:t>
            </a:r>
            <a:endParaRPr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Image 2"/>
          <p:cNvPicPr>
            <a:picLocks noChangeAspect="1"/>
          </p:cNvPicPr>
          <p:nvPr/>
        </p:nvPicPr>
        <p:blipFill>
          <a:blip r:embed="rId2"/>
          <a:srcRect t="6364"/>
          <a:stretch/>
        </p:blipFill>
        <p:spPr bwMode="auto">
          <a:xfrm>
            <a:off x="1533399" y="2280320"/>
            <a:ext cx="6684049" cy="6405741"/>
          </a:xfrm>
          <a:prstGeom prst="rect">
            <a:avLst/>
          </a:prstGeom>
          <a:noFill/>
          <a:ln>
            <a:noFill/>
          </a:ln>
        </p:spPr>
      </p:pic>
      <p:sp>
        <p:nvSpPr>
          <p:cNvPr id="5" name="Espace réservé du numéro de diapositive 1"/>
          <p:cNvSpPr>
            <a:spLocks noGrp="1"/>
          </p:cNvSpPr>
          <p:nvPr>
            <p:ph type="sldNum" sz="quarter" idx="12"/>
          </p:nvPr>
        </p:nvSpPr>
        <p:spPr bwMode="auto"/>
        <p:txBody>
          <a:bodyPr/>
          <a:lstStyle/>
          <a:p>
            <a:pPr>
              <a:defRPr/>
            </a:pPr>
            <a:fld id="{975A587B-5814-4D9B-9598-FE9CB954CB01}" type="slidenum">
              <a:rPr lang="fr-FR"/>
              <a:t>15</a:t>
            </a:fld>
            <a:endParaRPr lang="fr-FR" dirty="0"/>
          </a:p>
        </p:txBody>
      </p:sp>
      <p:sp>
        <p:nvSpPr>
          <p:cNvPr id="6" name="Rectangle : avec coins arrondis en haut 26"/>
          <p:cNvSpPr>
            <a:spLocks noChangeAspect="1"/>
          </p:cNvSpPr>
          <p:nvPr/>
        </p:nvSpPr>
        <p:spPr bwMode="auto">
          <a:xfrm>
            <a:off x="1379569" y="2280320"/>
            <a:ext cx="7442863" cy="6480720"/>
          </a:xfrm>
          <a:prstGeom prst="round2SameRect">
            <a:avLst>
              <a:gd name="adj1" fmla="val 0"/>
              <a:gd name="adj2" fmla="val 0"/>
            </a:avLst>
          </a:prstGeom>
          <a:noFill/>
          <a:ln w="28575">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7" name="Ellipse 30"/>
          <p:cNvSpPr>
            <a:spLocks noChangeAspect="1"/>
          </p:cNvSpPr>
          <p:nvPr/>
        </p:nvSpPr>
        <p:spPr bwMode="auto">
          <a:xfrm>
            <a:off x="9768449" y="6296333"/>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8" name="ZoneTexte 31"/>
          <p:cNvSpPr/>
          <p:nvPr/>
        </p:nvSpPr>
        <p:spPr bwMode="auto">
          <a:xfrm>
            <a:off x="10272493" y="6297923"/>
            <a:ext cx="6053591" cy="1077218"/>
          </a:xfrm>
          <a:prstGeom prst="rect">
            <a:avLst/>
          </a:prstGeom>
          <a:noFill/>
        </p:spPr>
        <p:txBody>
          <a:bodyPr wrap="square" rtlCol="0">
            <a:spAutoFit/>
          </a:bodyPr>
          <a:lstStyle/>
          <a:p>
            <a:pPr algn="just">
              <a:defRPr/>
            </a:pPr>
            <a:r>
              <a:rPr lang="fr-FR" sz="1600" dirty="0">
                <a:latin typeface="Marianne"/>
              </a:rPr>
              <a:t>Vous cliquez sur le bouton </a:t>
            </a:r>
            <a:r>
              <a:rPr lang="fr-FR" sz="1600" b="1" dirty="0">
                <a:latin typeface="Marianne"/>
              </a:rPr>
              <a:t>« Choisir un fichier » </a:t>
            </a:r>
            <a:r>
              <a:rPr lang="fr-FR" sz="1600" dirty="0">
                <a:latin typeface="Marianne"/>
              </a:rPr>
              <a:t>pour insérer une pièce d’identité en cours de validité avant de passer à l’étape suivante.</a:t>
            </a:r>
            <a:endParaRPr sz="1600" dirty="0">
              <a:latin typeface="Marianne"/>
            </a:endParaRPr>
          </a:p>
          <a:p>
            <a:pPr algn="just">
              <a:defRPr/>
            </a:pPr>
            <a:r>
              <a:rPr lang="fr-FR" sz="1600" i="1" dirty="0">
                <a:latin typeface="Marianne"/>
              </a:rPr>
              <a:t>Nb : La taille maximum du fichier est de 4Mo</a:t>
            </a:r>
            <a:endParaRPr sz="1600" dirty="0">
              <a:latin typeface="Marianne"/>
            </a:endParaRPr>
          </a:p>
        </p:txBody>
      </p:sp>
      <p:sp>
        <p:nvSpPr>
          <p:cNvPr id="9" name="ZoneTexte 32"/>
          <p:cNvSpPr/>
          <p:nvPr/>
        </p:nvSpPr>
        <p:spPr bwMode="auto">
          <a:xfrm>
            <a:off x="10272493" y="3696732"/>
            <a:ext cx="6230403" cy="2554545"/>
          </a:xfrm>
          <a:prstGeom prst="rect">
            <a:avLst/>
          </a:prstGeom>
          <a:noFill/>
        </p:spPr>
        <p:txBody>
          <a:bodyPr wrap="square" rtlCol="0">
            <a:spAutoFit/>
          </a:bodyPr>
          <a:lstStyle/>
          <a:p>
            <a:pPr algn="just">
              <a:defRPr/>
            </a:pPr>
            <a:r>
              <a:rPr lang="fr-FR" sz="1600" dirty="0">
                <a:latin typeface="Marianne"/>
              </a:rPr>
              <a:t>Vous saisissez les informations suivantes : </a:t>
            </a:r>
            <a:endParaRPr sz="1600" dirty="0">
              <a:latin typeface="Marianne"/>
            </a:endParaRPr>
          </a:p>
          <a:p>
            <a:pPr marL="240030" indent="-240030" algn="just">
              <a:buFontTx/>
              <a:buChar char="-"/>
              <a:defRPr/>
            </a:pPr>
            <a:r>
              <a:rPr lang="fr-FR" sz="1600" b="1" dirty="0">
                <a:latin typeface="Marianne"/>
              </a:rPr>
              <a:t>Nom du représentant</a:t>
            </a:r>
            <a:endParaRPr sz="1600" dirty="0">
              <a:latin typeface="Marianne"/>
            </a:endParaRPr>
          </a:p>
          <a:p>
            <a:pPr marL="240030" indent="-240030" algn="just">
              <a:buFontTx/>
              <a:buChar char="-"/>
              <a:defRPr/>
            </a:pPr>
            <a:r>
              <a:rPr lang="fr-FR" sz="1600" b="1" dirty="0">
                <a:latin typeface="Marianne"/>
              </a:rPr>
              <a:t>Prénom du représentant </a:t>
            </a:r>
            <a:endParaRPr sz="1600" dirty="0">
              <a:latin typeface="Marianne"/>
            </a:endParaRPr>
          </a:p>
          <a:p>
            <a:pPr marL="240030" indent="-240030" algn="just">
              <a:buFontTx/>
              <a:buChar char="-"/>
              <a:defRPr/>
            </a:pPr>
            <a:r>
              <a:rPr lang="fr-FR" sz="1600" b="1" dirty="0">
                <a:latin typeface="Marianne"/>
              </a:rPr>
              <a:t>Email du représentant</a:t>
            </a:r>
            <a:endParaRPr sz="1600" dirty="0">
              <a:latin typeface="Marianne"/>
            </a:endParaRPr>
          </a:p>
          <a:p>
            <a:pPr marL="240030" indent="-240030" algn="just">
              <a:buFontTx/>
              <a:buChar char="-"/>
              <a:defRPr/>
            </a:pPr>
            <a:r>
              <a:rPr lang="fr-FR" sz="1600" b="1" dirty="0">
                <a:latin typeface="Marianne"/>
              </a:rPr>
              <a:t>Confirmation email du représentant</a:t>
            </a:r>
            <a:endParaRPr sz="1600" dirty="0">
              <a:latin typeface="Marianne"/>
            </a:endParaRPr>
          </a:p>
          <a:p>
            <a:pPr marL="240030" indent="-240030" algn="just">
              <a:buFontTx/>
              <a:buChar char="-"/>
              <a:defRPr/>
            </a:pPr>
            <a:r>
              <a:rPr lang="fr-FR" sz="1600" b="1" dirty="0">
                <a:latin typeface="Marianne"/>
              </a:rPr>
              <a:t>Téléphone du représentant</a:t>
            </a:r>
            <a:endParaRPr dirty="0"/>
          </a:p>
          <a:p>
            <a:pPr marL="240030" indent="-240030" algn="just">
              <a:buFontTx/>
              <a:buChar char="-"/>
              <a:defRPr/>
            </a:pPr>
            <a:endParaRPr lang="fr-FR" sz="1600" b="1" dirty="0">
              <a:latin typeface="Marianne"/>
            </a:endParaRPr>
          </a:p>
          <a:p>
            <a:pPr algn="just">
              <a:defRPr/>
            </a:pPr>
            <a:r>
              <a:rPr lang="fr-FR" sz="1600" dirty="0">
                <a:latin typeface="Marianne"/>
              </a:rPr>
              <a:t>Le compte ASP est créé au nom du représentant légal, les courriers et notifications issus du portail ASP seront envoyés à son adresse mail.</a:t>
            </a:r>
            <a:endParaRPr sz="1600" dirty="0">
              <a:latin typeface="Marianne"/>
            </a:endParaRPr>
          </a:p>
        </p:txBody>
      </p:sp>
      <p:sp>
        <p:nvSpPr>
          <p:cNvPr id="10" name="Ellipse 33"/>
          <p:cNvSpPr>
            <a:spLocks noChangeAspect="1"/>
          </p:cNvSpPr>
          <p:nvPr/>
        </p:nvSpPr>
        <p:spPr bwMode="auto">
          <a:xfrm>
            <a:off x="9768449" y="369673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1" name="Rectangle : coins arrondis 35"/>
          <p:cNvSpPr>
            <a:spLocks noChangeAspect="1"/>
          </p:cNvSpPr>
          <p:nvPr/>
        </p:nvSpPr>
        <p:spPr bwMode="auto">
          <a:xfrm>
            <a:off x="1477616" y="3288432"/>
            <a:ext cx="6739832" cy="3672408"/>
          </a:xfrm>
          <a:prstGeom prst="roundRect">
            <a:avLst>
              <a:gd name="adj" fmla="val 1168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3" name="Rectangle : coins arrondis 37"/>
          <p:cNvSpPr>
            <a:spLocks noChangeAspect="1"/>
          </p:cNvSpPr>
          <p:nvPr/>
        </p:nvSpPr>
        <p:spPr bwMode="auto">
          <a:xfrm>
            <a:off x="1703568" y="7375142"/>
            <a:ext cx="1142199" cy="318991"/>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7" name="Rectangle : coins arrondis 35"/>
          <p:cNvSpPr>
            <a:spLocks noChangeAspect="1"/>
          </p:cNvSpPr>
          <p:nvPr/>
        </p:nvSpPr>
        <p:spPr bwMode="auto">
          <a:xfrm>
            <a:off x="1477616" y="2708058"/>
            <a:ext cx="514421" cy="180000"/>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8" name="Titre 6"/>
          <p:cNvSpPr txBox="1"/>
          <p:nvPr/>
        </p:nvSpPr>
        <p:spPr bwMode="auto">
          <a:xfrm>
            <a:off x="397496" y="803963"/>
            <a:ext cx="16107449" cy="1243454"/>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a:t>
            </a:r>
            <a:r>
              <a:rPr lang="fr-FR" sz="2800" b="1" i="0" u="none" strike="noStrike" cap="none" spc="0" dirty="0">
                <a:solidFill>
                  <a:schemeClr val="tx1"/>
                </a:solidFill>
                <a:latin typeface="Marianne"/>
                <a:ea typeface="Marianne"/>
                <a:cs typeface="Marianne"/>
              </a:rPr>
              <a:t>initial</a:t>
            </a:r>
            <a:r>
              <a:rPr lang="fr-FR" sz="2800" dirty="0">
                <a:latin typeface="Marianne"/>
              </a:rPr>
              <a:t> – Saisie des informations lorsque je suis le représentant légal du fournisseur (Cas 1)</a:t>
            </a:r>
            <a:endParaRPr dirty="0"/>
          </a:p>
        </p:txBody>
      </p:sp>
      <p:sp>
        <p:nvSpPr>
          <p:cNvPr id="20" name="Ellipse 33"/>
          <p:cNvSpPr>
            <a:spLocks noChangeAspect="1"/>
          </p:cNvSpPr>
          <p:nvPr/>
        </p:nvSpPr>
        <p:spPr bwMode="auto">
          <a:xfrm>
            <a:off x="986884" y="2636057"/>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9" name="Ellipse 30"/>
          <p:cNvSpPr>
            <a:spLocks noChangeAspect="1"/>
          </p:cNvSpPr>
          <p:nvPr/>
        </p:nvSpPr>
        <p:spPr bwMode="auto">
          <a:xfrm>
            <a:off x="1379569" y="7375142"/>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1" name="Ellipse 33"/>
          <p:cNvSpPr>
            <a:spLocks noChangeAspect="1"/>
          </p:cNvSpPr>
          <p:nvPr/>
        </p:nvSpPr>
        <p:spPr bwMode="auto">
          <a:xfrm>
            <a:off x="992769" y="3534571"/>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22" name="ZoneTexte 32"/>
          <p:cNvSpPr/>
          <p:nvPr/>
        </p:nvSpPr>
        <p:spPr bwMode="auto">
          <a:xfrm>
            <a:off x="10272493" y="2849490"/>
            <a:ext cx="6230403" cy="584775"/>
          </a:xfrm>
          <a:prstGeom prst="rect">
            <a:avLst/>
          </a:prstGeom>
          <a:noFill/>
        </p:spPr>
        <p:txBody>
          <a:bodyPr wrap="square" rtlCol="0">
            <a:spAutoFit/>
          </a:bodyPr>
          <a:lstStyle/>
          <a:p>
            <a:pPr algn="just">
              <a:defRPr/>
            </a:pPr>
            <a:r>
              <a:rPr lang="fr-FR" sz="1600" dirty="0">
                <a:latin typeface="Marianne"/>
              </a:rPr>
              <a:t>Vous êtes le représentant légal de l’entreprise, vous avez coché « Oui ».</a:t>
            </a:r>
            <a:endParaRPr sz="1600" dirty="0">
              <a:latin typeface="Marianne"/>
            </a:endParaRPr>
          </a:p>
        </p:txBody>
      </p:sp>
      <p:sp>
        <p:nvSpPr>
          <p:cNvPr id="23" name="Ellipse 33"/>
          <p:cNvSpPr>
            <a:spLocks noChangeAspect="1"/>
          </p:cNvSpPr>
          <p:nvPr/>
        </p:nvSpPr>
        <p:spPr bwMode="auto">
          <a:xfrm>
            <a:off x="9768449" y="292116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24" name="Rectangle : coins arrondis 37"/>
          <p:cNvSpPr>
            <a:spLocks noChangeAspect="1"/>
          </p:cNvSpPr>
          <p:nvPr/>
        </p:nvSpPr>
        <p:spPr bwMode="auto">
          <a:xfrm>
            <a:off x="6518176" y="8193565"/>
            <a:ext cx="1699272" cy="492495"/>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5" name="Ellipse 30"/>
          <p:cNvSpPr>
            <a:spLocks noChangeAspect="1"/>
          </p:cNvSpPr>
          <p:nvPr/>
        </p:nvSpPr>
        <p:spPr bwMode="auto">
          <a:xfrm>
            <a:off x="6050161" y="8353062"/>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26" name="Ellipse 30"/>
          <p:cNvSpPr>
            <a:spLocks noChangeAspect="1"/>
          </p:cNvSpPr>
          <p:nvPr/>
        </p:nvSpPr>
        <p:spPr bwMode="auto">
          <a:xfrm>
            <a:off x="9768449" y="768223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27" name="ZoneTexte 31"/>
          <p:cNvSpPr/>
          <p:nvPr/>
        </p:nvSpPr>
        <p:spPr bwMode="auto">
          <a:xfrm>
            <a:off x="10272493" y="7683822"/>
            <a:ext cx="6053591" cy="584775"/>
          </a:xfrm>
          <a:prstGeom prst="rect">
            <a:avLst/>
          </a:prstGeom>
          <a:noFill/>
        </p:spPr>
        <p:txBody>
          <a:bodyPr wrap="square" rtlCol="0">
            <a:spAutoFit/>
          </a:bodyPr>
          <a:lstStyle/>
          <a:p>
            <a:pPr algn="just">
              <a:defRPr/>
            </a:pPr>
            <a:r>
              <a:rPr lang="fr-FR" sz="1600" dirty="0">
                <a:latin typeface="Marianne"/>
              </a:rPr>
              <a:t>Les informations sur les données de la personne physique sont renseignées, vous passez à l’étape suivante.</a:t>
            </a:r>
            <a:endParaRPr sz="1600" dirty="0">
              <a:latin typeface="Mariann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098" name="Picture 2"/>
          <p:cNvPicPr>
            <a:picLocks noChangeAspect="1" noChangeArrowheads="1"/>
          </p:cNvPicPr>
          <p:nvPr/>
        </p:nvPicPr>
        <p:blipFill>
          <a:blip r:embed="rId2"/>
          <a:stretch/>
        </p:blipFill>
        <p:spPr bwMode="auto">
          <a:xfrm>
            <a:off x="1287657" y="2208312"/>
            <a:ext cx="6423121" cy="6624736"/>
          </a:xfrm>
          <a:prstGeom prst="rect">
            <a:avLst/>
          </a:prstGeom>
          <a:noFill/>
          <a:ln w="28575">
            <a:noFill/>
            <a:miter lim="800000"/>
            <a:headEnd/>
            <a:tailEnd/>
          </a:ln>
          <a:effectLst/>
        </p:spPr>
      </p:pic>
      <p:sp>
        <p:nvSpPr>
          <p:cNvPr id="5" name="Espace réservé du numéro de diapositive 1"/>
          <p:cNvSpPr>
            <a:spLocks noGrp="1"/>
          </p:cNvSpPr>
          <p:nvPr>
            <p:ph type="sldNum" sz="quarter" idx="12"/>
          </p:nvPr>
        </p:nvSpPr>
        <p:spPr bwMode="auto">
          <a:xfrm>
            <a:off x="13574960" y="8948696"/>
            <a:ext cx="2520000" cy="672000"/>
          </a:xfrm>
        </p:spPr>
        <p:txBody>
          <a:bodyPr/>
          <a:lstStyle/>
          <a:p>
            <a:pPr>
              <a:defRPr/>
            </a:pPr>
            <a:fld id="{975A587B-5814-4D9B-9598-FE9CB954CB01}" type="slidenum">
              <a:rPr lang="fr-FR"/>
              <a:t>16</a:t>
            </a:fld>
            <a:endParaRPr lang="fr-FR" dirty="0"/>
          </a:p>
        </p:txBody>
      </p:sp>
      <p:sp>
        <p:nvSpPr>
          <p:cNvPr id="16" name="Titre 6"/>
          <p:cNvSpPr/>
          <p:nvPr/>
        </p:nvSpPr>
        <p:spPr bwMode="auto">
          <a:xfrm>
            <a:off x="1510793" y="320351"/>
            <a:ext cx="15052104" cy="1310400"/>
          </a:xfrm>
          <a:prstGeom prst="rect">
            <a:avLst/>
          </a:prstGeom>
        </p:spPr>
        <p:txBody>
          <a:bodyPr vert="horz" lIns="0" tIns="0" rIns="0" bIns="0" rtlCol="0" anchor="b">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defRPr/>
            </a:pPr>
            <a:endParaRPr lang="fr-FR" sz="3900" dirty="0">
              <a:latin typeface="Marianne"/>
            </a:endParaRPr>
          </a:p>
        </p:txBody>
      </p:sp>
      <p:sp>
        <p:nvSpPr>
          <p:cNvPr id="19" name="Titre 6"/>
          <p:cNvSpPr txBox="1"/>
          <p:nvPr/>
        </p:nvSpPr>
        <p:spPr bwMode="auto">
          <a:xfrm>
            <a:off x="397496" y="809314"/>
            <a:ext cx="15831638" cy="1199431"/>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a:t>
            </a:r>
            <a:r>
              <a:rPr lang="fr-FR" sz="2800" b="1" i="0" u="none" strike="noStrike" cap="none" spc="0" dirty="0">
                <a:solidFill>
                  <a:schemeClr val="tx1"/>
                </a:solidFill>
                <a:latin typeface="Marianne"/>
                <a:ea typeface="Marianne"/>
                <a:cs typeface="Marianne"/>
              </a:rPr>
              <a:t>initial</a:t>
            </a:r>
            <a:r>
              <a:rPr lang="fr-FR" sz="2800" dirty="0">
                <a:latin typeface="Marianne"/>
              </a:rPr>
              <a:t> - Saisie des informations lorsque je ne suis pas le représentant légal du fournisseur (Cas 2 - tiers déclarant)</a:t>
            </a:r>
            <a:endParaRPr dirty="0"/>
          </a:p>
        </p:txBody>
      </p:sp>
      <p:sp>
        <p:nvSpPr>
          <p:cNvPr id="23" name="Ellipse 30"/>
          <p:cNvSpPr>
            <a:spLocks noChangeAspect="1"/>
          </p:cNvSpPr>
          <p:nvPr/>
        </p:nvSpPr>
        <p:spPr bwMode="auto">
          <a:xfrm>
            <a:off x="712826" y="3952617"/>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24" name="Ellipse 33"/>
          <p:cNvSpPr>
            <a:spLocks noChangeAspect="1"/>
          </p:cNvSpPr>
          <p:nvPr/>
        </p:nvSpPr>
        <p:spPr bwMode="auto">
          <a:xfrm>
            <a:off x="718637" y="3236422"/>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22" name="Rectangle : coins arrondis 35"/>
          <p:cNvSpPr>
            <a:spLocks noChangeAspect="1"/>
          </p:cNvSpPr>
          <p:nvPr/>
        </p:nvSpPr>
        <p:spPr bwMode="auto">
          <a:xfrm>
            <a:off x="1333600" y="3282696"/>
            <a:ext cx="533759" cy="221760"/>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7" name="Ellipse 30"/>
          <p:cNvSpPr>
            <a:spLocks noChangeAspect="1"/>
          </p:cNvSpPr>
          <p:nvPr/>
        </p:nvSpPr>
        <p:spPr bwMode="auto">
          <a:xfrm>
            <a:off x="9349246" y="6212293"/>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8" name="ZoneTexte 31"/>
          <p:cNvSpPr/>
          <p:nvPr/>
        </p:nvSpPr>
        <p:spPr bwMode="auto">
          <a:xfrm>
            <a:off x="9966146" y="6132919"/>
            <a:ext cx="5337006" cy="1077218"/>
          </a:xfrm>
          <a:prstGeom prst="rect">
            <a:avLst/>
          </a:prstGeom>
          <a:noFill/>
        </p:spPr>
        <p:txBody>
          <a:bodyPr wrap="square" rtlCol="0">
            <a:spAutoFit/>
          </a:bodyPr>
          <a:lstStyle/>
          <a:p>
            <a:pPr algn="just">
              <a:defRPr/>
            </a:pPr>
            <a:r>
              <a:rPr lang="fr-FR" sz="1600" dirty="0">
                <a:latin typeface="Marianne"/>
              </a:rPr>
              <a:t>Vous cliquez sur le bouton </a:t>
            </a:r>
            <a:r>
              <a:rPr lang="fr-FR" sz="1600" b="1" dirty="0">
                <a:latin typeface="Marianne"/>
              </a:rPr>
              <a:t>« Choisir un fichier » </a:t>
            </a:r>
            <a:r>
              <a:rPr lang="fr-FR" sz="1600" dirty="0">
                <a:latin typeface="Marianne"/>
              </a:rPr>
              <a:t>pour insérer une pièce d’identité en cours de validité.</a:t>
            </a:r>
            <a:endParaRPr dirty="0"/>
          </a:p>
          <a:p>
            <a:pPr algn="just">
              <a:defRPr/>
            </a:pPr>
            <a:r>
              <a:rPr lang="fr-FR" sz="1600" i="1" dirty="0">
                <a:latin typeface="Marianne"/>
              </a:rPr>
              <a:t>Nb : La taille maximum du fichier est de 4Mo</a:t>
            </a:r>
            <a:endParaRPr sz="1600" dirty="0">
              <a:latin typeface="Marianne"/>
            </a:endParaRPr>
          </a:p>
        </p:txBody>
      </p:sp>
      <p:sp>
        <p:nvSpPr>
          <p:cNvPr id="29" name="ZoneTexte 32"/>
          <p:cNvSpPr/>
          <p:nvPr/>
        </p:nvSpPr>
        <p:spPr bwMode="auto">
          <a:xfrm>
            <a:off x="9956008" y="4360609"/>
            <a:ext cx="6273126" cy="1569660"/>
          </a:xfrm>
          <a:prstGeom prst="rect">
            <a:avLst/>
          </a:prstGeom>
          <a:noFill/>
        </p:spPr>
        <p:txBody>
          <a:bodyPr wrap="square" rtlCol="0">
            <a:spAutoFit/>
          </a:bodyPr>
          <a:lstStyle/>
          <a:p>
            <a:pPr algn="just">
              <a:defRPr/>
            </a:pPr>
            <a:r>
              <a:rPr lang="fr-FR" sz="1600" dirty="0">
                <a:latin typeface="Marianne"/>
              </a:rPr>
              <a:t>Vous saisissez les informations suivantes : </a:t>
            </a:r>
            <a:endParaRPr sz="1600" dirty="0">
              <a:latin typeface="Marianne"/>
            </a:endParaRPr>
          </a:p>
          <a:p>
            <a:pPr marL="240030" indent="-240030" algn="just">
              <a:buFontTx/>
              <a:buChar char="-"/>
              <a:defRPr/>
            </a:pPr>
            <a:r>
              <a:rPr lang="fr-FR" sz="1600" b="1" dirty="0">
                <a:latin typeface="Marianne"/>
              </a:rPr>
              <a:t>Nom du représentant</a:t>
            </a:r>
            <a:endParaRPr sz="1600" dirty="0">
              <a:latin typeface="Marianne"/>
            </a:endParaRPr>
          </a:p>
          <a:p>
            <a:pPr marL="240030" indent="-240030" algn="just">
              <a:buFontTx/>
              <a:buChar char="-"/>
              <a:defRPr/>
            </a:pPr>
            <a:r>
              <a:rPr lang="fr-FR" sz="1600" b="1" dirty="0">
                <a:latin typeface="Marianne"/>
              </a:rPr>
              <a:t>Prénom du représentant </a:t>
            </a:r>
            <a:endParaRPr sz="1600" dirty="0">
              <a:latin typeface="Marianne"/>
            </a:endParaRPr>
          </a:p>
          <a:p>
            <a:pPr marL="240030" indent="-240030" algn="just">
              <a:buFontTx/>
              <a:buChar char="-"/>
              <a:defRPr/>
            </a:pPr>
            <a:r>
              <a:rPr lang="fr-FR" sz="1600" b="1" dirty="0">
                <a:latin typeface="Marianne"/>
              </a:rPr>
              <a:t>Email du représentant</a:t>
            </a:r>
            <a:endParaRPr sz="1600" dirty="0">
              <a:latin typeface="Marianne"/>
            </a:endParaRPr>
          </a:p>
          <a:p>
            <a:pPr marL="240030" indent="-240030" algn="just">
              <a:buFontTx/>
              <a:buChar char="-"/>
              <a:defRPr/>
            </a:pPr>
            <a:r>
              <a:rPr lang="fr-FR" sz="1600" b="1" dirty="0">
                <a:latin typeface="Marianne"/>
              </a:rPr>
              <a:t>Confirmation email du représentant</a:t>
            </a:r>
            <a:endParaRPr sz="1600" dirty="0">
              <a:latin typeface="Marianne"/>
            </a:endParaRPr>
          </a:p>
          <a:p>
            <a:pPr marL="240030" indent="-240030" algn="just">
              <a:buFontTx/>
              <a:buChar char="-"/>
              <a:defRPr/>
            </a:pPr>
            <a:r>
              <a:rPr lang="fr-FR" sz="1600" b="1" dirty="0">
                <a:latin typeface="Marianne"/>
              </a:rPr>
              <a:t>Téléphone du représentant</a:t>
            </a:r>
            <a:endParaRPr dirty="0"/>
          </a:p>
        </p:txBody>
      </p:sp>
      <p:sp>
        <p:nvSpPr>
          <p:cNvPr id="30" name="Ellipse 33"/>
          <p:cNvSpPr>
            <a:spLocks noChangeAspect="1"/>
          </p:cNvSpPr>
          <p:nvPr/>
        </p:nvSpPr>
        <p:spPr bwMode="auto">
          <a:xfrm>
            <a:off x="9339107" y="4439983"/>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2" name="Rectangle : coins arrondis 35"/>
          <p:cNvSpPr>
            <a:spLocks noChangeAspect="1"/>
          </p:cNvSpPr>
          <p:nvPr/>
        </p:nvSpPr>
        <p:spPr bwMode="auto">
          <a:xfrm>
            <a:off x="1308231" y="3648472"/>
            <a:ext cx="6290065" cy="3545728"/>
          </a:xfrm>
          <a:prstGeom prst="roundRect">
            <a:avLst>
              <a:gd name="adj" fmla="val 1168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3" name="Rectangle : coins arrondis 37"/>
          <p:cNvSpPr>
            <a:spLocks noChangeAspect="1"/>
          </p:cNvSpPr>
          <p:nvPr/>
        </p:nvSpPr>
        <p:spPr bwMode="auto">
          <a:xfrm>
            <a:off x="1497161" y="7536904"/>
            <a:ext cx="1142199" cy="273404"/>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8" name="ZoneTexte 32"/>
          <p:cNvSpPr/>
          <p:nvPr/>
        </p:nvSpPr>
        <p:spPr bwMode="auto">
          <a:xfrm>
            <a:off x="9956008" y="3223642"/>
            <a:ext cx="6273126" cy="830997"/>
          </a:xfrm>
          <a:prstGeom prst="rect">
            <a:avLst/>
          </a:prstGeom>
          <a:noFill/>
        </p:spPr>
        <p:txBody>
          <a:bodyPr wrap="square" rtlCol="0">
            <a:spAutoFit/>
          </a:bodyPr>
          <a:lstStyle/>
          <a:p>
            <a:pPr algn="just">
              <a:defRPr/>
            </a:pPr>
            <a:r>
              <a:rPr lang="fr-FR" sz="1600" dirty="0">
                <a:latin typeface="Marianne"/>
              </a:rPr>
              <a:t>Vous êtes mandaté par le représentant légal pour gérer les demandes de financement de la prestation Ségur, vous avez coché « Non ».</a:t>
            </a:r>
            <a:endParaRPr sz="1600" dirty="0">
              <a:latin typeface="Marianne"/>
            </a:endParaRPr>
          </a:p>
        </p:txBody>
      </p:sp>
      <p:sp>
        <p:nvSpPr>
          <p:cNvPr id="20" name="Ellipse 33"/>
          <p:cNvSpPr>
            <a:spLocks noChangeAspect="1"/>
          </p:cNvSpPr>
          <p:nvPr/>
        </p:nvSpPr>
        <p:spPr bwMode="auto">
          <a:xfrm>
            <a:off x="9338400" y="331920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21" name="Ellipse 30"/>
          <p:cNvSpPr>
            <a:spLocks noChangeAspect="1"/>
          </p:cNvSpPr>
          <p:nvPr/>
        </p:nvSpPr>
        <p:spPr bwMode="auto">
          <a:xfrm>
            <a:off x="1093590" y="7511605"/>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5" name="Rectangle : avec coins arrondis en haut 17"/>
          <p:cNvSpPr>
            <a:spLocks noChangeAspect="1"/>
          </p:cNvSpPr>
          <p:nvPr/>
        </p:nvSpPr>
        <p:spPr bwMode="auto">
          <a:xfrm>
            <a:off x="1059459" y="2208312"/>
            <a:ext cx="6754861" cy="6696744"/>
          </a:xfrm>
          <a:prstGeom prst="round2SameRect">
            <a:avLst>
              <a:gd name="adj1" fmla="val 0"/>
              <a:gd name="adj2" fmla="val 0"/>
            </a:avLst>
          </a:prstGeom>
          <a:noFill/>
          <a:ln w="28575">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122" name="Picture 2"/>
          <p:cNvPicPr>
            <a:picLocks noChangeAspect="1" noChangeArrowheads="1"/>
          </p:cNvPicPr>
          <p:nvPr/>
        </p:nvPicPr>
        <p:blipFill>
          <a:blip r:embed="rId2"/>
          <a:stretch/>
        </p:blipFill>
        <p:spPr bwMode="auto">
          <a:xfrm>
            <a:off x="941761" y="2075627"/>
            <a:ext cx="6596433" cy="6793754"/>
          </a:xfrm>
          <a:prstGeom prst="rect">
            <a:avLst/>
          </a:prstGeom>
          <a:noFill/>
          <a:ln>
            <a:noFill/>
          </a:ln>
          <a:effectLst/>
        </p:spPr>
      </p:pic>
      <p:sp>
        <p:nvSpPr>
          <p:cNvPr id="5" name="Espace réservé du numéro de diapositive 1"/>
          <p:cNvSpPr>
            <a:spLocks noGrp="1"/>
          </p:cNvSpPr>
          <p:nvPr>
            <p:ph type="sldNum" sz="quarter" idx="12"/>
          </p:nvPr>
        </p:nvSpPr>
        <p:spPr bwMode="auto"/>
        <p:txBody>
          <a:bodyPr/>
          <a:lstStyle/>
          <a:p>
            <a:pPr>
              <a:defRPr/>
            </a:pPr>
            <a:fld id="{975A587B-5814-4D9B-9598-FE9CB954CB01}" type="slidenum">
              <a:rPr lang="fr-FR"/>
              <a:t>17</a:t>
            </a:fld>
            <a:endParaRPr lang="fr-FR" dirty="0"/>
          </a:p>
        </p:txBody>
      </p:sp>
      <p:sp>
        <p:nvSpPr>
          <p:cNvPr id="6" name="Rectangle : avec coins arrondis en haut 17"/>
          <p:cNvSpPr>
            <a:spLocks noChangeAspect="1"/>
          </p:cNvSpPr>
          <p:nvPr/>
        </p:nvSpPr>
        <p:spPr bwMode="auto">
          <a:xfrm>
            <a:off x="566242" y="2058082"/>
            <a:ext cx="7525374" cy="6789376"/>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p>
        </p:txBody>
      </p:sp>
      <p:sp>
        <p:nvSpPr>
          <p:cNvPr id="7" name="Ellipse 18"/>
          <p:cNvSpPr>
            <a:spLocks noChangeAspect="1"/>
          </p:cNvSpPr>
          <p:nvPr/>
        </p:nvSpPr>
        <p:spPr bwMode="auto">
          <a:xfrm>
            <a:off x="9833297" y="4305684"/>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sz="1400" dirty="0">
              <a:latin typeface="Marianne"/>
            </a:endParaRPr>
          </a:p>
        </p:txBody>
      </p:sp>
      <p:sp>
        <p:nvSpPr>
          <p:cNvPr id="8" name="ZoneTexte 19"/>
          <p:cNvSpPr/>
          <p:nvPr/>
        </p:nvSpPr>
        <p:spPr bwMode="auto">
          <a:xfrm>
            <a:off x="10281475" y="4213316"/>
            <a:ext cx="5861458" cy="523220"/>
          </a:xfrm>
          <a:prstGeom prst="rect">
            <a:avLst/>
          </a:prstGeom>
          <a:noFill/>
        </p:spPr>
        <p:txBody>
          <a:bodyPr wrap="square" rtlCol="0">
            <a:spAutoFit/>
          </a:bodyPr>
          <a:lstStyle/>
          <a:p>
            <a:pPr algn="just">
              <a:defRPr/>
            </a:pPr>
            <a:r>
              <a:rPr lang="fr-FR" sz="1400" dirty="0">
                <a:latin typeface="Marianne"/>
              </a:rPr>
              <a:t>Vous cliquez sur le bouton </a:t>
            </a:r>
            <a:r>
              <a:rPr lang="fr-FR" sz="1400" b="1" dirty="0">
                <a:latin typeface="Marianne"/>
              </a:rPr>
              <a:t>« Choisir un fichier » </a:t>
            </a:r>
            <a:r>
              <a:rPr lang="fr-FR" sz="1400" dirty="0">
                <a:latin typeface="Marianne"/>
              </a:rPr>
              <a:t>pour ajouter une pièce d’identité.</a:t>
            </a:r>
            <a:endParaRPr sz="1400" dirty="0">
              <a:latin typeface="Marianne"/>
            </a:endParaRPr>
          </a:p>
        </p:txBody>
      </p:sp>
      <p:sp>
        <p:nvSpPr>
          <p:cNvPr id="9" name="ZoneTexte 20"/>
          <p:cNvSpPr/>
          <p:nvPr/>
        </p:nvSpPr>
        <p:spPr bwMode="auto">
          <a:xfrm>
            <a:off x="10306032" y="2181422"/>
            <a:ext cx="5861458" cy="2462213"/>
          </a:xfrm>
          <a:prstGeom prst="rect">
            <a:avLst/>
          </a:prstGeom>
          <a:noFill/>
        </p:spPr>
        <p:txBody>
          <a:bodyPr wrap="square" rtlCol="0">
            <a:spAutoFit/>
          </a:bodyPr>
          <a:lstStyle/>
          <a:p>
            <a:pPr algn="just">
              <a:defRPr/>
            </a:pPr>
            <a:r>
              <a:rPr lang="fr-FR" sz="1400" dirty="0">
                <a:latin typeface="Marianne"/>
              </a:rPr>
              <a:t>Vous saisissez les informations suivantes relatives au dépositaire :</a:t>
            </a:r>
            <a:endParaRPr sz="1400" dirty="0">
              <a:latin typeface="Marianne"/>
            </a:endParaRPr>
          </a:p>
          <a:p>
            <a:pPr marL="240030" indent="-240030" algn="just">
              <a:buFontTx/>
              <a:buChar char="-"/>
              <a:defRPr/>
            </a:pPr>
            <a:r>
              <a:rPr lang="fr-FR" sz="1400" b="1" dirty="0">
                <a:latin typeface="Marianne"/>
              </a:rPr>
              <a:t>Nom du dépositaire</a:t>
            </a:r>
            <a:endParaRPr sz="1400" dirty="0">
              <a:latin typeface="Marianne"/>
            </a:endParaRPr>
          </a:p>
          <a:p>
            <a:pPr marL="240030" indent="-240030" algn="just">
              <a:buFontTx/>
              <a:buChar char="-"/>
              <a:defRPr/>
            </a:pPr>
            <a:r>
              <a:rPr lang="fr-FR" sz="1400" b="1" dirty="0">
                <a:latin typeface="Marianne"/>
              </a:rPr>
              <a:t>Prénom du dépositaire</a:t>
            </a:r>
            <a:endParaRPr sz="1400" dirty="0">
              <a:latin typeface="Marianne"/>
            </a:endParaRPr>
          </a:p>
          <a:p>
            <a:pPr marL="240030" indent="-240030" algn="just">
              <a:buFontTx/>
              <a:buChar char="-"/>
              <a:defRPr/>
            </a:pPr>
            <a:r>
              <a:rPr lang="fr-FR" sz="1400" b="1" dirty="0">
                <a:latin typeface="Marianne"/>
              </a:rPr>
              <a:t>Email du dépositaire</a:t>
            </a:r>
            <a:endParaRPr sz="1400" dirty="0">
              <a:latin typeface="Marianne"/>
            </a:endParaRPr>
          </a:p>
          <a:p>
            <a:pPr marL="240030" indent="-240030" algn="just">
              <a:buFontTx/>
              <a:buChar char="-"/>
              <a:defRPr/>
            </a:pPr>
            <a:r>
              <a:rPr lang="fr-FR" sz="1400" b="1" dirty="0">
                <a:latin typeface="Marianne"/>
              </a:rPr>
              <a:t>Confirmation email du dépositaire</a:t>
            </a:r>
            <a:endParaRPr sz="1400" dirty="0">
              <a:latin typeface="Marianne"/>
            </a:endParaRPr>
          </a:p>
          <a:p>
            <a:pPr marL="240030" indent="-240030" algn="just">
              <a:buFontTx/>
              <a:buChar char="-"/>
              <a:defRPr/>
            </a:pPr>
            <a:r>
              <a:rPr lang="fr-FR" sz="1400" b="1" dirty="0">
                <a:latin typeface="Marianne"/>
              </a:rPr>
              <a:t>Téléphone du dépositaire</a:t>
            </a:r>
            <a:endParaRPr dirty="0"/>
          </a:p>
          <a:p>
            <a:pPr algn="just">
              <a:defRPr/>
            </a:pPr>
            <a:r>
              <a:rPr lang="fr-FR" sz="1400" dirty="0">
                <a:latin typeface="Marianne"/>
              </a:rPr>
              <a:t>Le compte ASP est créé au nom du dépositaire, les courriers et notifications issus du portail ASP seront envoyés à son adresse mail.</a:t>
            </a:r>
            <a:endParaRPr dirty="0"/>
          </a:p>
          <a:p>
            <a:pPr marL="240030" indent="-240030" algn="just">
              <a:buFontTx/>
              <a:buChar char="-"/>
              <a:defRPr/>
            </a:pPr>
            <a:endParaRPr sz="1400" dirty="0">
              <a:latin typeface="Marianne"/>
            </a:endParaRPr>
          </a:p>
        </p:txBody>
      </p:sp>
      <p:sp>
        <p:nvSpPr>
          <p:cNvPr id="10" name="Ellipse 21"/>
          <p:cNvSpPr>
            <a:spLocks noChangeAspect="1"/>
          </p:cNvSpPr>
          <p:nvPr/>
        </p:nvSpPr>
        <p:spPr bwMode="auto">
          <a:xfrm>
            <a:off x="9833297" y="218142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11" name="Rectangle : coins arrondis 22"/>
          <p:cNvSpPr>
            <a:spLocks noChangeAspect="1"/>
          </p:cNvSpPr>
          <p:nvPr/>
        </p:nvSpPr>
        <p:spPr bwMode="auto">
          <a:xfrm>
            <a:off x="926363" y="2142598"/>
            <a:ext cx="6444971" cy="3595420"/>
          </a:xfrm>
          <a:prstGeom prst="roundRect">
            <a:avLst>
              <a:gd name="adj" fmla="val 8439"/>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4" name="Rectangle : coins arrondis 15"/>
          <p:cNvSpPr>
            <a:spLocks noChangeAspect="1"/>
          </p:cNvSpPr>
          <p:nvPr/>
        </p:nvSpPr>
        <p:spPr bwMode="auto">
          <a:xfrm>
            <a:off x="926363" y="5917113"/>
            <a:ext cx="6421104" cy="658562"/>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6" name="Ellipse 28"/>
          <p:cNvSpPr>
            <a:spLocks noChangeAspect="1"/>
          </p:cNvSpPr>
          <p:nvPr/>
        </p:nvSpPr>
        <p:spPr bwMode="auto">
          <a:xfrm>
            <a:off x="9833297" y="515376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6</a:t>
            </a:r>
            <a:endParaRPr sz="1400" dirty="0">
              <a:latin typeface="Marianne"/>
            </a:endParaRPr>
          </a:p>
        </p:txBody>
      </p:sp>
      <p:sp>
        <p:nvSpPr>
          <p:cNvPr id="17" name="ZoneTexte 29"/>
          <p:cNvSpPr/>
          <p:nvPr/>
        </p:nvSpPr>
        <p:spPr bwMode="auto">
          <a:xfrm>
            <a:off x="10281475" y="5062592"/>
            <a:ext cx="5934099" cy="954107"/>
          </a:xfrm>
          <a:prstGeom prst="rect">
            <a:avLst/>
          </a:prstGeom>
          <a:noFill/>
        </p:spPr>
        <p:txBody>
          <a:bodyPr wrap="square" rtlCol="0">
            <a:spAutoFit/>
          </a:bodyPr>
          <a:lstStyle/>
          <a:p>
            <a:pPr algn="just">
              <a:defRPr/>
            </a:pPr>
            <a:r>
              <a:rPr lang="fr-FR" sz="1400" dirty="0">
                <a:latin typeface="Marianne"/>
              </a:rPr>
              <a:t>Vous indiquez votre qualité en tant que tiers déclarant : </a:t>
            </a:r>
            <a:r>
              <a:rPr lang="fr-FR" sz="1400" b="1" dirty="0">
                <a:latin typeface="Marianne"/>
              </a:rPr>
              <a:t>« Centre de gestion, expert-comptable… » </a:t>
            </a:r>
            <a:r>
              <a:rPr lang="fr-FR" sz="1400" dirty="0">
                <a:latin typeface="Marianne"/>
              </a:rPr>
              <a:t>ou </a:t>
            </a:r>
            <a:r>
              <a:rPr lang="fr-FR" sz="1400" b="1" dirty="0">
                <a:latin typeface="Marianne"/>
              </a:rPr>
              <a:t>« employé de la personne morale ».</a:t>
            </a:r>
            <a:endParaRPr sz="1400" dirty="0">
              <a:latin typeface="Marianne"/>
            </a:endParaRPr>
          </a:p>
          <a:p>
            <a:pPr algn="just">
              <a:defRPr/>
            </a:pPr>
            <a:endParaRPr lang="fr-FR" sz="1400" b="1" dirty="0">
              <a:latin typeface="Marianne"/>
            </a:endParaRPr>
          </a:p>
        </p:txBody>
      </p:sp>
      <p:sp>
        <p:nvSpPr>
          <p:cNvPr id="19" name="ZoneTexte 33"/>
          <p:cNvSpPr/>
          <p:nvPr/>
        </p:nvSpPr>
        <p:spPr bwMode="auto">
          <a:xfrm>
            <a:off x="11050430" y="7432527"/>
            <a:ext cx="5125099" cy="738664"/>
          </a:xfrm>
          <a:prstGeom prst="rect">
            <a:avLst/>
          </a:prstGeom>
          <a:noFill/>
        </p:spPr>
        <p:txBody>
          <a:bodyPr wrap="square" rtlCol="0">
            <a:spAutoFit/>
          </a:bodyPr>
          <a:lstStyle/>
          <a:p>
            <a:pPr algn="just">
              <a:defRPr/>
            </a:pPr>
            <a:r>
              <a:rPr lang="fr-FR" sz="1400" dirty="0">
                <a:latin typeface="Marianne"/>
              </a:rPr>
              <a:t>Lorsque vous êtes un </a:t>
            </a:r>
            <a:r>
              <a:rPr lang="fr-FR" sz="1400" b="1" dirty="0">
                <a:latin typeface="Marianne"/>
              </a:rPr>
              <a:t>« Employé de la personne morale »</a:t>
            </a:r>
            <a:r>
              <a:rPr lang="fr-FR" sz="1400" dirty="0">
                <a:latin typeface="Marianne"/>
              </a:rPr>
              <a:t>, vous ajoutez le mandat du représentant légal avant de passer à l’étape suivante.</a:t>
            </a:r>
            <a:endParaRPr sz="1400" dirty="0">
              <a:latin typeface="Marianne"/>
            </a:endParaRPr>
          </a:p>
        </p:txBody>
      </p:sp>
      <p:sp>
        <p:nvSpPr>
          <p:cNvPr id="22" name="Rectangle : coins arrondis 36"/>
          <p:cNvSpPr/>
          <p:nvPr/>
        </p:nvSpPr>
        <p:spPr bwMode="auto">
          <a:xfrm>
            <a:off x="973560" y="7338724"/>
            <a:ext cx="185560" cy="212731"/>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4" name="Ellipse 21"/>
          <p:cNvSpPr>
            <a:spLocks noChangeAspect="1"/>
          </p:cNvSpPr>
          <p:nvPr/>
        </p:nvSpPr>
        <p:spPr bwMode="auto">
          <a:xfrm>
            <a:off x="578496" y="3778308"/>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241" name="Ellipse 18"/>
          <p:cNvSpPr>
            <a:spLocks noChangeAspect="1"/>
          </p:cNvSpPr>
          <p:nvPr/>
        </p:nvSpPr>
        <p:spPr bwMode="auto">
          <a:xfrm>
            <a:off x="592002" y="6084342"/>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sz="1400" dirty="0">
              <a:latin typeface="Marianne"/>
            </a:endParaRPr>
          </a:p>
        </p:txBody>
      </p:sp>
      <p:sp>
        <p:nvSpPr>
          <p:cNvPr id="242" name="Ellipse 28"/>
          <p:cNvSpPr>
            <a:spLocks noChangeAspect="1"/>
          </p:cNvSpPr>
          <p:nvPr/>
        </p:nvSpPr>
        <p:spPr bwMode="auto">
          <a:xfrm>
            <a:off x="592002" y="7445088"/>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6</a:t>
            </a:r>
            <a:endParaRPr sz="1400" dirty="0">
              <a:latin typeface="Marianne"/>
            </a:endParaRPr>
          </a:p>
        </p:txBody>
      </p:sp>
      <p:pic>
        <p:nvPicPr>
          <p:cNvPr id="244" name="Image 243"/>
          <p:cNvPicPr>
            <a:picLocks noChangeAspect="1"/>
          </p:cNvPicPr>
          <p:nvPr/>
        </p:nvPicPr>
        <p:blipFill>
          <a:blip r:embed="rId3"/>
          <a:stretch/>
        </p:blipFill>
        <p:spPr bwMode="auto">
          <a:xfrm>
            <a:off x="5859531" y="6822828"/>
            <a:ext cx="4336260" cy="647357"/>
          </a:xfrm>
          <a:prstGeom prst="rect">
            <a:avLst/>
          </a:prstGeom>
          <a:ln>
            <a:solidFill>
              <a:schemeClr val="accent3"/>
            </a:solidFill>
          </a:ln>
        </p:spPr>
      </p:pic>
      <p:sp>
        <p:nvSpPr>
          <p:cNvPr id="353" name="Titre 6"/>
          <p:cNvSpPr txBox="1"/>
          <p:nvPr/>
        </p:nvSpPr>
        <p:spPr bwMode="auto">
          <a:xfrm>
            <a:off x="527799" y="768152"/>
            <a:ext cx="15697300" cy="1199431"/>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a:t>
            </a:r>
            <a:r>
              <a:rPr lang="fr-FR" sz="2800" b="1" i="0" u="none" strike="noStrike" cap="none" spc="0" dirty="0">
                <a:solidFill>
                  <a:schemeClr val="tx1"/>
                </a:solidFill>
                <a:latin typeface="Marianne"/>
                <a:ea typeface="Marianne"/>
                <a:cs typeface="Marianne"/>
              </a:rPr>
              <a:t>initial</a:t>
            </a:r>
            <a:r>
              <a:rPr lang="fr-FR" sz="2800" dirty="0">
                <a:latin typeface="Marianne"/>
              </a:rPr>
              <a:t> - Saisie des informations lorsque je ne suis pas le représentant légal du fournisseur (Cas 2 - tiers déclarant)</a:t>
            </a:r>
            <a:endParaRPr dirty="0"/>
          </a:p>
        </p:txBody>
      </p:sp>
      <p:sp>
        <p:nvSpPr>
          <p:cNvPr id="236" name="ZoneTexte 33"/>
          <p:cNvSpPr/>
          <p:nvPr/>
        </p:nvSpPr>
        <p:spPr bwMode="auto">
          <a:xfrm>
            <a:off x="11076083" y="6347692"/>
            <a:ext cx="5066850" cy="738664"/>
          </a:xfrm>
          <a:prstGeom prst="rect">
            <a:avLst/>
          </a:prstGeom>
          <a:noFill/>
        </p:spPr>
        <p:txBody>
          <a:bodyPr wrap="square" rtlCol="0">
            <a:spAutoFit/>
          </a:bodyPr>
          <a:lstStyle/>
          <a:p>
            <a:pPr algn="just">
              <a:defRPr/>
            </a:pPr>
            <a:r>
              <a:rPr lang="fr-FR" sz="1400" dirty="0">
                <a:latin typeface="Marianne"/>
              </a:rPr>
              <a:t>Lorsque vous êtes un </a:t>
            </a:r>
            <a:r>
              <a:rPr lang="fr-FR" sz="1400" b="1" dirty="0">
                <a:latin typeface="Marianne"/>
              </a:rPr>
              <a:t>« centre de gestion/expert-comptable.. »</a:t>
            </a:r>
            <a:r>
              <a:rPr lang="fr-FR" sz="1400" dirty="0">
                <a:latin typeface="Marianne"/>
              </a:rPr>
              <a:t>, vous ajoutez le contrat de prestation avant de passer à l’étape suivante.</a:t>
            </a:r>
            <a:endParaRPr dirty="0"/>
          </a:p>
        </p:txBody>
      </p:sp>
      <p:sp>
        <p:nvSpPr>
          <p:cNvPr id="2" name="Rectangle : coins arrondis 36"/>
          <p:cNvSpPr/>
          <p:nvPr/>
        </p:nvSpPr>
        <p:spPr bwMode="auto">
          <a:xfrm>
            <a:off x="973560" y="7675708"/>
            <a:ext cx="185560" cy="212731"/>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32" name="ZoneTexte 31"/>
          <p:cNvSpPr txBox="1"/>
          <p:nvPr/>
        </p:nvSpPr>
        <p:spPr bwMode="auto">
          <a:xfrm>
            <a:off x="10296507" y="5752567"/>
            <a:ext cx="6772293" cy="307777"/>
          </a:xfrm>
          <a:prstGeom prst="rect">
            <a:avLst/>
          </a:prstGeom>
          <a:noFill/>
          <a:ln>
            <a:noFill/>
          </a:ln>
        </p:spPr>
        <p:txBody>
          <a:bodyPr wrap="square" rtlCol="0">
            <a:spAutoFit/>
          </a:bodyPr>
          <a:lstStyle/>
          <a:p>
            <a:pPr>
              <a:defRPr/>
            </a:pPr>
            <a:r>
              <a:rPr lang="fr-FR" sz="1400" i="1" dirty="0"/>
              <a:t>Vous avez à disposition des modèles de documents que vous pouvez télécharger.</a:t>
            </a:r>
            <a:endParaRPr dirty="0"/>
          </a:p>
        </p:txBody>
      </p:sp>
      <p:sp>
        <p:nvSpPr>
          <p:cNvPr id="33" name="Étoile à 7 branches 32"/>
          <p:cNvSpPr/>
          <p:nvPr/>
        </p:nvSpPr>
        <p:spPr bwMode="auto">
          <a:xfrm>
            <a:off x="2606802" y="7559596"/>
            <a:ext cx="136800" cy="136261"/>
          </a:xfrm>
          <a:prstGeom prst="star7">
            <a:avLst>
              <a:gd name="adj" fmla="val 34601"/>
              <a:gd name="hf" fmla="val 102572"/>
              <a:gd name="vf" fmla="val 10521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900" dirty="0"/>
              <a:t>i</a:t>
            </a:r>
            <a:endParaRPr dirty="0"/>
          </a:p>
        </p:txBody>
      </p:sp>
      <p:sp>
        <p:nvSpPr>
          <p:cNvPr id="239" name="Étoile à 7 branches 238"/>
          <p:cNvSpPr/>
          <p:nvPr/>
        </p:nvSpPr>
        <p:spPr bwMode="auto">
          <a:xfrm>
            <a:off x="2125688" y="7940037"/>
            <a:ext cx="136800" cy="136261"/>
          </a:xfrm>
          <a:prstGeom prst="star7">
            <a:avLst>
              <a:gd name="adj" fmla="val 34601"/>
              <a:gd name="hf" fmla="val 102572"/>
              <a:gd name="vf" fmla="val 10521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900" dirty="0"/>
              <a:t>i</a:t>
            </a:r>
            <a:endParaRPr dirty="0"/>
          </a:p>
        </p:txBody>
      </p:sp>
      <p:sp>
        <p:nvSpPr>
          <p:cNvPr id="240" name="Étoile à 7 branches 239"/>
          <p:cNvSpPr/>
          <p:nvPr/>
        </p:nvSpPr>
        <p:spPr bwMode="auto">
          <a:xfrm>
            <a:off x="9864108" y="5760277"/>
            <a:ext cx="288032" cy="288000"/>
          </a:xfrm>
          <a:prstGeom prst="star7">
            <a:avLst>
              <a:gd name="adj" fmla="val 34601"/>
              <a:gd name="hf" fmla="val 102572"/>
              <a:gd name="vf" fmla="val 105210"/>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1050" b="1" dirty="0"/>
              <a:t>i</a:t>
            </a:r>
            <a:endParaRPr dirty="0"/>
          </a:p>
        </p:txBody>
      </p:sp>
      <p:grpSp>
        <p:nvGrpSpPr>
          <p:cNvPr id="245" name="Groupe 297"/>
          <p:cNvGrpSpPr>
            <a:grpSpLocks noChangeAspect="1"/>
          </p:cNvGrpSpPr>
          <p:nvPr/>
        </p:nvGrpSpPr>
        <p:grpSpPr bwMode="auto">
          <a:xfrm>
            <a:off x="10505590" y="6436804"/>
            <a:ext cx="581612" cy="579944"/>
            <a:chOff x="0" y="0"/>
            <a:chExt cx="581612" cy="579944"/>
          </a:xfrm>
        </p:grpSpPr>
        <p:grpSp>
          <p:nvGrpSpPr>
            <p:cNvPr id="246" name="Groupe 298"/>
            <p:cNvGrpSpPr>
              <a:grpSpLocks noChangeAspect="1"/>
            </p:cNvGrpSpPr>
            <p:nvPr/>
          </p:nvGrpSpPr>
          <p:grpSpPr bwMode="auto">
            <a:xfrm flipH="1">
              <a:off x="54110" y="53955"/>
              <a:ext cx="473389" cy="472033"/>
              <a:chOff x="0" y="0"/>
              <a:chExt cx="473389" cy="472033"/>
            </a:xfrm>
          </p:grpSpPr>
          <p:grpSp>
            <p:nvGrpSpPr>
              <p:cNvPr id="293" name="Groupe 345"/>
              <p:cNvGrpSpPr/>
              <p:nvPr/>
            </p:nvGrpSpPr>
            <p:grpSpPr bwMode="auto">
              <a:xfrm>
                <a:off x="837" y="833"/>
                <a:ext cx="471713" cy="470365"/>
                <a:chOff x="0" y="0"/>
                <a:chExt cx="471713" cy="470365"/>
              </a:xfrm>
            </p:grpSpPr>
            <p:sp>
              <p:nvSpPr>
                <p:cNvPr id="295" name="Freeform 268"/>
                <p:cNvSpPr>
                  <a:spLocks noEditPoints="1"/>
                </p:cNvSpPr>
                <p:nvPr/>
              </p:nvSpPr>
              <p:spPr bwMode="auto">
                <a:xfrm rot="18489130">
                  <a:off x="70984" y="-53947"/>
                  <a:ext cx="456522" cy="454833"/>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6" name="Freeform 148"/>
                <p:cNvSpPr>
                  <a:spLocks noEditPoints="1"/>
                </p:cNvSpPr>
                <p:nvPr/>
              </p:nvSpPr>
              <p:spPr bwMode="auto">
                <a:xfrm rot="5399976">
                  <a:off x="-53683" y="192034"/>
                  <a:ext cx="331861" cy="334383"/>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294" name="Freeform 268"/>
              <p:cNvSpPr>
                <a:spLocks noEditPoints="1"/>
              </p:cNvSpPr>
              <p:nvPr/>
            </p:nvSpPr>
            <p:spPr bwMode="auto">
              <a:xfrm rot="11598712">
                <a:off x="128875" y="2929"/>
                <a:ext cx="343990" cy="342719"/>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247" name="Groupe 299"/>
            <p:cNvGrpSpPr/>
            <p:nvPr/>
          </p:nvGrpSpPr>
          <p:grpSpPr bwMode="auto">
            <a:xfrm>
              <a:off x="169315" y="178984"/>
              <a:ext cx="111949" cy="101453"/>
              <a:chOff x="0" y="0"/>
              <a:chExt cx="111949" cy="101453"/>
            </a:xfrm>
          </p:grpSpPr>
          <p:sp>
            <p:nvSpPr>
              <p:cNvPr id="248" name="Freeform 5"/>
              <p:cNvSpPr>
                <a:spLocks noEditPoints="1"/>
              </p:cNvSpPr>
              <p:nvPr/>
            </p:nvSpPr>
            <p:spPr bwMode="auto">
              <a:xfrm>
                <a:off x="-12796" y="-11596"/>
                <a:ext cx="25787" cy="36533"/>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9" name="Line 6"/>
              <p:cNvSpPr>
                <a:spLocks noChangeShapeType="1"/>
              </p:cNvSpPr>
              <p:nvPr/>
            </p:nvSpPr>
            <p:spPr bwMode="auto">
              <a:xfrm>
                <a:off x="4397" y="1204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0" name="Line 7"/>
              <p:cNvSpPr>
                <a:spLocks noChangeShapeType="1"/>
              </p:cNvSpPr>
              <p:nvPr/>
            </p:nvSpPr>
            <p:spPr bwMode="auto">
              <a:xfrm>
                <a:off x="4397" y="1204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1" name="Freeform 8"/>
              <p:cNvSpPr>
                <a:spLocks noEditPoints="1"/>
              </p:cNvSpPr>
              <p:nvPr/>
            </p:nvSpPr>
            <p:spPr bwMode="auto">
              <a:xfrm>
                <a:off x="71018" y="-11596"/>
                <a:ext cx="25787" cy="36533"/>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2" name="Line 9"/>
              <p:cNvSpPr>
                <a:spLocks noChangeShapeType="1"/>
              </p:cNvSpPr>
              <p:nvPr/>
            </p:nvSpPr>
            <p:spPr bwMode="auto">
              <a:xfrm>
                <a:off x="81764" y="129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3" name="Line 10"/>
              <p:cNvSpPr>
                <a:spLocks noChangeShapeType="1"/>
              </p:cNvSpPr>
              <p:nvPr/>
            </p:nvSpPr>
            <p:spPr bwMode="auto">
              <a:xfrm>
                <a:off x="81764" y="129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4" name="Freeform 11"/>
              <p:cNvSpPr/>
              <p:nvPr/>
            </p:nvSpPr>
            <p:spPr bwMode="auto">
              <a:xfrm>
                <a:off x="19440" y="-11596"/>
                <a:ext cx="19341" cy="36533"/>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5" name="Line 12"/>
              <p:cNvSpPr>
                <a:spLocks noChangeShapeType="1"/>
              </p:cNvSpPr>
              <p:nvPr/>
            </p:nvSpPr>
            <p:spPr bwMode="auto">
              <a:xfrm>
                <a:off x="34483" y="1419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6" name="Line 13"/>
              <p:cNvSpPr>
                <a:spLocks noChangeShapeType="1"/>
              </p:cNvSpPr>
              <p:nvPr/>
            </p:nvSpPr>
            <p:spPr bwMode="auto">
              <a:xfrm>
                <a:off x="34483" y="1419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7" name="Freeform 14"/>
              <p:cNvSpPr/>
              <p:nvPr/>
            </p:nvSpPr>
            <p:spPr bwMode="auto">
              <a:xfrm>
                <a:off x="45229" y="-11596"/>
                <a:ext cx="19341" cy="36533"/>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8" name="Line 15"/>
              <p:cNvSpPr>
                <a:spLocks noChangeShapeType="1"/>
              </p:cNvSpPr>
              <p:nvPr/>
            </p:nvSpPr>
            <p:spPr bwMode="auto">
              <a:xfrm>
                <a:off x="60272" y="-729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9" name="Line 16"/>
              <p:cNvSpPr>
                <a:spLocks noChangeShapeType="1"/>
              </p:cNvSpPr>
              <p:nvPr/>
            </p:nvSpPr>
            <p:spPr bwMode="auto">
              <a:xfrm>
                <a:off x="60272" y="-729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0" name="Freeform 17"/>
              <p:cNvSpPr/>
              <p:nvPr/>
            </p:nvSpPr>
            <p:spPr bwMode="auto">
              <a:xfrm>
                <a:off x="105403" y="-11596"/>
                <a:ext cx="19341" cy="36533"/>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1" name="Line 18"/>
              <p:cNvSpPr>
                <a:spLocks noChangeShapeType="1"/>
              </p:cNvSpPr>
              <p:nvPr/>
            </p:nvSpPr>
            <p:spPr bwMode="auto">
              <a:xfrm>
                <a:off x="120445" y="-729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2" name="Line 19"/>
              <p:cNvSpPr>
                <a:spLocks noChangeShapeType="1"/>
              </p:cNvSpPr>
              <p:nvPr/>
            </p:nvSpPr>
            <p:spPr bwMode="auto">
              <a:xfrm>
                <a:off x="120445" y="-729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3" name="Freeform 20"/>
              <p:cNvSpPr>
                <a:spLocks noEditPoints="1"/>
              </p:cNvSpPr>
              <p:nvPr/>
            </p:nvSpPr>
            <p:spPr bwMode="auto">
              <a:xfrm>
                <a:off x="-12796" y="33534"/>
                <a:ext cx="25787" cy="34383"/>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4" name="Line 21"/>
              <p:cNvSpPr>
                <a:spLocks noChangeShapeType="1"/>
              </p:cNvSpPr>
              <p:nvPr/>
            </p:nvSpPr>
            <p:spPr bwMode="auto">
              <a:xfrm>
                <a:off x="4397" y="550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5" name="Line 22"/>
              <p:cNvSpPr>
                <a:spLocks noChangeShapeType="1"/>
              </p:cNvSpPr>
              <p:nvPr/>
            </p:nvSpPr>
            <p:spPr bwMode="auto">
              <a:xfrm>
                <a:off x="4397" y="550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6" name="Freeform 23"/>
              <p:cNvSpPr>
                <a:spLocks noEditPoints="1"/>
              </p:cNvSpPr>
              <p:nvPr/>
            </p:nvSpPr>
            <p:spPr bwMode="auto">
              <a:xfrm>
                <a:off x="71018" y="33534"/>
                <a:ext cx="25787" cy="34383"/>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7" name="Line 24"/>
              <p:cNvSpPr>
                <a:spLocks noChangeShapeType="1"/>
              </p:cNvSpPr>
              <p:nvPr/>
            </p:nvSpPr>
            <p:spPr bwMode="auto">
              <a:xfrm>
                <a:off x="81764" y="4642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8" name="Line 25"/>
              <p:cNvSpPr>
                <a:spLocks noChangeShapeType="1"/>
              </p:cNvSpPr>
              <p:nvPr/>
            </p:nvSpPr>
            <p:spPr bwMode="auto">
              <a:xfrm>
                <a:off x="81764" y="4642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9" name="Freeform 26"/>
              <p:cNvSpPr/>
              <p:nvPr/>
            </p:nvSpPr>
            <p:spPr bwMode="auto">
              <a:xfrm>
                <a:off x="19440" y="33534"/>
                <a:ext cx="19341" cy="34383"/>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0" name="Line 27"/>
              <p:cNvSpPr>
                <a:spLocks noChangeShapeType="1"/>
              </p:cNvSpPr>
              <p:nvPr/>
            </p:nvSpPr>
            <p:spPr bwMode="auto">
              <a:xfrm>
                <a:off x="34483" y="5932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1" name="Line 28"/>
              <p:cNvSpPr>
                <a:spLocks noChangeShapeType="1"/>
              </p:cNvSpPr>
              <p:nvPr/>
            </p:nvSpPr>
            <p:spPr bwMode="auto">
              <a:xfrm>
                <a:off x="34483" y="5932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2" name="Freeform 29"/>
              <p:cNvSpPr/>
              <p:nvPr/>
            </p:nvSpPr>
            <p:spPr bwMode="auto">
              <a:xfrm>
                <a:off x="45229" y="33534"/>
                <a:ext cx="19341" cy="34383"/>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3" name="Line 30"/>
              <p:cNvSpPr>
                <a:spLocks noChangeShapeType="1"/>
              </p:cNvSpPr>
              <p:nvPr/>
            </p:nvSpPr>
            <p:spPr bwMode="auto">
              <a:xfrm>
                <a:off x="49527" y="4857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4" name="Line 31"/>
              <p:cNvSpPr>
                <a:spLocks noChangeShapeType="1"/>
              </p:cNvSpPr>
              <p:nvPr/>
            </p:nvSpPr>
            <p:spPr bwMode="auto">
              <a:xfrm>
                <a:off x="49527" y="4857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5" name="Freeform 32"/>
              <p:cNvSpPr/>
              <p:nvPr/>
            </p:nvSpPr>
            <p:spPr bwMode="auto">
              <a:xfrm>
                <a:off x="105403" y="33534"/>
                <a:ext cx="19341" cy="34383"/>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6" name="Line 33"/>
              <p:cNvSpPr>
                <a:spLocks noChangeShapeType="1"/>
              </p:cNvSpPr>
              <p:nvPr/>
            </p:nvSpPr>
            <p:spPr bwMode="auto">
              <a:xfrm>
                <a:off x="109701" y="4857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7" name="Line 34"/>
              <p:cNvSpPr>
                <a:spLocks noChangeShapeType="1"/>
              </p:cNvSpPr>
              <p:nvPr/>
            </p:nvSpPr>
            <p:spPr bwMode="auto">
              <a:xfrm>
                <a:off x="109701" y="4857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8" name="Freeform 35"/>
              <p:cNvSpPr>
                <a:spLocks noEditPoints="1"/>
              </p:cNvSpPr>
              <p:nvPr/>
            </p:nvSpPr>
            <p:spPr bwMode="auto">
              <a:xfrm>
                <a:off x="-12796" y="76516"/>
                <a:ext cx="25787" cy="36533"/>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9" name="Line 36"/>
              <p:cNvSpPr>
                <a:spLocks noChangeShapeType="1"/>
              </p:cNvSpPr>
              <p:nvPr/>
            </p:nvSpPr>
            <p:spPr bwMode="auto">
              <a:xfrm>
                <a:off x="4397" y="10015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0" name="Line 37"/>
              <p:cNvSpPr>
                <a:spLocks noChangeShapeType="1"/>
              </p:cNvSpPr>
              <p:nvPr/>
            </p:nvSpPr>
            <p:spPr bwMode="auto">
              <a:xfrm>
                <a:off x="4397" y="10015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1" name="Freeform 38"/>
              <p:cNvSpPr>
                <a:spLocks noEditPoints="1"/>
              </p:cNvSpPr>
              <p:nvPr/>
            </p:nvSpPr>
            <p:spPr bwMode="auto">
              <a:xfrm>
                <a:off x="71018" y="76516"/>
                <a:ext cx="25787" cy="36533"/>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2" name="Line 39"/>
              <p:cNvSpPr>
                <a:spLocks noChangeShapeType="1"/>
              </p:cNvSpPr>
              <p:nvPr/>
            </p:nvSpPr>
            <p:spPr bwMode="auto">
              <a:xfrm>
                <a:off x="81764" y="894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3" name="Line 40"/>
              <p:cNvSpPr>
                <a:spLocks noChangeShapeType="1"/>
              </p:cNvSpPr>
              <p:nvPr/>
            </p:nvSpPr>
            <p:spPr bwMode="auto">
              <a:xfrm>
                <a:off x="81764" y="894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4" name="Freeform 41"/>
              <p:cNvSpPr/>
              <p:nvPr/>
            </p:nvSpPr>
            <p:spPr bwMode="auto">
              <a:xfrm>
                <a:off x="19440" y="76516"/>
                <a:ext cx="19341" cy="36533"/>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5" name="Line 42"/>
              <p:cNvSpPr>
                <a:spLocks noChangeShapeType="1"/>
              </p:cNvSpPr>
              <p:nvPr/>
            </p:nvSpPr>
            <p:spPr bwMode="auto">
              <a:xfrm>
                <a:off x="21588" y="108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6" name="Line 43"/>
              <p:cNvSpPr>
                <a:spLocks noChangeShapeType="1"/>
              </p:cNvSpPr>
              <p:nvPr/>
            </p:nvSpPr>
            <p:spPr bwMode="auto">
              <a:xfrm>
                <a:off x="21588" y="108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7" name="Freeform 44"/>
              <p:cNvSpPr/>
              <p:nvPr/>
            </p:nvSpPr>
            <p:spPr bwMode="auto">
              <a:xfrm>
                <a:off x="45229" y="76516"/>
                <a:ext cx="19341" cy="36533"/>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8" name="Line 45"/>
              <p:cNvSpPr>
                <a:spLocks noChangeShapeType="1"/>
              </p:cNvSpPr>
              <p:nvPr/>
            </p:nvSpPr>
            <p:spPr bwMode="auto">
              <a:xfrm>
                <a:off x="45229" y="108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89" name="Line 46"/>
              <p:cNvSpPr>
                <a:spLocks noChangeShapeType="1"/>
              </p:cNvSpPr>
              <p:nvPr/>
            </p:nvSpPr>
            <p:spPr bwMode="auto">
              <a:xfrm>
                <a:off x="45229" y="108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0" name="Freeform 47"/>
              <p:cNvSpPr/>
              <p:nvPr/>
            </p:nvSpPr>
            <p:spPr bwMode="auto">
              <a:xfrm>
                <a:off x="105403" y="76516"/>
                <a:ext cx="19341" cy="36533"/>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1" name="Line 48"/>
              <p:cNvSpPr>
                <a:spLocks noChangeShapeType="1"/>
              </p:cNvSpPr>
              <p:nvPr/>
            </p:nvSpPr>
            <p:spPr bwMode="auto">
              <a:xfrm>
                <a:off x="109701" y="9370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92" name="Line 49"/>
              <p:cNvSpPr>
                <a:spLocks noChangeShapeType="1"/>
              </p:cNvSpPr>
              <p:nvPr/>
            </p:nvSpPr>
            <p:spPr bwMode="auto">
              <a:xfrm>
                <a:off x="109701" y="9370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297" name="Ellipse 349"/>
          <p:cNvSpPr>
            <a:spLocks noChangeAspect="1"/>
          </p:cNvSpPr>
          <p:nvPr/>
        </p:nvSpPr>
        <p:spPr bwMode="auto">
          <a:xfrm>
            <a:off x="10542027" y="648975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7</a:t>
            </a:r>
            <a:endParaRPr sz="1400" dirty="0">
              <a:latin typeface="Marianne"/>
            </a:endParaRPr>
          </a:p>
        </p:txBody>
      </p:sp>
      <p:grpSp>
        <p:nvGrpSpPr>
          <p:cNvPr id="300" name="Groupe 297"/>
          <p:cNvGrpSpPr>
            <a:grpSpLocks noChangeAspect="1"/>
          </p:cNvGrpSpPr>
          <p:nvPr/>
        </p:nvGrpSpPr>
        <p:grpSpPr bwMode="auto">
          <a:xfrm>
            <a:off x="10478107" y="7512788"/>
            <a:ext cx="636575" cy="634750"/>
            <a:chOff x="0" y="0"/>
            <a:chExt cx="636575" cy="634750"/>
          </a:xfrm>
        </p:grpSpPr>
        <p:grpSp>
          <p:nvGrpSpPr>
            <p:cNvPr id="301" name="Groupe 298"/>
            <p:cNvGrpSpPr>
              <a:grpSpLocks noChangeAspect="1"/>
            </p:cNvGrpSpPr>
            <p:nvPr/>
          </p:nvGrpSpPr>
          <p:grpSpPr bwMode="auto">
            <a:xfrm flipH="1">
              <a:off x="59224" y="59054"/>
              <a:ext cx="518126" cy="516641"/>
              <a:chOff x="0" y="0"/>
              <a:chExt cx="518126" cy="516641"/>
            </a:xfrm>
          </p:grpSpPr>
          <p:grpSp>
            <p:nvGrpSpPr>
              <p:cNvPr id="348" name="Groupe 345"/>
              <p:cNvGrpSpPr/>
              <p:nvPr/>
            </p:nvGrpSpPr>
            <p:grpSpPr bwMode="auto">
              <a:xfrm>
                <a:off x="916" y="912"/>
                <a:ext cx="516291" cy="514815"/>
                <a:chOff x="0" y="0"/>
                <a:chExt cx="516291" cy="514815"/>
              </a:xfrm>
            </p:grpSpPr>
            <p:sp>
              <p:nvSpPr>
                <p:cNvPr id="350" name="Freeform 268"/>
                <p:cNvSpPr>
                  <a:spLocks noEditPoints="1"/>
                </p:cNvSpPr>
                <p:nvPr/>
              </p:nvSpPr>
              <p:spPr bwMode="auto">
                <a:xfrm rot="18489130">
                  <a:off x="77692" y="-59045"/>
                  <a:ext cx="499664" cy="497815"/>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51" name="Freeform 148"/>
                <p:cNvSpPr>
                  <a:spLocks noEditPoints="1"/>
                </p:cNvSpPr>
                <p:nvPr/>
              </p:nvSpPr>
              <p:spPr bwMode="auto">
                <a:xfrm rot="5399976">
                  <a:off x="-58757" y="210182"/>
                  <a:ext cx="363223" cy="365983"/>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349" name="Freeform 268"/>
              <p:cNvSpPr>
                <a:spLocks noEditPoints="1"/>
              </p:cNvSpPr>
              <p:nvPr/>
            </p:nvSpPr>
            <p:spPr bwMode="auto">
              <a:xfrm rot="11598712">
                <a:off x="141055" y="3206"/>
                <a:ext cx="376498" cy="375107"/>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302" name="Groupe 299"/>
            <p:cNvGrpSpPr/>
            <p:nvPr/>
          </p:nvGrpSpPr>
          <p:grpSpPr bwMode="auto">
            <a:xfrm>
              <a:off x="185316" y="195898"/>
              <a:ext cx="122529" cy="111040"/>
              <a:chOff x="0" y="0"/>
              <a:chExt cx="122529" cy="111040"/>
            </a:xfrm>
          </p:grpSpPr>
          <p:sp>
            <p:nvSpPr>
              <p:cNvPr id="303" name="Freeform 5"/>
              <p:cNvSpPr>
                <a:spLocks noEditPoints="1"/>
              </p:cNvSpPr>
              <p:nvPr/>
            </p:nvSpPr>
            <p:spPr bwMode="auto">
              <a:xfrm>
                <a:off x="-14004" y="-12692"/>
                <a:ext cx="28224" cy="39985"/>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4" name="Line 6"/>
              <p:cNvSpPr>
                <a:spLocks noChangeShapeType="1"/>
              </p:cNvSpPr>
              <p:nvPr/>
            </p:nvSpPr>
            <p:spPr bwMode="auto">
              <a:xfrm>
                <a:off x="4812" y="1318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5" name="Line 7"/>
              <p:cNvSpPr>
                <a:spLocks noChangeShapeType="1"/>
              </p:cNvSpPr>
              <p:nvPr/>
            </p:nvSpPr>
            <p:spPr bwMode="auto">
              <a:xfrm>
                <a:off x="4812" y="1318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6" name="Freeform 8"/>
              <p:cNvSpPr>
                <a:spLocks noEditPoints="1"/>
              </p:cNvSpPr>
              <p:nvPr/>
            </p:nvSpPr>
            <p:spPr bwMode="auto">
              <a:xfrm>
                <a:off x="77729" y="-12692"/>
                <a:ext cx="28224" cy="39985"/>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7" name="Line 9"/>
              <p:cNvSpPr>
                <a:spLocks noChangeShapeType="1"/>
              </p:cNvSpPr>
              <p:nvPr/>
            </p:nvSpPr>
            <p:spPr bwMode="auto">
              <a:xfrm>
                <a:off x="89491" y="142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8" name="Line 10"/>
              <p:cNvSpPr>
                <a:spLocks noChangeShapeType="1"/>
              </p:cNvSpPr>
              <p:nvPr/>
            </p:nvSpPr>
            <p:spPr bwMode="auto">
              <a:xfrm>
                <a:off x="89491" y="142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9" name="Freeform 11"/>
              <p:cNvSpPr/>
              <p:nvPr/>
            </p:nvSpPr>
            <p:spPr bwMode="auto">
              <a:xfrm>
                <a:off x="21277" y="-12692"/>
                <a:ext cx="21168" cy="39985"/>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0" name="Line 12"/>
              <p:cNvSpPr>
                <a:spLocks noChangeShapeType="1"/>
              </p:cNvSpPr>
              <p:nvPr/>
            </p:nvSpPr>
            <p:spPr bwMode="auto">
              <a:xfrm>
                <a:off x="37742" y="1553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1" name="Line 13"/>
              <p:cNvSpPr>
                <a:spLocks noChangeShapeType="1"/>
              </p:cNvSpPr>
              <p:nvPr/>
            </p:nvSpPr>
            <p:spPr bwMode="auto">
              <a:xfrm>
                <a:off x="37742" y="1553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2" name="Freeform 14"/>
              <p:cNvSpPr/>
              <p:nvPr/>
            </p:nvSpPr>
            <p:spPr bwMode="auto">
              <a:xfrm>
                <a:off x="49503" y="-12692"/>
                <a:ext cx="21168" cy="39985"/>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3" name="Line 15"/>
              <p:cNvSpPr>
                <a:spLocks noChangeShapeType="1"/>
              </p:cNvSpPr>
              <p:nvPr/>
            </p:nvSpPr>
            <p:spPr bwMode="auto">
              <a:xfrm>
                <a:off x="65968" y="-798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4" name="Line 16"/>
              <p:cNvSpPr>
                <a:spLocks noChangeShapeType="1"/>
              </p:cNvSpPr>
              <p:nvPr/>
            </p:nvSpPr>
            <p:spPr bwMode="auto">
              <a:xfrm>
                <a:off x="65968" y="-798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5" name="Freeform 17"/>
              <p:cNvSpPr/>
              <p:nvPr/>
            </p:nvSpPr>
            <p:spPr bwMode="auto">
              <a:xfrm>
                <a:off x="115364" y="-12692"/>
                <a:ext cx="21168" cy="39985"/>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6" name="Line 18"/>
              <p:cNvSpPr>
                <a:spLocks noChangeShapeType="1"/>
              </p:cNvSpPr>
              <p:nvPr/>
            </p:nvSpPr>
            <p:spPr bwMode="auto">
              <a:xfrm>
                <a:off x="131827" y="-798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7" name="Line 19"/>
              <p:cNvSpPr>
                <a:spLocks noChangeShapeType="1"/>
              </p:cNvSpPr>
              <p:nvPr/>
            </p:nvSpPr>
            <p:spPr bwMode="auto">
              <a:xfrm>
                <a:off x="131827" y="-798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8" name="Freeform 20"/>
              <p:cNvSpPr>
                <a:spLocks noEditPoints="1"/>
              </p:cNvSpPr>
              <p:nvPr/>
            </p:nvSpPr>
            <p:spPr bwMode="auto">
              <a:xfrm>
                <a:off x="-14004" y="36703"/>
                <a:ext cx="28224" cy="37633"/>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19" name="Line 21"/>
              <p:cNvSpPr>
                <a:spLocks noChangeShapeType="1"/>
              </p:cNvSpPr>
              <p:nvPr/>
            </p:nvSpPr>
            <p:spPr bwMode="auto">
              <a:xfrm>
                <a:off x="4812" y="602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0" name="Line 22"/>
              <p:cNvSpPr>
                <a:spLocks noChangeShapeType="1"/>
              </p:cNvSpPr>
              <p:nvPr/>
            </p:nvSpPr>
            <p:spPr bwMode="auto">
              <a:xfrm>
                <a:off x="4812" y="602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1" name="Freeform 23"/>
              <p:cNvSpPr>
                <a:spLocks noEditPoints="1"/>
              </p:cNvSpPr>
              <p:nvPr/>
            </p:nvSpPr>
            <p:spPr bwMode="auto">
              <a:xfrm>
                <a:off x="77729" y="36703"/>
                <a:ext cx="28224" cy="37633"/>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2" name="Line 24"/>
              <p:cNvSpPr>
                <a:spLocks noChangeShapeType="1"/>
              </p:cNvSpPr>
              <p:nvPr/>
            </p:nvSpPr>
            <p:spPr bwMode="auto">
              <a:xfrm>
                <a:off x="89491" y="5081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3" name="Line 25"/>
              <p:cNvSpPr>
                <a:spLocks noChangeShapeType="1"/>
              </p:cNvSpPr>
              <p:nvPr/>
            </p:nvSpPr>
            <p:spPr bwMode="auto">
              <a:xfrm>
                <a:off x="89491" y="5081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4" name="Freeform 26"/>
              <p:cNvSpPr/>
              <p:nvPr/>
            </p:nvSpPr>
            <p:spPr bwMode="auto">
              <a:xfrm>
                <a:off x="21277" y="36703"/>
                <a:ext cx="21168" cy="37633"/>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5" name="Line 27"/>
              <p:cNvSpPr>
                <a:spLocks noChangeShapeType="1"/>
              </p:cNvSpPr>
              <p:nvPr/>
            </p:nvSpPr>
            <p:spPr bwMode="auto">
              <a:xfrm>
                <a:off x="37742" y="6492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6" name="Line 28"/>
              <p:cNvSpPr>
                <a:spLocks noChangeShapeType="1"/>
              </p:cNvSpPr>
              <p:nvPr/>
            </p:nvSpPr>
            <p:spPr bwMode="auto">
              <a:xfrm>
                <a:off x="37742" y="6492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7" name="Freeform 29"/>
              <p:cNvSpPr/>
              <p:nvPr/>
            </p:nvSpPr>
            <p:spPr bwMode="auto">
              <a:xfrm>
                <a:off x="49503" y="36703"/>
                <a:ext cx="21168" cy="37633"/>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8" name="Line 30"/>
              <p:cNvSpPr>
                <a:spLocks noChangeShapeType="1"/>
              </p:cNvSpPr>
              <p:nvPr/>
            </p:nvSpPr>
            <p:spPr bwMode="auto">
              <a:xfrm>
                <a:off x="54208" y="5316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29" name="Line 31"/>
              <p:cNvSpPr>
                <a:spLocks noChangeShapeType="1"/>
              </p:cNvSpPr>
              <p:nvPr/>
            </p:nvSpPr>
            <p:spPr bwMode="auto">
              <a:xfrm>
                <a:off x="54208" y="5316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0" name="Freeform 32"/>
              <p:cNvSpPr/>
              <p:nvPr/>
            </p:nvSpPr>
            <p:spPr bwMode="auto">
              <a:xfrm>
                <a:off x="115364" y="36703"/>
                <a:ext cx="21168" cy="37633"/>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1" name="Line 33"/>
              <p:cNvSpPr>
                <a:spLocks noChangeShapeType="1"/>
              </p:cNvSpPr>
              <p:nvPr/>
            </p:nvSpPr>
            <p:spPr bwMode="auto">
              <a:xfrm>
                <a:off x="120069" y="5316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2" name="Line 34"/>
              <p:cNvSpPr>
                <a:spLocks noChangeShapeType="1"/>
              </p:cNvSpPr>
              <p:nvPr/>
            </p:nvSpPr>
            <p:spPr bwMode="auto">
              <a:xfrm>
                <a:off x="120069" y="5316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3" name="Freeform 35"/>
              <p:cNvSpPr>
                <a:spLocks noEditPoints="1"/>
              </p:cNvSpPr>
              <p:nvPr/>
            </p:nvSpPr>
            <p:spPr bwMode="auto">
              <a:xfrm>
                <a:off x="-14004" y="83747"/>
                <a:ext cx="28224" cy="39985"/>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4" name="Line 36"/>
              <p:cNvSpPr>
                <a:spLocks noChangeShapeType="1"/>
              </p:cNvSpPr>
              <p:nvPr/>
            </p:nvSpPr>
            <p:spPr bwMode="auto">
              <a:xfrm>
                <a:off x="4812" y="10961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5" name="Line 37"/>
              <p:cNvSpPr>
                <a:spLocks noChangeShapeType="1"/>
              </p:cNvSpPr>
              <p:nvPr/>
            </p:nvSpPr>
            <p:spPr bwMode="auto">
              <a:xfrm>
                <a:off x="4812" y="10961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6" name="Freeform 38"/>
              <p:cNvSpPr>
                <a:spLocks noEditPoints="1"/>
              </p:cNvSpPr>
              <p:nvPr/>
            </p:nvSpPr>
            <p:spPr bwMode="auto">
              <a:xfrm>
                <a:off x="77729" y="83747"/>
                <a:ext cx="28224" cy="39985"/>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7" name="Line 39"/>
              <p:cNvSpPr>
                <a:spLocks noChangeShapeType="1"/>
              </p:cNvSpPr>
              <p:nvPr/>
            </p:nvSpPr>
            <p:spPr bwMode="auto">
              <a:xfrm>
                <a:off x="89491" y="9786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8" name="Line 40"/>
              <p:cNvSpPr>
                <a:spLocks noChangeShapeType="1"/>
              </p:cNvSpPr>
              <p:nvPr/>
            </p:nvSpPr>
            <p:spPr bwMode="auto">
              <a:xfrm>
                <a:off x="89491" y="9786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39" name="Freeform 41"/>
              <p:cNvSpPr/>
              <p:nvPr/>
            </p:nvSpPr>
            <p:spPr bwMode="auto">
              <a:xfrm>
                <a:off x="21277" y="83747"/>
                <a:ext cx="21168" cy="39985"/>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0" name="Line 42"/>
              <p:cNvSpPr>
                <a:spLocks noChangeShapeType="1"/>
              </p:cNvSpPr>
              <p:nvPr/>
            </p:nvSpPr>
            <p:spPr bwMode="auto">
              <a:xfrm>
                <a:off x="23628" y="11902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1" name="Line 43"/>
              <p:cNvSpPr>
                <a:spLocks noChangeShapeType="1"/>
              </p:cNvSpPr>
              <p:nvPr/>
            </p:nvSpPr>
            <p:spPr bwMode="auto">
              <a:xfrm>
                <a:off x="23628" y="11902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2" name="Freeform 44"/>
              <p:cNvSpPr/>
              <p:nvPr/>
            </p:nvSpPr>
            <p:spPr bwMode="auto">
              <a:xfrm>
                <a:off x="49503" y="83747"/>
                <a:ext cx="21168" cy="39985"/>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3" name="Line 45"/>
              <p:cNvSpPr>
                <a:spLocks noChangeShapeType="1"/>
              </p:cNvSpPr>
              <p:nvPr/>
            </p:nvSpPr>
            <p:spPr bwMode="auto">
              <a:xfrm>
                <a:off x="49503" y="11902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4" name="Line 46"/>
              <p:cNvSpPr>
                <a:spLocks noChangeShapeType="1"/>
              </p:cNvSpPr>
              <p:nvPr/>
            </p:nvSpPr>
            <p:spPr bwMode="auto">
              <a:xfrm>
                <a:off x="49503" y="11902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5" name="Freeform 47"/>
              <p:cNvSpPr/>
              <p:nvPr/>
            </p:nvSpPr>
            <p:spPr bwMode="auto">
              <a:xfrm>
                <a:off x="115364" y="83747"/>
                <a:ext cx="21168" cy="39985"/>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6" name="Line 48"/>
              <p:cNvSpPr>
                <a:spLocks noChangeShapeType="1"/>
              </p:cNvSpPr>
              <p:nvPr/>
            </p:nvSpPr>
            <p:spPr bwMode="auto">
              <a:xfrm>
                <a:off x="120069" y="10256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7" name="Line 49"/>
              <p:cNvSpPr>
                <a:spLocks noChangeShapeType="1"/>
              </p:cNvSpPr>
              <p:nvPr/>
            </p:nvSpPr>
            <p:spPr bwMode="auto">
              <a:xfrm>
                <a:off x="120069" y="10256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361" name="Ellipse 349"/>
          <p:cNvSpPr>
            <a:spLocks noChangeAspect="1"/>
          </p:cNvSpPr>
          <p:nvPr/>
        </p:nvSpPr>
        <p:spPr bwMode="auto">
          <a:xfrm>
            <a:off x="10542027" y="7565734"/>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8</a:t>
            </a:r>
            <a:endParaRPr sz="1400" dirty="0">
              <a:latin typeface="Marianne"/>
            </a:endParaRPr>
          </a:p>
        </p:txBody>
      </p:sp>
      <p:grpSp>
        <p:nvGrpSpPr>
          <p:cNvPr id="362" name="Groupe 297"/>
          <p:cNvGrpSpPr>
            <a:grpSpLocks noChangeAspect="1"/>
          </p:cNvGrpSpPr>
          <p:nvPr/>
        </p:nvGrpSpPr>
        <p:grpSpPr bwMode="auto">
          <a:xfrm>
            <a:off x="5331683" y="6890477"/>
            <a:ext cx="527847" cy="526334"/>
            <a:chOff x="5646053" y="3383775"/>
            <a:chExt cx="429629" cy="428398"/>
          </a:xfrm>
        </p:grpSpPr>
        <p:grpSp>
          <p:nvGrpSpPr>
            <p:cNvPr id="363" name="Groupe 298"/>
            <p:cNvGrpSpPr>
              <a:grpSpLocks noChangeAspect="1"/>
            </p:cNvGrpSpPr>
            <p:nvPr/>
          </p:nvGrpSpPr>
          <p:grpSpPr bwMode="auto">
            <a:xfrm flipH="1">
              <a:off x="5646053" y="3383775"/>
              <a:ext cx="429629" cy="428398"/>
              <a:chOff x="4953147" y="5641199"/>
              <a:chExt cx="428108" cy="426884"/>
            </a:xfrm>
          </p:grpSpPr>
          <p:grpSp>
            <p:nvGrpSpPr>
              <p:cNvPr id="410" name="Groupe 345"/>
              <p:cNvGrpSpPr/>
              <p:nvPr/>
            </p:nvGrpSpPr>
            <p:grpSpPr bwMode="auto">
              <a:xfrm>
                <a:off x="4953147" y="5641199"/>
                <a:ext cx="428108" cy="426884"/>
                <a:chOff x="4941717" y="5641199"/>
                <a:chExt cx="428108" cy="426884"/>
              </a:xfrm>
            </p:grpSpPr>
            <p:sp>
              <p:nvSpPr>
                <p:cNvPr id="412"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13"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411"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364" name="Groupe 299"/>
            <p:cNvGrpSpPr/>
            <p:nvPr/>
          </p:nvGrpSpPr>
          <p:grpSpPr bwMode="auto">
            <a:xfrm>
              <a:off x="5761672" y="3507422"/>
              <a:ext cx="101601" cy="92075"/>
              <a:chOff x="5767386" y="3513137"/>
              <a:chExt cx="101601" cy="92075"/>
            </a:xfrm>
          </p:grpSpPr>
          <p:sp>
            <p:nvSpPr>
              <p:cNvPr id="365"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6"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7"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8"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9"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0"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1"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2"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3"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4"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5"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6"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7"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8"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9"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0"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1"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2"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3"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4"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5"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6"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7"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8"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9"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0"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1"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2"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3"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4"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5"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6"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7"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8"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9"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0"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1"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2"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3"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4"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5"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6"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7"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8"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09"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414" name="Ellipse 349"/>
          <p:cNvSpPr>
            <a:spLocks noChangeAspect="1"/>
          </p:cNvSpPr>
          <p:nvPr/>
        </p:nvSpPr>
        <p:spPr bwMode="auto">
          <a:xfrm>
            <a:off x="5395603" y="6943423"/>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7</a:t>
            </a:r>
            <a:endParaRPr sz="1400" dirty="0">
              <a:latin typeface="Marianne"/>
            </a:endParaRPr>
          </a:p>
        </p:txBody>
      </p:sp>
      <p:grpSp>
        <p:nvGrpSpPr>
          <p:cNvPr id="415" name="Groupe 297"/>
          <p:cNvGrpSpPr>
            <a:grpSpLocks noChangeAspect="1"/>
          </p:cNvGrpSpPr>
          <p:nvPr/>
        </p:nvGrpSpPr>
        <p:grpSpPr bwMode="auto">
          <a:xfrm>
            <a:off x="5295631" y="7695750"/>
            <a:ext cx="527847" cy="526334"/>
            <a:chOff x="5646053" y="3383775"/>
            <a:chExt cx="429629" cy="428398"/>
          </a:xfrm>
        </p:grpSpPr>
        <p:grpSp>
          <p:nvGrpSpPr>
            <p:cNvPr id="416" name="Groupe 298"/>
            <p:cNvGrpSpPr>
              <a:grpSpLocks noChangeAspect="1"/>
            </p:cNvGrpSpPr>
            <p:nvPr/>
          </p:nvGrpSpPr>
          <p:grpSpPr bwMode="auto">
            <a:xfrm flipH="1">
              <a:off x="5646053" y="3383775"/>
              <a:ext cx="429629" cy="428398"/>
              <a:chOff x="4953147" y="5641199"/>
              <a:chExt cx="428108" cy="426884"/>
            </a:xfrm>
          </p:grpSpPr>
          <p:grpSp>
            <p:nvGrpSpPr>
              <p:cNvPr id="463" name="Groupe 345"/>
              <p:cNvGrpSpPr/>
              <p:nvPr/>
            </p:nvGrpSpPr>
            <p:grpSpPr bwMode="auto">
              <a:xfrm>
                <a:off x="4953147" y="5641199"/>
                <a:ext cx="428108" cy="426884"/>
                <a:chOff x="4941717" y="5641199"/>
                <a:chExt cx="428108" cy="426884"/>
              </a:xfrm>
            </p:grpSpPr>
            <p:sp>
              <p:nvSpPr>
                <p:cNvPr id="465"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66"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464"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417" name="Groupe 299"/>
            <p:cNvGrpSpPr/>
            <p:nvPr/>
          </p:nvGrpSpPr>
          <p:grpSpPr bwMode="auto">
            <a:xfrm>
              <a:off x="5761672" y="3507422"/>
              <a:ext cx="101601" cy="92075"/>
              <a:chOff x="5767386" y="3513137"/>
              <a:chExt cx="101601" cy="92075"/>
            </a:xfrm>
          </p:grpSpPr>
          <p:sp>
            <p:nvSpPr>
              <p:cNvPr id="418"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19"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20"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21"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22"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23"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24"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25"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26"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27"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28"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29"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0"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1"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2"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3"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4"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5"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6"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7"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8"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39"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40"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41"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42"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43"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44"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45"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46"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47"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48"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49"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50"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51"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52"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53"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54"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55"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56"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57"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58"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59"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60"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61"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62"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467" name="Ellipse 349"/>
          <p:cNvSpPr>
            <a:spLocks noChangeAspect="1"/>
          </p:cNvSpPr>
          <p:nvPr/>
        </p:nvSpPr>
        <p:spPr bwMode="auto">
          <a:xfrm>
            <a:off x="5359550" y="7748696"/>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8</a:t>
            </a:r>
            <a:endParaRPr sz="1400" dirty="0">
              <a:latin typeface="Marianne"/>
            </a:endParaRPr>
          </a:p>
        </p:txBody>
      </p:sp>
      <p:sp>
        <p:nvSpPr>
          <p:cNvPr id="468" name="Rectangle : coins arrondis 37"/>
          <p:cNvSpPr>
            <a:spLocks noChangeAspect="1"/>
          </p:cNvSpPr>
          <p:nvPr/>
        </p:nvSpPr>
        <p:spPr bwMode="auto">
          <a:xfrm>
            <a:off x="5640385" y="8380681"/>
            <a:ext cx="1699272" cy="492495"/>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469" name="Ellipse 30"/>
          <p:cNvSpPr>
            <a:spLocks noChangeAspect="1"/>
          </p:cNvSpPr>
          <p:nvPr/>
        </p:nvSpPr>
        <p:spPr bwMode="auto">
          <a:xfrm>
            <a:off x="5257059" y="8540178"/>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9</a:t>
            </a:r>
            <a:endParaRPr sz="1400" dirty="0">
              <a:latin typeface="Marianne"/>
            </a:endParaRPr>
          </a:p>
        </p:txBody>
      </p:sp>
      <p:sp>
        <p:nvSpPr>
          <p:cNvPr id="470" name="Ellipse 30"/>
          <p:cNvSpPr>
            <a:spLocks noChangeAspect="1"/>
          </p:cNvSpPr>
          <p:nvPr/>
        </p:nvSpPr>
        <p:spPr bwMode="auto">
          <a:xfrm>
            <a:off x="9864108" y="843840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9</a:t>
            </a:r>
            <a:endParaRPr sz="1400" dirty="0">
              <a:latin typeface="Marianne"/>
            </a:endParaRPr>
          </a:p>
        </p:txBody>
      </p:sp>
      <p:sp>
        <p:nvSpPr>
          <p:cNvPr id="471" name="ZoneTexte 31"/>
          <p:cNvSpPr/>
          <p:nvPr/>
        </p:nvSpPr>
        <p:spPr bwMode="auto">
          <a:xfrm>
            <a:off x="10306032" y="8371321"/>
            <a:ext cx="6053591" cy="584775"/>
          </a:xfrm>
          <a:prstGeom prst="rect">
            <a:avLst/>
          </a:prstGeom>
          <a:noFill/>
        </p:spPr>
        <p:txBody>
          <a:bodyPr wrap="square" rtlCol="0">
            <a:spAutoFit/>
          </a:bodyPr>
          <a:lstStyle/>
          <a:p>
            <a:pPr algn="just">
              <a:defRPr/>
            </a:pPr>
            <a:r>
              <a:rPr lang="fr-FR" sz="1600" dirty="0">
                <a:latin typeface="Marianne"/>
              </a:rPr>
              <a:t>Les informations sur les données des personnes physiques sont renseignées, vous passez à l’étape suivante.</a:t>
            </a:r>
            <a:endParaRPr sz="1600" dirty="0">
              <a:latin typeface="Marianne"/>
            </a:endParaRPr>
          </a:p>
        </p:txBody>
      </p:sp>
      <p:pic>
        <p:nvPicPr>
          <p:cNvPr id="299" name="Image 298"/>
          <p:cNvPicPr>
            <a:picLocks noChangeAspect="1"/>
          </p:cNvPicPr>
          <p:nvPr/>
        </p:nvPicPr>
        <p:blipFill>
          <a:blip r:embed="rId4"/>
          <a:stretch/>
        </p:blipFill>
        <p:spPr bwMode="auto">
          <a:xfrm>
            <a:off x="5859531" y="7539447"/>
            <a:ext cx="4336260" cy="608093"/>
          </a:xfrm>
          <a:prstGeom prst="rect">
            <a:avLst/>
          </a:prstGeom>
          <a:ln>
            <a:solidFill>
              <a:schemeClr val="accent3"/>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bwMode="auto">
        <a:xfrm>
          <a:off x="0" y="0"/>
          <a:ext cx="0" cy="0"/>
          <a:chOff x="0" y="0"/>
          <a:chExt cx="0" cy="0"/>
        </a:xfrm>
      </p:grpSpPr>
      <p:pic>
        <p:nvPicPr>
          <p:cNvPr id="2050" name="Picture 2"/>
          <p:cNvPicPr>
            <a:picLocks noChangeAspect="1" noChangeArrowheads="1"/>
          </p:cNvPicPr>
          <p:nvPr/>
        </p:nvPicPr>
        <p:blipFill>
          <a:blip r:embed="rId3"/>
          <a:stretch/>
        </p:blipFill>
        <p:spPr bwMode="auto">
          <a:xfrm>
            <a:off x="422386" y="3001669"/>
            <a:ext cx="9050337" cy="4943475"/>
          </a:xfrm>
          <a:prstGeom prst="rect">
            <a:avLst/>
          </a:prstGeom>
          <a:noFill/>
          <a:ln>
            <a:noFill/>
          </a:ln>
          <a:effectLst/>
        </p:spPr>
      </p:pic>
      <p:sp>
        <p:nvSpPr>
          <p:cNvPr id="5" name="Espace réservé du numéro de diapositive 1"/>
          <p:cNvSpPr>
            <a:spLocks noGrp="1"/>
          </p:cNvSpPr>
          <p:nvPr>
            <p:ph type="sldNum" sz="quarter" idx="12"/>
          </p:nvPr>
        </p:nvSpPr>
        <p:spPr bwMode="auto"/>
        <p:txBody>
          <a:bodyPr/>
          <a:lstStyle/>
          <a:p>
            <a:pPr>
              <a:defRPr/>
            </a:pPr>
            <a:fld id="{975A587B-5814-4D9B-9598-FE9CB954CB01}" type="slidenum">
              <a:rPr lang="fr-FR"/>
              <a:t>18</a:t>
            </a:fld>
            <a:endParaRPr lang="fr-FR" dirty="0"/>
          </a:p>
        </p:txBody>
      </p:sp>
      <p:sp>
        <p:nvSpPr>
          <p:cNvPr id="6" name="Rectangle : avec coins arrondis en haut 17"/>
          <p:cNvSpPr>
            <a:spLocks noChangeAspect="1"/>
          </p:cNvSpPr>
          <p:nvPr/>
        </p:nvSpPr>
        <p:spPr bwMode="auto">
          <a:xfrm>
            <a:off x="422385" y="2638125"/>
            <a:ext cx="9050337" cy="6204687"/>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7" name="Ellipse 18"/>
          <p:cNvSpPr>
            <a:spLocks noChangeAspect="1"/>
          </p:cNvSpPr>
          <p:nvPr/>
        </p:nvSpPr>
        <p:spPr bwMode="auto">
          <a:xfrm>
            <a:off x="10342800" y="6437455"/>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8" name="ZoneTexte 20"/>
          <p:cNvSpPr/>
          <p:nvPr/>
        </p:nvSpPr>
        <p:spPr bwMode="auto">
          <a:xfrm>
            <a:off x="10876294" y="3357146"/>
            <a:ext cx="5635401" cy="2530199"/>
          </a:xfrm>
          <a:prstGeom prst="rect">
            <a:avLst/>
          </a:prstGeom>
          <a:noFill/>
        </p:spPr>
        <p:txBody>
          <a:bodyPr wrap="square" rtlCol="0">
            <a:spAutoFit/>
          </a:bodyPr>
          <a:lstStyle/>
          <a:p>
            <a:pPr algn="just">
              <a:defRPr/>
            </a:pPr>
            <a:r>
              <a:rPr lang="fr-FR" sz="1600" dirty="0">
                <a:latin typeface="Marianne"/>
              </a:rPr>
              <a:t>Vous saisissez les informations suivantes :</a:t>
            </a:r>
            <a:endParaRPr sz="1600" dirty="0">
              <a:latin typeface="Marianne"/>
            </a:endParaRPr>
          </a:p>
          <a:p>
            <a:pPr marL="240030" indent="-240030" algn="just">
              <a:buFontTx/>
              <a:buChar char="-"/>
              <a:defRPr/>
            </a:pPr>
            <a:r>
              <a:rPr lang="fr-FR" sz="1600" b="1" dirty="0">
                <a:latin typeface="Marianne"/>
              </a:rPr>
              <a:t>IBAN</a:t>
            </a:r>
            <a:endParaRPr sz="1600" dirty="0">
              <a:latin typeface="Marianne"/>
            </a:endParaRPr>
          </a:p>
          <a:p>
            <a:pPr marL="240030" indent="-240030" algn="just">
              <a:buFontTx/>
              <a:buChar char="-"/>
              <a:defRPr/>
            </a:pPr>
            <a:r>
              <a:rPr lang="fr-FR" sz="1600" b="1" dirty="0">
                <a:latin typeface="Marianne"/>
              </a:rPr>
              <a:t>BIC</a:t>
            </a:r>
            <a:endParaRPr sz="1600" dirty="0">
              <a:latin typeface="Marianne"/>
            </a:endParaRPr>
          </a:p>
          <a:p>
            <a:pPr marL="240030" indent="-240030">
              <a:buFontTx/>
              <a:buChar char="-"/>
              <a:defRPr/>
            </a:pPr>
            <a:r>
              <a:rPr lang="fr-FR" sz="1600" b="1" dirty="0">
                <a:latin typeface="Marianne"/>
              </a:rPr>
              <a:t>Titulaire</a:t>
            </a:r>
            <a:br>
              <a:rPr lang="fr-FR" sz="1600" b="1" dirty="0">
                <a:latin typeface="Marianne"/>
              </a:rPr>
            </a:br>
            <a:endParaRPr sz="1600" dirty="0">
              <a:latin typeface="Marianne"/>
            </a:endParaRPr>
          </a:p>
          <a:p>
            <a:pPr algn="just">
              <a:defRPr/>
            </a:pPr>
            <a:r>
              <a:rPr lang="fr-FR" sz="1600" i="1" dirty="0">
                <a:latin typeface="Marianne"/>
              </a:rPr>
              <a:t>Nb : La domiciliation sera automatiquement renseignée.</a:t>
            </a:r>
            <a:endParaRPr dirty="0"/>
          </a:p>
          <a:p>
            <a:pPr algn="just">
              <a:defRPr/>
            </a:pPr>
            <a:r>
              <a:rPr lang="fr-FR" sz="1600" i="1" dirty="0">
                <a:latin typeface="Marianne"/>
              </a:rPr>
              <a:t>Il est préférable de copier/coller les données de l’IBAN et du BIC plutôt que de saisir caractère par caractère. Les contrôles automatiques de cohérence fonctionnent mieux.</a:t>
            </a:r>
            <a:endParaRPr dirty="0"/>
          </a:p>
        </p:txBody>
      </p:sp>
      <p:sp>
        <p:nvSpPr>
          <p:cNvPr id="9" name="Ellipse 21"/>
          <p:cNvSpPr>
            <a:spLocks noChangeAspect="1"/>
          </p:cNvSpPr>
          <p:nvPr/>
        </p:nvSpPr>
        <p:spPr bwMode="auto">
          <a:xfrm>
            <a:off x="10342800" y="3452397"/>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0" name="Rectangle : coins arrondis 22"/>
          <p:cNvSpPr>
            <a:spLocks noChangeAspect="1"/>
          </p:cNvSpPr>
          <p:nvPr/>
        </p:nvSpPr>
        <p:spPr bwMode="auto">
          <a:xfrm>
            <a:off x="3370078" y="3936505"/>
            <a:ext cx="5867017" cy="2585702"/>
          </a:xfrm>
          <a:prstGeom prst="roundRect">
            <a:avLst>
              <a:gd name="adj" fmla="val 7542"/>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3" name="Rectangle : coins arrondis 15"/>
          <p:cNvSpPr>
            <a:spLocks noChangeAspect="1"/>
          </p:cNvSpPr>
          <p:nvPr/>
        </p:nvSpPr>
        <p:spPr bwMode="auto">
          <a:xfrm>
            <a:off x="3370078" y="6587994"/>
            <a:ext cx="5867017" cy="804894"/>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4" name="ZoneTexte 29"/>
          <p:cNvSpPr/>
          <p:nvPr/>
        </p:nvSpPr>
        <p:spPr bwMode="auto">
          <a:xfrm>
            <a:off x="10876295" y="6341221"/>
            <a:ext cx="5635400" cy="584775"/>
          </a:xfrm>
          <a:prstGeom prst="rect">
            <a:avLst/>
          </a:prstGeom>
          <a:noFill/>
        </p:spPr>
        <p:txBody>
          <a:bodyPr wrap="square" rtlCol="0">
            <a:spAutoFit/>
          </a:bodyPr>
          <a:lstStyle/>
          <a:p>
            <a:pPr algn="just">
              <a:defRPr/>
            </a:pPr>
            <a:r>
              <a:rPr lang="fr-FR" sz="1600" dirty="0">
                <a:latin typeface="Marianne"/>
              </a:rPr>
              <a:t>Vous cliquez sur le bouton </a:t>
            </a:r>
            <a:r>
              <a:rPr lang="fr-FR" sz="1600" b="1" dirty="0">
                <a:latin typeface="Marianne"/>
              </a:rPr>
              <a:t>« Choisir un fichier » </a:t>
            </a:r>
            <a:r>
              <a:rPr lang="fr-FR" sz="1600" dirty="0">
                <a:latin typeface="Marianne"/>
              </a:rPr>
              <a:t>pour ajouter votre RIB avant de passer à l’étape suivante.</a:t>
            </a:r>
            <a:endParaRPr sz="1600" dirty="0">
              <a:latin typeface="Marianne"/>
            </a:endParaRPr>
          </a:p>
        </p:txBody>
      </p:sp>
      <p:sp>
        <p:nvSpPr>
          <p:cNvPr id="17" name="Titre 6"/>
          <p:cNvSpPr/>
          <p:nvPr/>
        </p:nvSpPr>
        <p:spPr bwMode="auto">
          <a:xfrm>
            <a:off x="1006793" y="42672"/>
            <a:ext cx="15052104" cy="1310400"/>
          </a:xfrm>
          <a:prstGeom prst="rect">
            <a:avLst/>
          </a:prstGeom>
        </p:spPr>
        <p:txBody>
          <a:bodyPr vert="horz" lIns="0" tIns="0" rIns="0" bIns="0" rtlCol="0" anchor="b">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defRPr/>
            </a:pPr>
            <a:endParaRPr sz="3900" dirty="0"/>
          </a:p>
        </p:txBody>
      </p:sp>
      <p:sp>
        <p:nvSpPr>
          <p:cNvPr id="18" name="Titre 6"/>
          <p:cNvSpPr txBox="1"/>
          <p:nvPr/>
        </p:nvSpPr>
        <p:spPr bwMode="auto">
          <a:xfrm>
            <a:off x="325489" y="1128193"/>
            <a:ext cx="16186206" cy="648072"/>
          </a:xfrm>
          <a:prstGeom prst="rect">
            <a:avLst/>
          </a:prstGeom>
        </p:spPr>
        <p:txBody>
          <a:bodyPr vertOverflow="overflow" horzOverflow="overflow" vert="horz" wrap="square" lIns="127969" tIns="63986" rIns="127969" bIns="63986" numCol="1" spcCol="0" rtlCol="0" fromWordArt="0" anchor="b" anchorCtr="0" forceAA="0" compatLnSpc="0">
            <a:normAutofit fontScale="95000" lnSpcReduction="1000"/>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a:t>
            </a:r>
            <a:r>
              <a:rPr lang="fr-FR" sz="2800" b="1" i="0" u="none" strike="noStrike" cap="none" spc="0" dirty="0">
                <a:solidFill>
                  <a:schemeClr val="tx1"/>
                </a:solidFill>
                <a:latin typeface="Marianne"/>
                <a:ea typeface="Marianne"/>
                <a:cs typeface="Marianne"/>
              </a:rPr>
              <a:t>initial</a:t>
            </a:r>
            <a:r>
              <a:rPr lang="fr-FR" sz="2800" dirty="0">
                <a:latin typeface="Marianne"/>
              </a:rPr>
              <a:t> - Saisie des coordonnées bancaires et ajout du RIB</a:t>
            </a:r>
            <a:endParaRPr dirty="0"/>
          </a:p>
        </p:txBody>
      </p:sp>
      <p:sp>
        <p:nvSpPr>
          <p:cNvPr id="21" name="Ellipse 21"/>
          <p:cNvSpPr>
            <a:spLocks noChangeAspect="1"/>
          </p:cNvSpPr>
          <p:nvPr/>
        </p:nvSpPr>
        <p:spPr bwMode="auto">
          <a:xfrm>
            <a:off x="2883463" y="5313047"/>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22" name="Ellipse 18"/>
          <p:cNvSpPr>
            <a:spLocks noChangeAspect="1"/>
          </p:cNvSpPr>
          <p:nvPr/>
        </p:nvSpPr>
        <p:spPr bwMode="auto">
          <a:xfrm>
            <a:off x="2931323" y="6633608"/>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5" name="ZoneTexte 20"/>
          <p:cNvSpPr/>
          <p:nvPr/>
        </p:nvSpPr>
        <p:spPr bwMode="auto">
          <a:xfrm>
            <a:off x="530433" y="1915924"/>
            <a:ext cx="15159310" cy="584775"/>
          </a:xfrm>
          <a:prstGeom prst="rect">
            <a:avLst/>
          </a:prstGeom>
          <a:noFill/>
        </p:spPr>
        <p:txBody>
          <a:bodyPr wrap="square" rtlCol="0">
            <a:spAutoFit/>
          </a:bodyPr>
          <a:lstStyle/>
          <a:p>
            <a:pPr algn="just">
              <a:defRPr/>
            </a:pPr>
            <a:r>
              <a:rPr lang="fr-FR" sz="1600" dirty="0">
                <a:latin typeface="Marianne"/>
              </a:rPr>
              <a:t>L’enrôlement se fait en cinq  étapes. La troisième étape concerne les informations liées coordonnées bancaires.</a:t>
            </a:r>
            <a:endParaRPr dirty="0"/>
          </a:p>
          <a:p>
            <a:pPr algn="just">
              <a:defRPr/>
            </a:pPr>
            <a:endParaRPr sz="1600" dirty="0">
              <a:latin typeface="Marianne"/>
            </a:endParaRPr>
          </a:p>
        </p:txBody>
      </p:sp>
      <p:sp>
        <p:nvSpPr>
          <p:cNvPr id="19" name="Rectangle à coins arrondis 18"/>
          <p:cNvSpPr/>
          <p:nvPr/>
        </p:nvSpPr>
        <p:spPr bwMode="auto">
          <a:xfrm>
            <a:off x="539124" y="4165422"/>
            <a:ext cx="1586564" cy="399462"/>
          </a:xfrm>
          <a:prstGeom prst="roundRect">
            <a:avLst>
              <a:gd name="adj" fmla="val 16667"/>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536" y="4622245"/>
            <a:ext cx="809625" cy="16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F640E8DC-BC43-372B-F287-DB96C814C1D6}"/>
              </a:ext>
            </a:extLst>
          </p:cNvPr>
          <p:cNvPicPr>
            <a:picLocks noChangeAspect="1"/>
          </p:cNvPicPr>
          <p:nvPr/>
        </p:nvPicPr>
        <p:blipFill>
          <a:blip r:embed="rId3"/>
          <a:stretch>
            <a:fillRect/>
          </a:stretch>
        </p:blipFill>
        <p:spPr>
          <a:xfrm>
            <a:off x="334126" y="2801873"/>
            <a:ext cx="10864570" cy="3754383"/>
          </a:xfrm>
          <a:prstGeom prst="rect">
            <a:avLst/>
          </a:prstGeom>
        </p:spPr>
      </p:pic>
      <p:sp>
        <p:nvSpPr>
          <p:cNvPr id="5" name="Espace réservé du numéro de diapositive 1"/>
          <p:cNvSpPr>
            <a:spLocks noGrp="1"/>
          </p:cNvSpPr>
          <p:nvPr>
            <p:ph type="sldNum" sz="quarter" idx="12"/>
          </p:nvPr>
        </p:nvSpPr>
        <p:spPr bwMode="auto"/>
        <p:txBody>
          <a:bodyPr/>
          <a:lstStyle/>
          <a:p>
            <a:pPr>
              <a:defRPr/>
            </a:pPr>
            <a:fld id="{975A587B-5814-4D9B-9598-FE9CB954CB01}" type="slidenum">
              <a:rPr lang="fr-FR"/>
              <a:t>19</a:t>
            </a:fld>
            <a:endParaRPr lang="fr-FR" dirty="0"/>
          </a:p>
        </p:txBody>
      </p:sp>
      <p:sp>
        <p:nvSpPr>
          <p:cNvPr id="6" name="Rectangle : avec coins arrondis en haut 17"/>
          <p:cNvSpPr>
            <a:spLocks noChangeAspect="1"/>
          </p:cNvSpPr>
          <p:nvPr/>
        </p:nvSpPr>
        <p:spPr bwMode="auto">
          <a:xfrm>
            <a:off x="322294" y="2568352"/>
            <a:ext cx="11026249" cy="6065509"/>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8" name="ZoneTexte 20"/>
          <p:cNvSpPr/>
          <p:nvPr/>
        </p:nvSpPr>
        <p:spPr bwMode="auto">
          <a:xfrm>
            <a:off x="12314206" y="3926958"/>
            <a:ext cx="4016726" cy="584775"/>
          </a:xfrm>
          <a:prstGeom prst="rect">
            <a:avLst/>
          </a:prstGeom>
          <a:noFill/>
        </p:spPr>
        <p:txBody>
          <a:bodyPr wrap="square" rtlCol="0">
            <a:spAutoFit/>
          </a:bodyPr>
          <a:lstStyle/>
          <a:p>
            <a:pPr algn="just">
              <a:defRPr/>
            </a:pPr>
            <a:r>
              <a:rPr lang="fr-FR" sz="1600" dirty="0">
                <a:latin typeface="Marianne"/>
              </a:rPr>
              <a:t>Vous cochez la case correspondante à votre assujettissement à la TVA.</a:t>
            </a:r>
            <a:endParaRPr sz="1600" dirty="0">
              <a:solidFill>
                <a:srgbClr val="FF0000"/>
              </a:solidFill>
              <a:latin typeface="Marianne"/>
            </a:endParaRPr>
          </a:p>
        </p:txBody>
      </p:sp>
      <p:sp>
        <p:nvSpPr>
          <p:cNvPr id="9" name="Ellipse 21"/>
          <p:cNvSpPr>
            <a:spLocks noChangeAspect="1"/>
          </p:cNvSpPr>
          <p:nvPr/>
        </p:nvSpPr>
        <p:spPr bwMode="auto">
          <a:xfrm>
            <a:off x="11841224" y="3975706"/>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4" name="ZoneTexte 29"/>
          <p:cNvSpPr/>
          <p:nvPr/>
        </p:nvSpPr>
        <p:spPr bwMode="auto">
          <a:xfrm>
            <a:off x="12303124" y="4587478"/>
            <a:ext cx="4027808" cy="1569660"/>
          </a:xfrm>
          <a:prstGeom prst="rect">
            <a:avLst/>
          </a:prstGeom>
          <a:noFill/>
        </p:spPr>
        <p:txBody>
          <a:bodyPr wrap="square" rtlCol="0">
            <a:spAutoFit/>
          </a:bodyPr>
          <a:lstStyle/>
          <a:p>
            <a:pPr algn="just">
              <a:defRPr/>
            </a:pPr>
            <a:r>
              <a:rPr lang="fr-FR" sz="1600" dirty="0">
                <a:latin typeface="Marianne"/>
              </a:rPr>
              <a:t>Si vous sélectionnez Non, un second champ apparaît à la suite du premier demandant de </a:t>
            </a:r>
            <a:r>
              <a:rPr lang="fr-FR" sz="1600" b="1" dirty="0">
                <a:latin typeface="Marianne"/>
              </a:rPr>
              <a:t>« Choisir un fichier » </a:t>
            </a:r>
            <a:r>
              <a:rPr lang="fr-FR" sz="1600" dirty="0">
                <a:latin typeface="Marianne"/>
              </a:rPr>
              <a:t>pour ajouter votre preuve de régime hors TVA avant de passer à l’étape suivante.</a:t>
            </a:r>
            <a:endParaRPr sz="1600" dirty="0">
              <a:latin typeface="Marianne"/>
            </a:endParaRPr>
          </a:p>
        </p:txBody>
      </p:sp>
      <p:sp>
        <p:nvSpPr>
          <p:cNvPr id="17" name="Titre 6"/>
          <p:cNvSpPr/>
          <p:nvPr/>
        </p:nvSpPr>
        <p:spPr bwMode="auto">
          <a:xfrm>
            <a:off x="1006793" y="42672"/>
            <a:ext cx="15052104" cy="1310400"/>
          </a:xfrm>
          <a:prstGeom prst="rect">
            <a:avLst/>
          </a:prstGeom>
        </p:spPr>
        <p:txBody>
          <a:bodyPr vert="horz" lIns="0" tIns="0" rIns="0" bIns="0" rtlCol="0" anchor="b">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defRPr/>
            </a:pPr>
            <a:endParaRPr sz="3900" dirty="0"/>
          </a:p>
        </p:txBody>
      </p:sp>
      <p:sp>
        <p:nvSpPr>
          <p:cNvPr id="18" name="Titre 6"/>
          <p:cNvSpPr txBox="1"/>
          <p:nvPr/>
        </p:nvSpPr>
        <p:spPr bwMode="auto">
          <a:xfrm>
            <a:off x="322294" y="938112"/>
            <a:ext cx="13692055" cy="951261"/>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a:t>
            </a:r>
            <a:r>
              <a:rPr lang="fr-FR" sz="2800" b="1" i="0" u="none" strike="noStrike" cap="none" spc="0" dirty="0">
                <a:solidFill>
                  <a:schemeClr val="tx1"/>
                </a:solidFill>
                <a:latin typeface="Marianne"/>
                <a:ea typeface="Marianne"/>
                <a:cs typeface="Marianne"/>
              </a:rPr>
              <a:t>initial</a:t>
            </a:r>
            <a:r>
              <a:rPr lang="fr-FR" sz="2800" dirty="0">
                <a:latin typeface="Marianne"/>
              </a:rPr>
              <a:t> - Saisie du taux de TVA</a:t>
            </a:r>
            <a:endParaRPr dirty="0"/>
          </a:p>
        </p:txBody>
      </p:sp>
      <p:sp>
        <p:nvSpPr>
          <p:cNvPr id="10" name="Rectangle : coins arrondis 22"/>
          <p:cNvSpPr>
            <a:spLocks noChangeAspect="1"/>
          </p:cNvSpPr>
          <p:nvPr/>
        </p:nvSpPr>
        <p:spPr bwMode="auto">
          <a:xfrm>
            <a:off x="3884081" y="4725088"/>
            <a:ext cx="3269899" cy="889520"/>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1" name="Ellipse 21"/>
          <p:cNvSpPr>
            <a:spLocks noChangeAspect="1"/>
          </p:cNvSpPr>
          <p:nvPr/>
        </p:nvSpPr>
        <p:spPr bwMode="auto">
          <a:xfrm>
            <a:off x="3504913" y="4797685"/>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19" name="ZoneTexte 20"/>
          <p:cNvSpPr/>
          <p:nvPr/>
        </p:nvSpPr>
        <p:spPr bwMode="auto">
          <a:xfrm>
            <a:off x="530433" y="1915924"/>
            <a:ext cx="15159310" cy="338554"/>
          </a:xfrm>
          <a:prstGeom prst="rect">
            <a:avLst/>
          </a:prstGeom>
          <a:noFill/>
        </p:spPr>
        <p:txBody>
          <a:bodyPr wrap="square" rtlCol="0">
            <a:spAutoFit/>
          </a:bodyPr>
          <a:lstStyle/>
          <a:p>
            <a:pPr algn="just">
              <a:defRPr/>
            </a:pPr>
            <a:r>
              <a:rPr lang="fr-FR" sz="1600" dirty="0">
                <a:latin typeface="Marianne"/>
              </a:rPr>
              <a:t>L’enrôlement se fait en cinq étapes. La quatrième étape concerne les informations liées au régime de TVA applicable.</a:t>
            </a:r>
            <a:endParaRPr sz="1600" dirty="0">
              <a:latin typeface="Marianne"/>
            </a:endParaRPr>
          </a:p>
        </p:txBody>
      </p:sp>
      <p:grpSp>
        <p:nvGrpSpPr>
          <p:cNvPr id="122" name="Groupe 297"/>
          <p:cNvGrpSpPr>
            <a:grpSpLocks noChangeAspect="1"/>
          </p:cNvGrpSpPr>
          <p:nvPr/>
        </p:nvGrpSpPr>
        <p:grpSpPr bwMode="auto">
          <a:xfrm>
            <a:off x="11804388" y="4678517"/>
            <a:ext cx="599110" cy="597393"/>
            <a:chOff x="0" y="0"/>
            <a:chExt cx="599110" cy="597393"/>
          </a:xfrm>
        </p:grpSpPr>
        <p:grpSp>
          <p:nvGrpSpPr>
            <p:cNvPr id="123" name="Groupe 298"/>
            <p:cNvGrpSpPr>
              <a:grpSpLocks noChangeAspect="1"/>
            </p:cNvGrpSpPr>
            <p:nvPr/>
          </p:nvGrpSpPr>
          <p:grpSpPr bwMode="auto">
            <a:xfrm flipH="1">
              <a:off x="55738" y="55578"/>
              <a:ext cx="487632" cy="486235"/>
              <a:chOff x="0" y="0"/>
              <a:chExt cx="487632" cy="486235"/>
            </a:xfrm>
          </p:grpSpPr>
          <p:grpSp>
            <p:nvGrpSpPr>
              <p:cNvPr id="218" name="Groupe 345"/>
              <p:cNvGrpSpPr/>
              <p:nvPr/>
            </p:nvGrpSpPr>
            <p:grpSpPr bwMode="auto">
              <a:xfrm>
                <a:off x="862" y="858"/>
                <a:ext cx="485906" cy="484516"/>
                <a:chOff x="0" y="0"/>
                <a:chExt cx="485906" cy="484516"/>
              </a:xfrm>
            </p:grpSpPr>
            <p:sp>
              <p:nvSpPr>
                <p:cNvPr id="220" name="Freeform 268"/>
                <p:cNvSpPr>
                  <a:spLocks noEditPoints="1"/>
                </p:cNvSpPr>
                <p:nvPr/>
              </p:nvSpPr>
              <p:spPr bwMode="auto">
                <a:xfrm rot="18489130">
                  <a:off x="73118" y="-55570"/>
                  <a:ext cx="470257" cy="468517"/>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21" name="Freeform 148"/>
                <p:cNvSpPr>
                  <a:spLocks noEditPoints="1"/>
                </p:cNvSpPr>
                <p:nvPr/>
              </p:nvSpPr>
              <p:spPr bwMode="auto">
                <a:xfrm rot="5399976">
                  <a:off x="-55299" y="197812"/>
                  <a:ext cx="341846" cy="344444"/>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219" name="Freeform 268"/>
              <p:cNvSpPr>
                <a:spLocks noEditPoints="1"/>
              </p:cNvSpPr>
              <p:nvPr/>
            </p:nvSpPr>
            <p:spPr bwMode="auto">
              <a:xfrm rot="11598712">
                <a:off x="132753" y="3017"/>
                <a:ext cx="354340" cy="353030"/>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124" name="Groupe 299"/>
            <p:cNvGrpSpPr/>
            <p:nvPr/>
          </p:nvGrpSpPr>
          <p:grpSpPr bwMode="auto">
            <a:xfrm>
              <a:off x="174410" y="184368"/>
              <a:ext cx="115317" cy="104505"/>
              <a:chOff x="0" y="0"/>
              <a:chExt cx="115317" cy="104505"/>
            </a:xfrm>
          </p:grpSpPr>
          <p:sp>
            <p:nvSpPr>
              <p:cNvPr id="125" name="Freeform 5"/>
              <p:cNvSpPr>
                <a:spLocks noEditPoints="1"/>
              </p:cNvSpPr>
              <p:nvPr/>
            </p:nvSpPr>
            <p:spPr bwMode="auto">
              <a:xfrm>
                <a:off x="-13181" y="-11945"/>
                <a:ext cx="26563" cy="37631"/>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4" name="Line 6"/>
              <p:cNvSpPr>
                <a:spLocks noChangeShapeType="1"/>
              </p:cNvSpPr>
              <p:nvPr/>
            </p:nvSpPr>
            <p:spPr bwMode="auto">
              <a:xfrm>
                <a:off x="4529" y="1240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5" name="Line 7"/>
              <p:cNvSpPr>
                <a:spLocks noChangeShapeType="1"/>
              </p:cNvSpPr>
              <p:nvPr/>
            </p:nvSpPr>
            <p:spPr bwMode="auto">
              <a:xfrm>
                <a:off x="4529" y="1240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6" name="Freeform 8"/>
              <p:cNvSpPr>
                <a:spLocks noEditPoints="1"/>
              </p:cNvSpPr>
              <p:nvPr/>
            </p:nvSpPr>
            <p:spPr bwMode="auto">
              <a:xfrm>
                <a:off x="73154" y="-11945"/>
                <a:ext cx="26563" cy="37631"/>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7" name="Line 9"/>
              <p:cNvSpPr>
                <a:spLocks noChangeShapeType="1"/>
              </p:cNvSpPr>
              <p:nvPr/>
            </p:nvSpPr>
            <p:spPr bwMode="auto">
              <a:xfrm>
                <a:off x="84224" y="133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8" name="Line 10"/>
              <p:cNvSpPr>
                <a:spLocks noChangeShapeType="1"/>
              </p:cNvSpPr>
              <p:nvPr/>
            </p:nvSpPr>
            <p:spPr bwMode="auto">
              <a:xfrm>
                <a:off x="84224" y="133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9" name="Freeform 11"/>
              <p:cNvSpPr/>
              <p:nvPr/>
            </p:nvSpPr>
            <p:spPr bwMode="auto">
              <a:xfrm>
                <a:off x="20025" y="-11945"/>
                <a:ext cx="19922" cy="37631"/>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0" name="Line 12"/>
              <p:cNvSpPr>
                <a:spLocks noChangeShapeType="1"/>
              </p:cNvSpPr>
              <p:nvPr/>
            </p:nvSpPr>
            <p:spPr bwMode="auto">
              <a:xfrm>
                <a:off x="35520" y="1461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1" name="Line 13"/>
              <p:cNvSpPr>
                <a:spLocks noChangeShapeType="1"/>
              </p:cNvSpPr>
              <p:nvPr/>
            </p:nvSpPr>
            <p:spPr bwMode="auto">
              <a:xfrm>
                <a:off x="35520" y="1461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2" name="Freeform 14"/>
              <p:cNvSpPr/>
              <p:nvPr/>
            </p:nvSpPr>
            <p:spPr bwMode="auto">
              <a:xfrm>
                <a:off x="46590" y="-11945"/>
                <a:ext cx="19922" cy="37631"/>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3" name="Line 15"/>
              <p:cNvSpPr>
                <a:spLocks noChangeShapeType="1"/>
              </p:cNvSpPr>
              <p:nvPr/>
            </p:nvSpPr>
            <p:spPr bwMode="auto">
              <a:xfrm>
                <a:off x="62085" y="-751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4" name="Line 16"/>
              <p:cNvSpPr>
                <a:spLocks noChangeShapeType="1"/>
              </p:cNvSpPr>
              <p:nvPr/>
            </p:nvSpPr>
            <p:spPr bwMode="auto">
              <a:xfrm>
                <a:off x="62085" y="-751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5" name="Freeform 17"/>
              <p:cNvSpPr/>
              <p:nvPr/>
            </p:nvSpPr>
            <p:spPr bwMode="auto">
              <a:xfrm>
                <a:off x="108574" y="-11945"/>
                <a:ext cx="19922" cy="37631"/>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6" name="Line 18"/>
              <p:cNvSpPr>
                <a:spLocks noChangeShapeType="1"/>
              </p:cNvSpPr>
              <p:nvPr/>
            </p:nvSpPr>
            <p:spPr bwMode="auto">
              <a:xfrm>
                <a:off x="124068" y="-751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7" name="Line 19"/>
              <p:cNvSpPr>
                <a:spLocks noChangeShapeType="1"/>
              </p:cNvSpPr>
              <p:nvPr/>
            </p:nvSpPr>
            <p:spPr bwMode="auto">
              <a:xfrm>
                <a:off x="124068" y="-751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8" name="Freeform 20"/>
              <p:cNvSpPr>
                <a:spLocks noEditPoints="1"/>
              </p:cNvSpPr>
              <p:nvPr/>
            </p:nvSpPr>
            <p:spPr bwMode="auto">
              <a:xfrm>
                <a:off x="-13181" y="34543"/>
                <a:ext cx="26563" cy="35418"/>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9" name="Line 21"/>
              <p:cNvSpPr>
                <a:spLocks noChangeShapeType="1"/>
              </p:cNvSpPr>
              <p:nvPr/>
            </p:nvSpPr>
            <p:spPr bwMode="auto">
              <a:xfrm>
                <a:off x="4529" y="5668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0" name="Line 22"/>
              <p:cNvSpPr>
                <a:spLocks noChangeShapeType="1"/>
              </p:cNvSpPr>
              <p:nvPr/>
            </p:nvSpPr>
            <p:spPr bwMode="auto">
              <a:xfrm>
                <a:off x="4529" y="5668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1" name="Freeform 23"/>
              <p:cNvSpPr>
                <a:spLocks noEditPoints="1"/>
              </p:cNvSpPr>
              <p:nvPr/>
            </p:nvSpPr>
            <p:spPr bwMode="auto">
              <a:xfrm>
                <a:off x="73154" y="34543"/>
                <a:ext cx="26563" cy="35418"/>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2" name="Line 24"/>
              <p:cNvSpPr>
                <a:spLocks noChangeShapeType="1"/>
              </p:cNvSpPr>
              <p:nvPr/>
            </p:nvSpPr>
            <p:spPr bwMode="auto">
              <a:xfrm>
                <a:off x="84224" y="478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3" name="Line 25"/>
              <p:cNvSpPr>
                <a:spLocks noChangeShapeType="1"/>
              </p:cNvSpPr>
              <p:nvPr/>
            </p:nvSpPr>
            <p:spPr bwMode="auto">
              <a:xfrm>
                <a:off x="84224" y="478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4" name="Freeform 26"/>
              <p:cNvSpPr/>
              <p:nvPr/>
            </p:nvSpPr>
            <p:spPr bwMode="auto">
              <a:xfrm>
                <a:off x="20025" y="34543"/>
                <a:ext cx="19922" cy="35418"/>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5" name="Line 27"/>
              <p:cNvSpPr>
                <a:spLocks noChangeShapeType="1"/>
              </p:cNvSpPr>
              <p:nvPr/>
            </p:nvSpPr>
            <p:spPr bwMode="auto">
              <a:xfrm>
                <a:off x="35520" y="6110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6" name="Line 28"/>
              <p:cNvSpPr>
                <a:spLocks noChangeShapeType="1"/>
              </p:cNvSpPr>
              <p:nvPr/>
            </p:nvSpPr>
            <p:spPr bwMode="auto">
              <a:xfrm>
                <a:off x="35520" y="6110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7" name="Freeform 29"/>
              <p:cNvSpPr/>
              <p:nvPr/>
            </p:nvSpPr>
            <p:spPr bwMode="auto">
              <a:xfrm>
                <a:off x="46590" y="34543"/>
                <a:ext cx="19922" cy="35418"/>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8" name="Line 30"/>
              <p:cNvSpPr>
                <a:spLocks noChangeShapeType="1"/>
              </p:cNvSpPr>
              <p:nvPr/>
            </p:nvSpPr>
            <p:spPr bwMode="auto">
              <a:xfrm>
                <a:off x="51017" y="5003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9" name="Line 31"/>
              <p:cNvSpPr>
                <a:spLocks noChangeShapeType="1"/>
              </p:cNvSpPr>
              <p:nvPr/>
            </p:nvSpPr>
            <p:spPr bwMode="auto">
              <a:xfrm>
                <a:off x="51017" y="5003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0" name="Freeform 32"/>
              <p:cNvSpPr/>
              <p:nvPr/>
            </p:nvSpPr>
            <p:spPr bwMode="auto">
              <a:xfrm>
                <a:off x="108574" y="34543"/>
                <a:ext cx="19922" cy="35418"/>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1" name="Line 33"/>
              <p:cNvSpPr>
                <a:spLocks noChangeShapeType="1"/>
              </p:cNvSpPr>
              <p:nvPr/>
            </p:nvSpPr>
            <p:spPr bwMode="auto">
              <a:xfrm>
                <a:off x="113002" y="5003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2" name="Line 34"/>
              <p:cNvSpPr>
                <a:spLocks noChangeShapeType="1"/>
              </p:cNvSpPr>
              <p:nvPr/>
            </p:nvSpPr>
            <p:spPr bwMode="auto">
              <a:xfrm>
                <a:off x="113002" y="5003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3" name="Freeform 35"/>
              <p:cNvSpPr>
                <a:spLocks noEditPoints="1"/>
              </p:cNvSpPr>
              <p:nvPr/>
            </p:nvSpPr>
            <p:spPr bwMode="auto">
              <a:xfrm>
                <a:off x="-13181" y="78818"/>
                <a:ext cx="26563" cy="37631"/>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4" name="Line 36"/>
              <p:cNvSpPr>
                <a:spLocks noChangeShapeType="1"/>
              </p:cNvSpPr>
              <p:nvPr/>
            </p:nvSpPr>
            <p:spPr bwMode="auto">
              <a:xfrm>
                <a:off x="4529" y="1031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5" name="Line 37"/>
              <p:cNvSpPr>
                <a:spLocks noChangeShapeType="1"/>
              </p:cNvSpPr>
              <p:nvPr/>
            </p:nvSpPr>
            <p:spPr bwMode="auto">
              <a:xfrm>
                <a:off x="4529" y="1031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6" name="Freeform 38"/>
              <p:cNvSpPr>
                <a:spLocks noEditPoints="1"/>
              </p:cNvSpPr>
              <p:nvPr/>
            </p:nvSpPr>
            <p:spPr bwMode="auto">
              <a:xfrm>
                <a:off x="73154" y="78818"/>
                <a:ext cx="26563" cy="37631"/>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7" name="Line 39"/>
              <p:cNvSpPr>
                <a:spLocks noChangeShapeType="1"/>
              </p:cNvSpPr>
              <p:nvPr/>
            </p:nvSpPr>
            <p:spPr bwMode="auto">
              <a:xfrm>
                <a:off x="84224" y="9210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8" name="Line 40"/>
              <p:cNvSpPr>
                <a:spLocks noChangeShapeType="1"/>
              </p:cNvSpPr>
              <p:nvPr/>
            </p:nvSpPr>
            <p:spPr bwMode="auto">
              <a:xfrm>
                <a:off x="84224" y="9210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9" name="Freeform 41"/>
              <p:cNvSpPr/>
              <p:nvPr/>
            </p:nvSpPr>
            <p:spPr bwMode="auto">
              <a:xfrm>
                <a:off x="20025" y="78818"/>
                <a:ext cx="19922" cy="37631"/>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0" name="Line 42"/>
              <p:cNvSpPr>
                <a:spLocks noChangeShapeType="1"/>
              </p:cNvSpPr>
              <p:nvPr/>
            </p:nvSpPr>
            <p:spPr bwMode="auto">
              <a:xfrm>
                <a:off x="22238" y="11202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1" name="Line 43"/>
              <p:cNvSpPr>
                <a:spLocks noChangeShapeType="1"/>
              </p:cNvSpPr>
              <p:nvPr/>
            </p:nvSpPr>
            <p:spPr bwMode="auto">
              <a:xfrm>
                <a:off x="22238" y="11202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2" name="Freeform 44"/>
              <p:cNvSpPr/>
              <p:nvPr/>
            </p:nvSpPr>
            <p:spPr bwMode="auto">
              <a:xfrm>
                <a:off x="46590" y="78818"/>
                <a:ext cx="19922" cy="37631"/>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3" name="Line 45"/>
              <p:cNvSpPr>
                <a:spLocks noChangeShapeType="1"/>
              </p:cNvSpPr>
              <p:nvPr/>
            </p:nvSpPr>
            <p:spPr bwMode="auto">
              <a:xfrm>
                <a:off x="46590" y="11202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4" name="Line 46"/>
              <p:cNvSpPr>
                <a:spLocks noChangeShapeType="1"/>
              </p:cNvSpPr>
              <p:nvPr/>
            </p:nvSpPr>
            <p:spPr bwMode="auto">
              <a:xfrm>
                <a:off x="46590" y="11202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5" name="Freeform 47"/>
              <p:cNvSpPr/>
              <p:nvPr/>
            </p:nvSpPr>
            <p:spPr bwMode="auto">
              <a:xfrm>
                <a:off x="108574" y="78818"/>
                <a:ext cx="19922" cy="37631"/>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6" name="Line 48"/>
              <p:cNvSpPr>
                <a:spLocks noChangeShapeType="1"/>
              </p:cNvSpPr>
              <p:nvPr/>
            </p:nvSpPr>
            <p:spPr bwMode="auto">
              <a:xfrm>
                <a:off x="113002" y="9652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7" name="Line 49"/>
              <p:cNvSpPr>
                <a:spLocks noChangeShapeType="1"/>
              </p:cNvSpPr>
              <p:nvPr/>
            </p:nvSpPr>
            <p:spPr bwMode="auto">
              <a:xfrm>
                <a:off x="113002" y="9652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222" name="Ellipse 349"/>
          <p:cNvSpPr>
            <a:spLocks noChangeAspect="1"/>
          </p:cNvSpPr>
          <p:nvPr/>
        </p:nvSpPr>
        <p:spPr bwMode="auto">
          <a:xfrm>
            <a:off x="11841224" y="473146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grpSp>
        <p:nvGrpSpPr>
          <p:cNvPr id="223" name="Groupe 297"/>
          <p:cNvGrpSpPr>
            <a:grpSpLocks noChangeAspect="1"/>
          </p:cNvGrpSpPr>
          <p:nvPr/>
        </p:nvGrpSpPr>
        <p:grpSpPr bwMode="auto">
          <a:xfrm>
            <a:off x="3454200" y="7537151"/>
            <a:ext cx="527847" cy="526334"/>
            <a:chOff x="5646053" y="3383775"/>
            <a:chExt cx="429629" cy="428398"/>
          </a:xfrm>
        </p:grpSpPr>
        <p:grpSp>
          <p:nvGrpSpPr>
            <p:cNvPr id="224" name="Groupe 298"/>
            <p:cNvGrpSpPr>
              <a:grpSpLocks noChangeAspect="1"/>
            </p:cNvGrpSpPr>
            <p:nvPr/>
          </p:nvGrpSpPr>
          <p:grpSpPr bwMode="auto">
            <a:xfrm flipH="1">
              <a:off x="5646053" y="3383775"/>
              <a:ext cx="429629" cy="428398"/>
              <a:chOff x="4953147" y="5641199"/>
              <a:chExt cx="428108" cy="426884"/>
            </a:xfrm>
          </p:grpSpPr>
          <p:grpSp>
            <p:nvGrpSpPr>
              <p:cNvPr id="271" name="Groupe 345"/>
              <p:cNvGrpSpPr/>
              <p:nvPr/>
            </p:nvGrpSpPr>
            <p:grpSpPr bwMode="auto">
              <a:xfrm>
                <a:off x="4953147" y="5641199"/>
                <a:ext cx="428108" cy="426884"/>
                <a:chOff x="4941717" y="5641199"/>
                <a:chExt cx="428108" cy="426884"/>
              </a:xfrm>
            </p:grpSpPr>
            <p:sp>
              <p:nvSpPr>
                <p:cNvPr id="273"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4"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272"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225" name="Groupe 299"/>
            <p:cNvGrpSpPr/>
            <p:nvPr/>
          </p:nvGrpSpPr>
          <p:grpSpPr bwMode="auto">
            <a:xfrm>
              <a:off x="5761672" y="3507422"/>
              <a:ext cx="101601" cy="92075"/>
              <a:chOff x="5767386" y="3513137"/>
              <a:chExt cx="101601" cy="92075"/>
            </a:xfrm>
          </p:grpSpPr>
          <p:sp>
            <p:nvSpPr>
              <p:cNvPr id="226"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27"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28"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29"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0"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1"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2"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3"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4"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5"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6"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7"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8"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9"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0"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1"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2"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3"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4"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5"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6"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7"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8"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9"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0"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1"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2"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3"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4"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5"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6"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7"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8"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59"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0"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1"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2"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3"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4"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5"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6"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7"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8"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69"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0"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275" name="Ellipse 349"/>
          <p:cNvSpPr>
            <a:spLocks noChangeAspect="1"/>
          </p:cNvSpPr>
          <p:nvPr/>
        </p:nvSpPr>
        <p:spPr bwMode="auto">
          <a:xfrm>
            <a:off x="3518119" y="7590097"/>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3920" y="7254087"/>
            <a:ext cx="6376213" cy="998684"/>
          </a:xfrm>
          <a:prstGeom prst="rect">
            <a:avLst/>
          </a:prstGeom>
          <a:noFill/>
          <a:ln w="9525">
            <a:solidFill>
              <a:srgbClr val="FFC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0" name="Rectangle à coins arrondis 119"/>
          <p:cNvSpPr/>
          <p:nvPr/>
        </p:nvSpPr>
        <p:spPr bwMode="auto">
          <a:xfrm>
            <a:off x="596847" y="4657099"/>
            <a:ext cx="1368152" cy="399462"/>
          </a:xfrm>
          <a:prstGeom prst="roundRect">
            <a:avLst>
              <a:gd name="adj" fmla="val 16667"/>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Tree>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2" name="Image 21">
            <a:extLst>
              <a:ext uri="{FF2B5EF4-FFF2-40B4-BE49-F238E27FC236}">
                <a16:creationId xmlns:a16="http://schemas.microsoft.com/office/drawing/2014/main" id="{702A3873-0634-6326-D890-DD3F994DD173}"/>
              </a:ext>
            </a:extLst>
          </p:cNvPr>
          <p:cNvPicPr>
            <a:picLocks noChangeAspect="1"/>
          </p:cNvPicPr>
          <p:nvPr/>
        </p:nvPicPr>
        <p:blipFill>
          <a:blip r:embed="rId2"/>
          <a:stretch>
            <a:fillRect/>
          </a:stretch>
        </p:blipFill>
        <p:spPr>
          <a:xfrm>
            <a:off x="464602" y="2751450"/>
            <a:ext cx="10160877" cy="5649551"/>
          </a:xfrm>
          <a:prstGeom prst="rect">
            <a:avLst/>
          </a:prstGeom>
        </p:spPr>
      </p:pic>
      <p:sp>
        <p:nvSpPr>
          <p:cNvPr id="5" name="Espace réservé du numéro de diapositive 1"/>
          <p:cNvSpPr>
            <a:spLocks noGrp="1"/>
          </p:cNvSpPr>
          <p:nvPr>
            <p:ph type="sldNum" sz="quarter" idx="12"/>
          </p:nvPr>
        </p:nvSpPr>
        <p:spPr bwMode="auto"/>
        <p:txBody>
          <a:bodyPr/>
          <a:lstStyle/>
          <a:p>
            <a:pPr>
              <a:defRPr/>
            </a:pPr>
            <a:fld id="{975A587B-5814-4D9B-9598-FE9CB954CB01}" type="slidenum">
              <a:rPr lang="fr-FR"/>
              <a:t>20</a:t>
            </a:fld>
            <a:endParaRPr lang="fr-FR" dirty="0"/>
          </a:p>
        </p:txBody>
      </p:sp>
      <p:sp>
        <p:nvSpPr>
          <p:cNvPr id="13" name="Titre 6"/>
          <p:cNvSpPr txBox="1"/>
          <p:nvPr/>
        </p:nvSpPr>
        <p:spPr bwMode="auto">
          <a:xfrm>
            <a:off x="354146" y="840160"/>
            <a:ext cx="17325270" cy="951261"/>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a:t>
            </a:r>
            <a:r>
              <a:rPr lang="fr-FR" sz="2800" b="1" i="0" u="none" strike="noStrike" cap="none" spc="0" dirty="0">
                <a:solidFill>
                  <a:schemeClr val="tx1"/>
                </a:solidFill>
                <a:latin typeface="Marianne"/>
                <a:ea typeface="Marianne"/>
                <a:cs typeface="Marianne"/>
              </a:rPr>
              <a:t> initial</a:t>
            </a:r>
            <a:r>
              <a:rPr lang="fr-FR" sz="2800" dirty="0">
                <a:latin typeface="Marianne"/>
              </a:rPr>
              <a:t> - Récapitulatif de la demande d’enrôlement</a:t>
            </a:r>
            <a:endParaRPr dirty="0"/>
          </a:p>
        </p:txBody>
      </p:sp>
      <p:sp>
        <p:nvSpPr>
          <p:cNvPr id="15" name="ZoneTexte 20"/>
          <p:cNvSpPr/>
          <p:nvPr/>
        </p:nvSpPr>
        <p:spPr bwMode="auto">
          <a:xfrm>
            <a:off x="11714754" y="3400448"/>
            <a:ext cx="3971586" cy="2308324"/>
          </a:xfrm>
          <a:prstGeom prst="rect">
            <a:avLst/>
          </a:prstGeom>
          <a:noFill/>
        </p:spPr>
        <p:txBody>
          <a:bodyPr wrap="square" lIns="91440" tIns="45720" rIns="91440" bIns="45720" rtlCol="0" anchor="t">
            <a:spAutoFit/>
          </a:bodyPr>
          <a:lstStyle/>
          <a:p>
            <a:pPr algn="just">
              <a:defRPr/>
            </a:pPr>
            <a:r>
              <a:rPr lang="fr-FR" sz="1600" b="1" dirty="0">
                <a:latin typeface="Marianne"/>
                <a:ea typeface="Geneva"/>
                <a:cs typeface="Arial"/>
              </a:rPr>
              <a:t>Un récapitulatif </a:t>
            </a:r>
            <a:r>
              <a:rPr lang="fr-FR" sz="1600" dirty="0">
                <a:latin typeface="Marianne"/>
                <a:ea typeface="Geneva"/>
                <a:cs typeface="Arial"/>
              </a:rPr>
              <a:t>de votre demande d’enrôlement vous est présenté. </a:t>
            </a:r>
            <a:endParaRPr lang="fr-FR" sz="1600" b="1" dirty="0">
              <a:latin typeface="Marianne"/>
              <a:cs typeface="Arial"/>
            </a:endParaRPr>
          </a:p>
          <a:p>
            <a:pPr algn="just">
              <a:defRPr/>
            </a:pPr>
            <a:r>
              <a:rPr lang="fr-FR" sz="1600" dirty="0">
                <a:latin typeface="Marianne"/>
                <a:ea typeface="Geneva"/>
                <a:cs typeface="Arial"/>
              </a:rPr>
              <a:t>Bien relire les données. </a:t>
            </a:r>
            <a:r>
              <a:rPr lang="fr-FR" sz="1600" i="1" dirty="0">
                <a:latin typeface="Marianne"/>
                <a:ea typeface="Geneva"/>
                <a:cs typeface="Arial"/>
              </a:rPr>
              <a:t>(ici, capture d’écran pour un enrôlement complet)</a:t>
            </a:r>
            <a:endParaRPr i="1" dirty="0"/>
          </a:p>
          <a:p>
            <a:pPr algn="just">
              <a:defRPr/>
            </a:pPr>
            <a:endParaRPr lang="fr-FR" sz="1600" dirty="0">
              <a:latin typeface="Marianne"/>
              <a:ea typeface="Geneva"/>
              <a:cs typeface="Arial"/>
            </a:endParaRPr>
          </a:p>
          <a:p>
            <a:pPr algn="just">
              <a:defRPr/>
            </a:pPr>
            <a:endParaRPr lang="fr-FR" sz="1600" dirty="0">
              <a:latin typeface="Marianne"/>
              <a:ea typeface="Geneva"/>
              <a:cs typeface="Arial"/>
            </a:endParaRPr>
          </a:p>
          <a:p>
            <a:pPr algn="just">
              <a:defRPr/>
            </a:pPr>
            <a:r>
              <a:rPr lang="fr-FR" sz="1600" dirty="0">
                <a:latin typeface="Marianne"/>
                <a:ea typeface="Geneva"/>
                <a:cs typeface="Arial"/>
              </a:rPr>
              <a:t>Pour corriger des données, cliquez sur  le bouton « Etape précédente », jusqu’à retrouver l’écran à modifier.</a:t>
            </a:r>
            <a:endParaRPr lang="fr-FR" sz="1600" b="1" dirty="0">
              <a:latin typeface="Marianne"/>
              <a:cs typeface="Arial"/>
            </a:endParaRPr>
          </a:p>
        </p:txBody>
      </p:sp>
      <p:sp>
        <p:nvSpPr>
          <p:cNvPr id="9" name="Ellipse 21"/>
          <p:cNvSpPr>
            <a:spLocks noChangeAspect="1"/>
          </p:cNvSpPr>
          <p:nvPr/>
        </p:nvSpPr>
        <p:spPr bwMode="auto">
          <a:xfrm>
            <a:off x="7464984" y="5025835"/>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0" name="Ellipse 21"/>
          <p:cNvSpPr>
            <a:spLocks noChangeAspect="1"/>
          </p:cNvSpPr>
          <p:nvPr/>
        </p:nvSpPr>
        <p:spPr bwMode="auto">
          <a:xfrm>
            <a:off x="11260474" y="4965887"/>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1" name="Rectangle : coins arrondis 15"/>
          <p:cNvSpPr>
            <a:spLocks noChangeAspect="1"/>
          </p:cNvSpPr>
          <p:nvPr/>
        </p:nvSpPr>
        <p:spPr bwMode="auto">
          <a:xfrm>
            <a:off x="7800124" y="5145887"/>
            <a:ext cx="733668" cy="335897"/>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2" name="ZoneTexte 20"/>
          <p:cNvSpPr/>
          <p:nvPr/>
        </p:nvSpPr>
        <p:spPr bwMode="auto">
          <a:xfrm>
            <a:off x="530433" y="1915924"/>
            <a:ext cx="15159310" cy="584775"/>
          </a:xfrm>
          <a:prstGeom prst="rect">
            <a:avLst/>
          </a:prstGeom>
          <a:noFill/>
        </p:spPr>
        <p:txBody>
          <a:bodyPr wrap="square" rtlCol="0">
            <a:spAutoFit/>
          </a:bodyPr>
          <a:lstStyle/>
          <a:p>
            <a:pPr algn="just">
              <a:defRPr/>
            </a:pPr>
            <a:r>
              <a:rPr lang="fr-FR" sz="1600" dirty="0">
                <a:latin typeface="Marianne"/>
              </a:rPr>
              <a:t>L’enrôlement se fait en cinq étapes. La cinquième étape affiche le récapitulatif de toutes les informations que vous avez saisies.</a:t>
            </a:r>
            <a:endParaRPr dirty="0"/>
          </a:p>
          <a:p>
            <a:pPr algn="just">
              <a:defRPr/>
            </a:pPr>
            <a:endParaRPr sz="1600" dirty="0">
              <a:latin typeface="Marianne"/>
            </a:endParaRPr>
          </a:p>
        </p:txBody>
      </p:sp>
      <p:sp>
        <p:nvSpPr>
          <p:cNvPr id="14" name="Rectangle à coins arrondis 13"/>
          <p:cNvSpPr/>
          <p:nvPr/>
        </p:nvSpPr>
        <p:spPr bwMode="auto">
          <a:xfrm>
            <a:off x="464602" y="3400448"/>
            <a:ext cx="979454" cy="199731"/>
          </a:xfrm>
          <a:prstGeom prst="roundRect">
            <a:avLst>
              <a:gd name="adj" fmla="val 16667"/>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6" name="Rectangle : avec coins arrondis en haut 17"/>
          <p:cNvSpPr>
            <a:spLocks noChangeAspect="1"/>
          </p:cNvSpPr>
          <p:nvPr/>
        </p:nvSpPr>
        <p:spPr bwMode="auto">
          <a:xfrm>
            <a:off x="322296" y="2568353"/>
            <a:ext cx="10516360" cy="5832648"/>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pic>
        <p:nvPicPr>
          <p:cNvPr id="8" name="Image 7">
            <a:extLst>
              <a:ext uri="{FF2B5EF4-FFF2-40B4-BE49-F238E27FC236}">
                <a16:creationId xmlns:a16="http://schemas.microsoft.com/office/drawing/2014/main" id="{81129489-513B-2A5A-00ED-B80C1967407B}"/>
              </a:ext>
            </a:extLst>
          </p:cNvPr>
          <p:cNvPicPr>
            <a:picLocks noChangeAspect="1"/>
          </p:cNvPicPr>
          <p:nvPr/>
        </p:nvPicPr>
        <p:blipFill>
          <a:blip r:embed="rId2"/>
          <a:stretch>
            <a:fillRect/>
          </a:stretch>
        </p:blipFill>
        <p:spPr>
          <a:xfrm>
            <a:off x="8534368" y="4800577"/>
            <a:ext cx="64" cy="46"/>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291" y="1690533"/>
            <a:ext cx="8511785" cy="6982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u numéro de diapositive 1"/>
          <p:cNvSpPr>
            <a:spLocks noGrp="1"/>
          </p:cNvSpPr>
          <p:nvPr>
            <p:ph type="sldNum" sz="quarter" idx="12"/>
          </p:nvPr>
        </p:nvSpPr>
        <p:spPr bwMode="auto"/>
        <p:txBody>
          <a:bodyPr/>
          <a:lstStyle/>
          <a:p>
            <a:pPr>
              <a:defRPr/>
            </a:pPr>
            <a:fld id="{975A587B-5814-4D9B-9598-FE9CB954CB01}" type="slidenum">
              <a:rPr lang="fr-FR"/>
              <a:t>21</a:t>
            </a:fld>
            <a:endParaRPr lang="fr-FR" dirty="0"/>
          </a:p>
        </p:txBody>
      </p:sp>
      <p:sp>
        <p:nvSpPr>
          <p:cNvPr id="6" name="Rectangle : avec coins arrondis en haut 17"/>
          <p:cNvSpPr>
            <a:spLocks noChangeAspect="1"/>
          </p:cNvSpPr>
          <p:nvPr/>
        </p:nvSpPr>
        <p:spPr bwMode="auto">
          <a:xfrm>
            <a:off x="484487" y="1694984"/>
            <a:ext cx="8842001" cy="7138063"/>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p>
        </p:txBody>
      </p:sp>
      <p:sp>
        <p:nvSpPr>
          <p:cNvPr id="7" name="Ellipse 18"/>
          <p:cNvSpPr>
            <a:spLocks noChangeAspect="1"/>
          </p:cNvSpPr>
          <p:nvPr/>
        </p:nvSpPr>
        <p:spPr bwMode="auto">
          <a:xfrm>
            <a:off x="11005200" y="3146562"/>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8" name="ZoneTexte 19"/>
          <p:cNvSpPr/>
          <p:nvPr/>
        </p:nvSpPr>
        <p:spPr bwMode="auto">
          <a:xfrm>
            <a:off x="11503649" y="3045113"/>
            <a:ext cx="4794686" cy="1323439"/>
          </a:xfrm>
          <a:prstGeom prst="rect">
            <a:avLst/>
          </a:prstGeom>
          <a:noFill/>
        </p:spPr>
        <p:txBody>
          <a:bodyPr wrap="square" rtlCol="0">
            <a:spAutoFit/>
          </a:bodyPr>
          <a:lstStyle/>
          <a:p>
            <a:pPr algn="just">
              <a:defRPr/>
            </a:pPr>
            <a:r>
              <a:rPr lang="fr-FR" sz="1600" dirty="0">
                <a:latin typeface="Marianne"/>
              </a:rPr>
              <a:t>Vous cliquez sur les cases affichées qui vous responsabilisent d’un point de vue légal :</a:t>
            </a:r>
            <a:endParaRPr sz="1600" dirty="0">
              <a:latin typeface="Marianne"/>
            </a:endParaRPr>
          </a:p>
          <a:p>
            <a:pPr marL="240030" indent="-240030" algn="just">
              <a:buFontTx/>
              <a:buChar char="-"/>
              <a:defRPr/>
            </a:pPr>
            <a:r>
              <a:rPr lang="fr-FR" sz="1600" b="1" dirty="0">
                <a:latin typeface="Marianne"/>
              </a:rPr>
              <a:t>CGU</a:t>
            </a:r>
            <a:endParaRPr sz="1600" dirty="0">
              <a:latin typeface="Marianne"/>
            </a:endParaRPr>
          </a:p>
          <a:p>
            <a:pPr marL="240030" indent="-240030" algn="just">
              <a:buFontTx/>
              <a:buChar char="-"/>
              <a:defRPr/>
            </a:pPr>
            <a:r>
              <a:rPr lang="fr-FR" sz="1600" b="1" dirty="0">
                <a:latin typeface="Marianne"/>
              </a:rPr>
              <a:t>Article 441-7 du code pénal</a:t>
            </a:r>
            <a:endParaRPr sz="1600" dirty="0">
              <a:latin typeface="Marianne"/>
            </a:endParaRPr>
          </a:p>
          <a:p>
            <a:pPr marL="240030" indent="-240030" algn="just">
              <a:buFontTx/>
              <a:buChar char="-"/>
              <a:defRPr/>
            </a:pPr>
            <a:r>
              <a:rPr lang="fr-FR" sz="1600" b="1" dirty="0">
                <a:latin typeface="Marianne"/>
              </a:rPr>
              <a:t>Authenticité des informations saisies</a:t>
            </a:r>
            <a:endParaRPr sz="1600" dirty="0">
              <a:latin typeface="Marianne"/>
            </a:endParaRPr>
          </a:p>
        </p:txBody>
      </p:sp>
      <p:sp>
        <p:nvSpPr>
          <p:cNvPr id="9" name="ZoneTexte 20"/>
          <p:cNvSpPr/>
          <p:nvPr/>
        </p:nvSpPr>
        <p:spPr bwMode="auto">
          <a:xfrm>
            <a:off x="11503649" y="2237629"/>
            <a:ext cx="4529030" cy="338554"/>
          </a:xfrm>
          <a:prstGeom prst="rect">
            <a:avLst/>
          </a:prstGeom>
          <a:noFill/>
        </p:spPr>
        <p:txBody>
          <a:bodyPr wrap="square" rtlCol="0">
            <a:spAutoFit/>
          </a:bodyPr>
          <a:lstStyle/>
          <a:p>
            <a:pPr algn="just">
              <a:defRPr/>
            </a:pPr>
            <a:r>
              <a:rPr lang="fr-FR" sz="1600" dirty="0">
                <a:latin typeface="Marianne"/>
              </a:rPr>
              <a:t>Vous saisissez le code captcha affiché</a:t>
            </a:r>
            <a:endParaRPr lang="fr-FR" sz="1600" b="1" dirty="0">
              <a:latin typeface="Marianne"/>
            </a:endParaRPr>
          </a:p>
        </p:txBody>
      </p:sp>
      <p:sp>
        <p:nvSpPr>
          <p:cNvPr id="10" name="Ellipse 21"/>
          <p:cNvSpPr>
            <a:spLocks noChangeAspect="1"/>
          </p:cNvSpPr>
          <p:nvPr/>
        </p:nvSpPr>
        <p:spPr bwMode="auto">
          <a:xfrm>
            <a:off x="11005200" y="2239619"/>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1" name="Rectangle : coins arrondis 22"/>
          <p:cNvSpPr>
            <a:spLocks noChangeAspect="1"/>
          </p:cNvSpPr>
          <p:nvPr/>
        </p:nvSpPr>
        <p:spPr bwMode="auto">
          <a:xfrm>
            <a:off x="2746981" y="4121930"/>
            <a:ext cx="4248472" cy="493244"/>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4" name="Rectangle : coins arrondis 15"/>
          <p:cNvSpPr>
            <a:spLocks noChangeAspect="1"/>
          </p:cNvSpPr>
          <p:nvPr/>
        </p:nvSpPr>
        <p:spPr bwMode="auto">
          <a:xfrm>
            <a:off x="748021" y="4944575"/>
            <a:ext cx="8400055" cy="3153457"/>
          </a:xfrm>
          <a:prstGeom prst="roundRect">
            <a:avLst>
              <a:gd name="adj" fmla="val 6433"/>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6" name="Rectangle : coins arrondis 31"/>
          <p:cNvSpPr>
            <a:spLocks noChangeAspect="1"/>
          </p:cNvSpPr>
          <p:nvPr/>
        </p:nvSpPr>
        <p:spPr bwMode="auto">
          <a:xfrm>
            <a:off x="6878231" y="8112314"/>
            <a:ext cx="2232248" cy="504178"/>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7" name="ZoneTexte 32"/>
          <p:cNvSpPr/>
          <p:nvPr/>
        </p:nvSpPr>
        <p:spPr bwMode="auto">
          <a:xfrm>
            <a:off x="11503649" y="4586617"/>
            <a:ext cx="4768468" cy="830997"/>
          </a:xfrm>
          <a:prstGeom prst="rect">
            <a:avLst/>
          </a:prstGeom>
          <a:noFill/>
        </p:spPr>
        <p:txBody>
          <a:bodyPr wrap="square" rtlCol="0">
            <a:spAutoFit/>
          </a:bodyPr>
          <a:lstStyle/>
          <a:p>
            <a:pPr algn="just">
              <a:defRPr/>
            </a:pPr>
            <a:r>
              <a:rPr lang="fr-FR" sz="1600" dirty="0">
                <a:latin typeface="Marianne"/>
              </a:rPr>
              <a:t>Vous cliquez sur le bouton </a:t>
            </a:r>
            <a:r>
              <a:rPr lang="fr-FR" sz="1600" b="1" dirty="0">
                <a:latin typeface="Marianne"/>
              </a:rPr>
              <a:t>« Terminer » </a:t>
            </a:r>
            <a:r>
              <a:rPr lang="fr-FR" sz="1600" dirty="0">
                <a:latin typeface="Marianne"/>
              </a:rPr>
              <a:t>pour finaliser votre demande et afficher </a:t>
            </a:r>
            <a:r>
              <a:rPr lang="fr-FR" sz="1600" b="1" dirty="0">
                <a:latin typeface="Marianne"/>
              </a:rPr>
              <a:t>la pop-in de confirmation suivante </a:t>
            </a:r>
            <a:r>
              <a:rPr lang="fr-FR" sz="1600" dirty="0">
                <a:latin typeface="Marianne"/>
              </a:rPr>
              <a:t>:</a:t>
            </a:r>
            <a:endParaRPr lang="fr-FR" sz="1600" b="1" dirty="0">
              <a:latin typeface="Marianne"/>
            </a:endParaRPr>
          </a:p>
        </p:txBody>
      </p:sp>
      <p:sp>
        <p:nvSpPr>
          <p:cNvPr id="18" name="Ellipse 33"/>
          <p:cNvSpPr>
            <a:spLocks noChangeAspect="1"/>
          </p:cNvSpPr>
          <p:nvPr/>
        </p:nvSpPr>
        <p:spPr bwMode="auto">
          <a:xfrm>
            <a:off x="11005200" y="4679825"/>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0" name="Titre 6"/>
          <p:cNvSpPr/>
          <p:nvPr/>
        </p:nvSpPr>
        <p:spPr bwMode="auto">
          <a:xfrm>
            <a:off x="1006793" y="42672"/>
            <a:ext cx="15052104" cy="1310400"/>
          </a:xfrm>
          <a:prstGeom prst="rect">
            <a:avLst/>
          </a:prstGeom>
        </p:spPr>
        <p:txBody>
          <a:bodyPr vert="horz" lIns="0" tIns="0" rIns="0" bIns="0" rtlCol="0" anchor="b">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defRPr/>
            </a:pPr>
            <a:endParaRPr sz="3900" dirty="0"/>
          </a:p>
        </p:txBody>
      </p:sp>
      <p:sp>
        <p:nvSpPr>
          <p:cNvPr id="25" name="Titre 6"/>
          <p:cNvSpPr txBox="1"/>
          <p:nvPr/>
        </p:nvSpPr>
        <p:spPr bwMode="auto">
          <a:xfrm>
            <a:off x="181472" y="583012"/>
            <a:ext cx="16887328" cy="951261"/>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 Récapitulatif de la demande d’enrôlement</a:t>
            </a:r>
            <a:endParaRPr dirty="0"/>
          </a:p>
        </p:txBody>
      </p:sp>
      <p:sp>
        <p:nvSpPr>
          <p:cNvPr id="21" name="Ellipse 18"/>
          <p:cNvSpPr>
            <a:spLocks noChangeAspect="1"/>
          </p:cNvSpPr>
          <p:nvPr/>
        </p:nvSpPr>
        <p:spPr bwMode="auto">
          <a:xfrm>
            <a:off x="294351" y="6359302"/>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22" name="Ellipse 21"/>
          <p:cNvSpPr>
            <a:spLocks noChangeAspect="1"/>
          </p:cNvSpPr>
          <p:nvPr/>
        </p:nvSpPr>
        <p:spPr bwMode="auto">
          <a:xfrm>
            <a:off x="2298559" y="4093199"/>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1</a:t>
            </a:r>
            <a:endParaRPr sz="2400" dirty="0">
              <a:latin typeface="Marianne"/>
            </a:endParaRPr>
          </a:p>
        </p:txBody>
      </p:sp>
      <p:sp>
        <p:nvSpPr>
          <p:cNvPr id="23" name="Ellipse 33"/>
          <p:cNvSpPr>
            <a:spLocks noChangeAspect="1"/>
          </p:cNvSpPr>
          <p:nvPr/>
        </p:nvSpPr>
        <p:spPr bwMode="auto">
          <a:xfrm>
            <a:off x="6446214" y="8202403"/>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pic>
        <p:nvPicPr>
          <p:cNvPr id="3" name="Image 2">
            <a:extLst>
              <a:ext uri="{FF2B5EF4-FFF2-40B4-BE49-F238E27FC236}">
                <a16:creationId xmlns:a16="http://schemas.microsoft.com/office/drawing/2014/main" id="{EA98D971-94E4-44C2-11CA-6BDF0BB62C33}"/>
              </a:ext>
            </a:extLst>
          </p:cNvPr>
          <p:cNvPicPr>
            <a:picLocks noChangeAspect="1"/>
          </p:cNvPicPr>
          <p:nvPr/>
        </p:nvPicPr>
        <p:blipFill>
          <a:blip r:embed="rId3"/>
          <a:stretch>
            <a:fillRect/>
          </a:stretch>
        </p:blipFill>
        <p:spPr>
          <a:xfrm>
            <a:off x="11827304" y="5955968"/>
            <a:ext cx="3791479" cy="1609950"/>
          </a:xfrm>
          <a:prstGeom prst="rect">
            <a:avLst/>
          </a:prstGeom>
        </p:spPr>
      </p:pic>
      <p:sp>
        <p:nvSpPr>
          <p:cNvPr id="4" name="Rectangle : avec coins arrondis en haut 17">
            <a:extLst>
              <a:ext uri="{FF2B5EF4-FFF2-40B4-BE49-F238E27FC236}">
                <a16:creationId xmlns:a16="http://schemas.microsoft.com/office/drawing/2014/main" id="{A699DD22-57D8-E5C2-2312-B2BB208F84C6}"/>
              </a:ext>
            </a:extLst>
          </p:cNvPr>
          <p:cNvSpPr>
            <a:spLocks noChangeAspect="1"/>
          </p:cNvSpPr>
          <p:nvPr/>
        </p:nvSpPr>
        <p:spPr bwMode="auto">
          <a:xfrm>
            <a:off x="11503649" y="5928109"/>
            <a:ext cx="4438791" cy="1637809"/>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Espace réservé du numéro de diapositive 1"/>
          <p:cNvSpPr>
            <a:spLocks noGrp="1"/>
          </p:cNvSpPr>
          <p:nvPr>
            <p:ph type="sldNum" sz="quarter" idx="12"/>
          </p:nvPr>
        </p:nvSpPr>
        <p:spPr bwMode="auto">
          <a:xfrm>
            <a:off x="15771111" y="9097027"/>
            <a:ext cx="504000" cy="352800"/>
          </a:xfrm>
        </p:spPr>
        <p:txBody>
          <a:bodyPr/>
          <a:lstStyle/>
          <a:p>
            <a:pPr>
              <a:defRPr/>
            </a:pPr>
            <a:fld id="{975A587B-5814-4D9B-9598-FE9CB954CB01}" type="slidenum">
              <a:rPr lang="fr-FR"/>
              <a:t>22</a:t>
            </a:fld>
            <a:endParaRPr lang="fr-FR" dirty="0"/>
          </a:p>
        </p:txBody>
      </p:sp>
      <p:sp>
        <p:nvSpPr>
          <p:cNvPr id="5" name="Titre 6"/>
          <p:cNvSpPr/>
          <p:nvPr/>
        </p:nvSpPr>
        <p:spPr bwMode="auto">
          <a:xfrm>
            <a:off x="609094" y="2394109"/>
            <a:ext cx="5011598" cy="751785"/>
          </a:xfrm>
          <a:prstGeom prst="rect">
            <a:avLst/>
          </a:prstGeom>
        </p:spPr>
        <p:txBody>
          <a:bodyPr vert="horz" lIns="0" tIns="0" rIns="0" bIns="0" rtlCol="0" anchor="b">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lgn="ctr">
              <a:defRPr/>
            </a:pPr>
            <a:r>
              <a:rPr lang="fr-FR" sz="2400" dirty="0">
                <a:solidFill>
                  <a:schemeClr val="bg2"/>
                </a:solidFill>
                <a:latin typeface="Marianne"/>
              </a:rPr>
              <a:t>Etape 6 : Mail d’accusé de réception de ma demande </a:t>
            </a:r>
            <a:endParaRPr sz="3600" dirty="0">
              <a:solidFill>
                <a:schemeClr val="bg2"/>
              </a:solidFill>
              <a:latin typeface="Marianne"/>
            </a:endParaRPr>
          </a:p>
        </p:txBody>
      </p:sp>
      <p:grpSp>
        <p:nvGrpSpPr>
          <p:cNvPr id="57" name="Groupe 56"/>
          <p:cNvGrpSpPr/>
          <p:nvPr/>
        </p:nvGrpSpPr>
        <p:grpSpPr bwMode="auto">
          <a:xfrm>
            <a:off x="1431479" y="4448513"/>
            <a:ext cx="2807786" cy="2800359"/>
            <a:chOff x="1332789" y="6096744"/>
            <a:chExt cx="3751782" cy="4630051"/>
          </a:xfrm>
        </p:grpSpPr>
        <p:sp>
          <p:nvSpPr>
            <p:cNvPr id="8" name="Rectangle : coins arrondis 5"/>
            <p:cNvSpPr/>
            <p:nvPr/>
          </p:nvSpPr>
          <p:spPr bwMode="auto">
            <a:xfrm>
              <a:off x="1332789" y="6096744"/>
              <a:ext cx="3751782" cy="4630051"/>
            </a:xfrm>
            <a:prstGeom prst="roundRect">
              <a:avLst>
                <a:gd name="adj" fmla="val 16667"/>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fr-FR" sz="2000" dirty="0">
                <a:latin typeface="Marianne"/>
              </a:endParaRPr>
            </a:p>
            <a:p>
              <a:pPr algn="ctr">
                <a:defRPr/>
              </a:pPr>
              <a:endParaRPr lang="fr-FR" sz="2000" dirty="0">
                <a:latin typeface="Marianne"/>
              </a:endParaRPr>
            </a:p>
            <a:p>
              <a:pPr algn="ctr">
                <a:defRPr/>
              </a:pPr>
              <a:r>
                <a:rPr lang="fr-FR" sz="2000" dirty="0">
                  <a:latin typeface="Marianne"/>
                </a:rPr>
                <a:t>Mail de confirmation </a:t>
              </a:r>
              <a:r>
                <a:rPr lang="fr-FR" sz="2000" dirty="0">
                  <a:solidFill>
                    <a:schemeClr val="tx1"/>
                  </a:solidFill>
                  <a:latin typeface="Marianne"/>
                </a:rPr>
                <a:t>du dépôt de la </a:t>
              </a:r>
              <a:r>
                <a:rPr lang="fr-FR" sz="2000" dirty="0">
                  <a:latin typeface="Marianne"/>
                </a:rPr>
                <a:t>demande d’enrôlement (anticipé ou non)</a:t>
              </a:r>
              <a:endParaRPr sz="2000" dirty="0">
                <a:latin typeface="Marianne"/>
              </a:endParaRPr>
            </a:p>
          </p:txBody>
        </p:sp>
        <p:grpSp>
          <p:nvGrpSpPr>
            <p:cNvPr id="9" name="Groupe 8"/>
            <p:cNvGrpSpPr>
              <a:grpSpLocks noChangeAspect="1"/>
            </p:cNvGrpSpPr>
            <p:nvPr/>
          </p:nvGrpSpPr>
          <p:grpSpPr bwMode="auto">
            <a:xfrm>
              <a:off x="2704826" y="6390710"/>
              <a:ext cx="877352" cy="642872"/>
              <a:chOff x="4610100" y="2322513"/>
              <a:chExt cx="2971800" cy="2214563"/>
            </a:xfrm>
          </p:grpSpPr>
          <p:sp>
            <p:nvSpPr>
              <p:cNvPr id="10" name="AutoShape 298"/>
              <p:cNvSpPr>
                <a:spLocks noChangeAspect="1" noChangeArrowheads="1" noTextEdit="1"/>
              </p:cNvSpPr>
              <p:nvPr/>
            </p:nvSpPr>
            <p:spPr bwMode="auto">
              <a:xfrm>
                <a:off x="4610100" y="2322513"/>
                <a:ext cx="2971800" cy="2212975"/>
              </a:xfrm>
              <a:prstGeom prst="rect">
                <a:avLst/>
              </a:prstGeom>
              <a:noFill/>
              <a:ln>
                <a:noFill/>
              </a:ln>
            </p:spPr>
            <p:txBody>
              <a:bodyPr vert="horz" wrap="square" lIns="128016" tIns="64008" rIns="128016" bIns="64008" numCol="1" anchor="t" anchorCtr="0" compatLnSpc="1">
                <a:prstTxWarp prst="textNoShape">
                  <a:avLst/>
                </a:prstTxWarp>
              </a:bodyPr>
              <a:lstStyle/>
              <a:p>
                <a:pPr>
                  <a:defRPr/>
                </a:pPr>
                <a:endParaRPr lang="fr-FR" sz="3500" dirty="0"/>
              </a:p>
            </p:txBody>
          </p:sp>
          <p:sp>
            <p:nvSpPr>
              <p:cNvPr id="11" name="Freeform 300"/>
              <p:cNvSpPr>
                <a:spLocks noEditPoints="1"/>
              </p:cNvSpPr>
              <p:nvPr/>
            </p:nvSpPr>
            <p:spPr bwMode="auto">
              <a:xfrm>
                <a:off x="4610100" y="2324101"/>
                <a:ext cx="2971800" cy="2212975"/>
              </a:xfrm>
              <a:custGeom>
                <a:avLst/>
                <a:gdLst>
                  <a:gd name="T0" fmla="*/ 1366 w 1536"/>
                  <a:gd name="T1" fmla="*/ 0 h 1149"/>
                  <a:gd name="T2" fmla="*/ 1276 w 1536"/>
                  <a:gd name="T3" fmla="*/ 0 h 1149"/>
                  <a:gd name="T4" fmla="*/ 1253 w 1536"/>
                  <a:gd name="T5" fmla="*/ 23 h 1149"/>
                  <a:gd name="T6" fmla="*/ 1276 w 1536"/>
                  <a:gd name="T7" fmla="*/ 46 h 1149"/>
                  <a:gd name="T8" fmla="*/ 1366 w 1536"/>
                  <a:gd name="T9" fmla="*/ 46 h 1149"/>
                  <a:gd name="T10" fmla="*/ 1490 w 1536"/>
                  <a:gd name="T11" fmla="*/ 164 h 1149"/>
                  <a:gd name="T12" fmla="*/ 926 w 1536"/>
                  <a:gd name="T13" fmla="*/ 634 h 1149"/>
                  <a:gd name="T14" fmla="*/ 610 w 1536"/>
                  <a:gd name="T15" fmla="*/ 634 h 1149"/>
                  <a:gd name="T16" fmla="*/ 46 w 1536"/>
                  <a:gd name="T17" fmla="*/ 164 h 1149"/>
                  <a:gd name="T18" fmla="*/ 170 w 1536"/>
                  <a:gd name="T19" fmla="*/ 46 h 1149"/>
                  <a:gd name="T20" fmla="*/ 1185 w 1536"/>
                  <a:gd name="T21" fmla="*/ 46 h 1149"/>
                  <a:gd name="T22" fmla="*/ 1208 w 1536"/>
                  <a:gd name="T23" fmla="*/ 23 h 1149"/>
                  <a:gd name="T24" fmla="*/ 1185 w 1536"/>
                  <a:gd name="T25" fmla="*/ 0 h 1149"/>
                  <a:gd name="T26" fmla="*/ 170 w 1536"/>
                  <a:gd name="T27" fmla="*/ 0 h 1149"/>
                  <a:gd name="T28" fmla="*/ 0 w 1536"/>
                  <a:gd name="T29" fmla="*/ 170 h 1149"/>
                  <a:gd name="T30" fmla="*/ 0 w 1536"/>
                  <a:gd name="T31" fmla="*/ 714 h 1149"/>
                  <a:gd name="T32" fmla="*/ 23 w 1536"/>
                  <a:gd name="T33" fmla="*/ 737 h 1149"/>
                  <a:gd name="T34" fmla="*/ 46 w 1536"/>
                  <a:gd name="T35" fmla="*/ 714 h 1149"/>
                  <a:gd name="T36" fmla="*/ 46 w 1536"/>
                  <a:gd name="T37" fmla="*/ 224 h 1149"/>
                  <a:gd name="T38" fmla="*/ 581 w 1536"/>
                  <a:gd name="T39" fmla="*/ 669 h 1149"/>
                  <a:gd name="T40" fmla="*/ 768 w 1536"/>
                  <a:gd name="T41" fmla="*/ 737 h 1149"/>
                  <a:gd name="T42" fmla="*/ 955 w 1536"/>
                  <a:gd name="T43" fmla="*/ 669 h 1149"/>
                  <a:gd name="T44" fmla="*/ 1490 w 1536"/>
                  <a:gd name="T45" fmla="*/ 224 h 1149"/>
                  <a:gd name="T46" fmla="*/ 1490 w 1536"/>
                  <a:gd name="T47" fmla="*/ 983 h 1149"/>
                  <a:gd name="T48" fmla="*/ 1370 w 1536"/>
                  <a:gd name="T49" fmla="*/ 1103 h 1149"/>
                  <a:gd name="T50" fmla="*/ 166 w 1536"/>
                  <a:gd name="T51" fmla="*/ 1103 h 1149"/>
                  <a:gd name="T52" fmla="*/ 46 w 1536"/>
                  <a:gd name="T53" fmla="*/ 983 h 1149"/>
                  <a:gd name="T54" fmla="*/ 46 w 1536"/>
                  <a:gd name="T55" fmla="*/ 806 h 1149"/>
                  <a:gd name="T56" fmla="*/ 23 w 1536"/>
                  <a:gd name="T57" fmla="*/ 783 h 1149"/>
                  <a:gd name="T58" fmla="*/ 0 w 1536"/>
                  <a:gd name="T59" fmla="*/ 806 h 1149"/>
                  <a:gd name="T60" fmla="*/ 0 w 1536"/>
                  <a:gd name="T61" fmla="*/ 983 h 1149"/>
                  <a:gd name="T62" fmla="*/ 166 w 1536"/>
                  <a:gd name="T63" fmla="*/ 1149 h 1149"/>
                  <a:gd name="T64" fmla="*/ 1370 w 1536"/>
                  <a:gd name="T65" fmla="*/ 1149 h 1149"/>
                  <a:gd name="T66" fmla="*/ 1536 w 1536"/>
                  <a:gd name="T67" fmla="*/ 983 h 1149"/>
                  <a:gd name="T68" fmla="*/ 1536 w 1536"/>
                  <a:gd name="T69" fmla="*/ 170 h 1149"/>
                  <a:gd name="T70" fmla="*/ 1366 w 1536"/>
                  <a:gd name="T71" fmla="*/ 0 h 1149"/>
                  <a:gd name="T72" fmla="*/ 1366 w 1536"/>
                  <a:gd name="T73" fmla="*/ 0 h 1149"/>
                  <a:gd name="T74" fmla="*/ 1366 w 1536"/>
                  <a:gd name="T75" fmla="*/ 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6" h="1149" extrusionOk="0">
                    <a:moveTo>
                      <a:pt x="1366" y="0"/>
                    </a:moveTo>
                    <a:cubicBezTo>
                      <a:pt x="1276" y="0"/>
                      <a:pt x="1276" y="0"/>
                      <a:pt x="1276" y="0"/>
                    </a:cubicBezTo>
                    <a:cubicBezTo>
                      <a:pt x="1264" y="0"/>
                      <a:pt x="1253" y="10"/>
                      <a:pt x="1253" y="23"/>
                    </a:cubicBezTo>
                    <a:cubicBezTo>
                      <a:pt x="1253" y="35"/>
                      <a:pt x="1264" y="46"/>
                      <a:pt x="1276" y="46"/>
                    </a:cubicBezTo>
                    <a:cubicBezTo>
                      <a:pt x="1366" y="46"/>
                      <a:pt x="1366" y="46"/>
                      <a:pt x="1366" y="46"/>
                    </a:cubicBezTo>
                    <a:cubicBezTo>
                      <a:pt x="1433" y="46"/>
                      <a:pt x="1487" y="98"/>
                      <a:pt x="1490" y="164"/>
                    </a:cubicBezTo>
                    <a:cubicBezTo>
                      <a:pt x="926" y="634"/>
                      <a:pt x="926" y="634"/>
                      <a:pt x="926" y="634"/>
                    </a:cubicBezTo>
                    <a:cubicBezTo>
                      <a:pt x="834" y="710"/>
                      <a:pt x="702" y="710"/>
                      <a:pt x="610" y="634"/>
                    </a:cubicBezTo>
                    <a:cubicBezTo>
                      <a:pt x="46" y="164"/>
                      <a:pt x="46" y="164"/>
                      <a:pt x="46" y="164"/>
                    </a:cubicBezTo>
                    <a:cubicBezTo>
                      <a:pt x="49" y="98"/>
                      <a:pt x="103" y="46"/>
                      <a:pt x="170" y="46"/>
                    </a:cubicBezTo>
                    <a:cubicBezTo>
                      <a:pt x="1185" y="46"/>
                      <a:pt x="1185" y="46"/>
                      <a:pt x="1185" y="46"/>
                    </a:cubicBezTo>
                    <a:cubicBezTo>
                      <a:pt x="1198" y="46"/>
                      <a:pt x="1208" y="35"/>
                      <a:pt x="1208" y="23"/>
                    </a:cubicBezTo>
                    <a:cubicBezTo>
                      <a:pt x="1208" y="10"/>
                      <a:pt x="1198" y="0"/>
                      <a:pt x="1185" y="0"/>
                    </a:cubicBezTo>
                    <a:cubicBezTo>
                      <a:pt x="170" y="0"/>
                      <a:pt x="170" y="0"/>
                      <a:pt x="170" y="0"/>
                    </a:cubicBezTo>
                    <a:cubicBezTo>
                      <a:pt x="76" y="0"/>
                      <a:pt x="0" y="76"/>
                      <a:pt x="0" y="170"/>
                    </a:cubicBezTo>
                    <a:cubicBezTo>
                      <a:pt x="0" y="714"/>
                      <a:pt x="0" y="714"/>
                      <a:pt x="0" y="714"/>
                    </a:cubicBezTo>
                    <a:cubicBezTo>
                      <a:pt x="0" y="727"/>
                      <a:pt x="10" y="737"/>
                      <a:pt x="23" y="737"/>
                    </a:cubicBezTo>
                    <a:cubicBezTo>
                      <a:pt x="35" y="737"/>
                      <a:pt x="46" y="727"/>
                      <a:pt x="46" y="714"/>
                    </a:cubicBezTo>
                    <a:cubicBezTo>
                      <a:pt x="46" y="224"/>
                      <a:pt x="46" y="224"/>
                      <a:pt x="46" y="224"/>
                    </a:cubicBezTo>
                    <a:cubicBezTo>
                      <a:pt x="581" y="669"/>
                      <a:pt x="581" y="669"/>
                      <a:pt x="581" y="669"/>
                    </a:cubicBezTo>
                    <a:cubicBezTo>
                      <a:pt x="635" y="715"/>
                      <a:pt x="702" y="737"/>
                      <a:pt x="768" y="737"/>
                    </a:cubicBezTo>
                    <a:cubicBezTo>
                      <a:pt x="834" y="737"/>
                      <a:pt x="901" y="715"/>
                      <a:pt x="955" y="669"/>
                    </a:cubicBezTo>
                    <a:cubicBezTo>
                      <a:pt x="1490" y="224"/>
                      <a:pt x="1490" y="224"/>
                      <a:pt x="1490" y="224"/>
                    </a:cubicBezTo>
                    <a:cubicBezTo>
                      <a:pt x="1490" y="983"/>
                      <a:pt x="1490" y="983"/>
                      <a:pt x="1490" y="983"/>
                    </a:cubicBezTo>
                    <a:cubicBezTo>
                      <a:pt x="1490" y="1049"/>
                      <a:pt x="1436" y="1103"/>
                      <a:pt x="1370" y="1103"/>
                    </a:cubicBezTo>
                    <a:cubicBezTo>
                      <a:pt x="166" y="1103"/>
                      <a:pt x="166" y="1103"/>
                      <a:pt x="166" y="1103"/>
                    </a:cubicBezTo>
                    <a:cubicBezTo>
                      <a:pt x="100" y="1103"/>
                      <a:pt x="46" y="1049"/>
                      <a:pt x="46" y="983"/>
                    </a:cubicBezTo>
                    <a:cubicBezTo>
                      <a:pt x="46" y="806"/>
                      <a:pt x="46" y="806"/>
                      <a:pt x="46" y="806"/>
                    </a:cubicBezTo>
                    <a:cubicBezTo>
                      <a:pt x="46" y="793"/>
                      <a:pt x="35" y="783"/>
                      <a:pt x="23" y="783"/>
                    </a:cubicBezTo>
                    <a:cubicBezTo>
                      <a:pt x="10" y="783"/>
                      <a:pt x="0" y="793"/>
                      <a:pt x="0" y="806"/>
                    </a:cubicBezTo>
                    <a:cubicBezTo>
                      <a:pt x="0" y="983"/>
                      <a:pt x="0" y="983"/>
                      <a:pt x="0" y="983"/>
                    </a:cubicBezTo>
                    <a:cubicBezTo>
                      <a:pt x="0" y="1074"/>
                      <a:pt x="74" y="1149"/>
                      <a:pt x="166" y="1149"/>
                    </a:cubicBezTo>
                    <a:cubicBezTo>
                      <a:pt x="1370" y="1149"/>
                      <a:pt x="1370" y="1149"/>
                      <a:pt x="1370" y="1149"/>
                    </a:cubicBezTo>
                    <a:cubicBezTo>
                      <a:pt x="1462" y="1149"/>
                      <a:pt x="1536" y="1074"/>
                      <a:pt x="1536" y="983"/>
                    </a:cubicBezTo>
                    <a:cubicBezTo>
                      <a:pt x="1536" y="170"/>
                      <a:pt x="1536" y="170"/>
                      <a:pt x="1536" y="170"/>
                    </a:cubicBezTo>
                    <a:cubicBezTo>
                      <a:pt x="1536" y="76"/>
                      <a:pt x="1460" y="0"/>
                      <a:pt x="1366" y="0"/>
                    </a:cubicBezTo>
                    <a:close/>
                    <a:moveTo>
                      <a:pt x="1366" y="0"/>
                    </a:moveTo>
                    <a:cubicBezTo>
                      <a:pt x="1366" y="0"/>
                      <a:pt x="1366" y="0"/>
                      <a:pt x="1366" y="0"/>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sp>
            <p:nvSpPr>
              <p:cNvPr id="12" name="Freeform 301"/>
              <p:cNvSpPr>
                <a:spLocks noEditPoints="1"/>
              </p:cNvSpPr>
              <p:nvPr/>
            </p:nvSpPr>
            <p:spPr bwMode="auto">
              <a:xfrm>
                <a:off x="6515100" y="3638551"/>
                <a:ext cx="803275" cy="676275"/>
              </a:xfrm>
              <a:custGeom>
                <a:avLst/>
                <a:gdLst>
                  <a:gd name="T0" fmla="*/ 375 w 415"/>
                  <a:gd name="T1" fmla="*/ 346 h 351"/>
                  <a:gd name="T2" fmla="*/ 389 w 415"/>
                  <a:gd name="T3" fmla="*/ 351 h 351"/>
                  <a:gd name="T4" fmla="*/ 407 w 415"/>
                  <a:gd name="T5" fmla="*/ 343 h 351"/>
                  <a:gd name="T6" fmla="*/ 404 w 415"/>
                  <a:gd name="T7" fmla="*/ 311 h 351"/>
                  <a:gd name="T8" fmla="*/ 40 w 415"/>
                  <a:gd name="T9" fmla="*/ 8 h 351"/>
                  <a:gd name="T10" fmla="*/ 8 w 415"/>
                  <a:gd name="T11" fmla="*/ 11 h 351"/>
                  <a:gd name="T12" fmla="*/ 11 w 415"/>
                  <a:gd name="T13" fmla="*/ 43 h 351"/>
                  <a:gd name="T14" fmla="*/ 375 w 415"/>
                  <a:gd name="T15" fmla="*/ 346 h 351"/>
                  <a:gd name="T16" fmla="*/ 375 w 415"/>
                  <a:gd name="T17" fmla="*/ 346 h 351"/>
                  <a:gd name="T18" fmla="*/ 375 w 415"/>
                  <a:gd name="T19" fmla="*/ 34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1" extrusionOk="0">
                    <a:moveTo>
                      <a:pt x="375" y="346"/>
                    </a:moveTo>
                    <a:cubicBezTo>
                      <a:pt x="379" y="350"/>
                      <a:pt x="384" y="351"/>
                      <a:pt x="389" y="351"/>
                    </a:cubicBezTo>
                    <a:cubicBezTo>
                      <a:pt x="396" y="351"/>
                      <a:pt x="402" y="348"/>
                      <a:pt x="407" y="343"/>
                    </a:cubicBezTo>
                    <a:cubicBezTo>
                      <a:pt x="415" y="333"/>
                      <a:pt x="414" y="319"/>
                      <a:pt x="404" y="311"/>
                    </a:cubicBezTo>
                    <a:cubicBezTo>
                      <a:pt x="40" y="8"/>
                      <a:pt x="40" y="8"/>
                      <a:pt x="40" y="8"/>
                    </a:cubicBezTo>
                    <a:cubicBezTo>
                      <a:pt x="30" y="0"/>
                      <a:pt x="16" y="1"/>
                      <a:pt x="8" y="11"/>
                    </a:cubicBezTo>
                    <a:cubicBezTo>
                      <a:pt x="0" y="21"/>
                      <a:pt x="1" y="35"/>
                      <a:pt x="11" y="43"/>
                    </a:cubicBezTo>
                    <a:lnTo>
                      <a:pt x="375" y="346"/>
                    </a:lnTo>
                    <a:close/>
                    <a:moveTo>
                      <a:pt x="375" y="346"/>
                    </a:moveTo>
                    <a:cubicBezTo>
                      <a:pt x="375" y="346"/>
                      <a:pt x="375" y="346"/>
                      <a:pt x="375" y="346"/>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sp>
            <p:nvSpPr>
              <p:cNvPr id="13" name="Freeform 302"/>
              <p:cNvSpPr>
                <a:spLocks noEditPoints="1"/>
              </p:cNvSpPr>
              <p:nvPr/>
            </p:nvSpPr>
            <p:spPr bwMode="auto">
              <a:xfrm>
                <a:off x="4873625" y="3638551"/>
                <a:ext cx="803275" cy="676275"/>
              </a:xfrm>
              <a:custGeom>
                <a:avLst/>
                <a:gdLst>
                  <a:gd name="T0" fmla="*/ 26 w 415"/>
                  <a:gd name="T1" fmla="*/ 351 h 351"/>
                  <a:gd name="T2" fmla="*/ 40 w 415"/>
                  <a:gd name="T3" fmla="*/ 346 h 351"/>
                  <a:gd name="T4" fmla="*/ 404 w 415"/>
                  <a:gd name="T5" fmla="*/ 43 h 351"/>
                  <a:gd name="T6" fmla="*/ 407 w 415"/>
                  <a:gd name="T7" fmla="*/ 11 h 351"/>
                  <a:gd name="T8" fmla="*/ 375 w 415"/>
                  <a:gd name="T9" fmla="*/ 8 h 351"/>
                  <a:gd name="T10" fmla="*/ 11 w 415"/>
                  <a:gd name="T11" fmla="*/ 311 h 351"/>
                  <a:gd name="T12" fmla="*/ 8 w 415"/>
                  <a:gd name="T13" fmla="*/ 343 h 351"/>
                  <a:gd name="T14" fmla="*/ 26 w 415"/>
                  <a:gd name="T15" fmla="*/ 351 h 351"/>
                  <a:gd name="T16" fmla="*/ 26 w 415"/>
                  <a:gd name="T17" fmla="*/ 351 h 351"/>
                  <a:gd name="T18" fmla="*/ 26 w 415"/>
                  <a:gd name="T19" fmla="*/ 3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1" extrusionOk="0">
                    <a:moveTo>
                      <a:pt x="26" y="351"/>
                    </a:moveTo>
                    <a:cubicBezTo>
                      <a:pt x="31" y="351"/>
                      <a:pt x="36" y="350"/>
                      <a:pt x="40" y="346"/>
                    </a:cubicBezTo>
                    <a:cubicBezTo>
                      <a:pt x="404" y="43"/>
                      <a:pt x="404" y="43"/>
                      <a:pt x="404" y="43"/>
                    </a:cubicBezTo>
                    <a:cubicBezTo>
                      <a:pt x="414" y="35"/>
                      <a:pt x="415" y="21"/>
                      <a:pt x="407" y="11"/>
                    </a:cubicBezTo>
                    <a:cubicBezTo>
                      <a:pt x="399" y="1"/>
                      <a:pt x="385" y="0"/>
                      <a:pt x="375" y="8"/>
                    </a:cubicBezTo>
                    <a:cubicBezTo>
                      <a:pt x="11" y="311"/>
                      <a:pt x="11" y="311"/>
                      <a:pt x="11" y="311"/>
                    </a:cubicBezTo>
                    <a:cubicBezTo>
                      <a:pt x="1" y="319"/>
                      <a:pt x="0" y="333"/>
                      <a:pt x="8" y="343"/>
                    </a:cubicBezTo>
                    <a:cubicBezTo>
                      <a:pt x="13" y="348"/>
                      <a:pt x="19" y="351"/>
                      <a:pt x="26" y="351"/>
                    </a:cubicBezTo>
                    <a:close/>
                    <a:moveTo>
                      <a:pt x="26" y="351"/>
                    </a:moveTo>
                    <a:cubicBezTo>
                      <a:pt x="26" y="351"/>
                      <a:pt x="26" y="351"/>
                      <a:pt x="26" y="351"/>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grpSp>
      </p:grpSp>
      <p:sp>
        <p:nvSpPr>
          <p:cNvPr id="14" name="Titre 6"/>
          <p:cNvSpPr/>
          <p:nvPr/>
        </p:nvSpPr>
        <p:spPr bwMode="auto">
          <a:xfrm>
            <a:off x="6162030" y="2394109"/>
            <a:ext cx="5322887" cy="751785"/>
          </a:xfrm>
          <a:prstGeom prst="rect">
            <a:avLst/>
          </a:prstGeom>
        </p:spPr>
        <p:txBody>
          <a:bodyPr vert="horz" lIns="0" tIns="0" rIns="0" bIns="0" rtlCol="0" anchor="b">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lgn="ctr">
              <a:defRPr/>
            </a:pPr>
            <a:r>
              <a:rPr lang="fr-FR" sz="2400" dirty="0">
                <a:solidFill>
                  <a:schemeClr val="bg2"/>
                </a:solidFill>
                <a:latin typeface="Marianne"/>
              </a:rPr>
              <a:t>Etape 7 : Mail de validation de la demande d’enrôlement </a:t>
            </a:r>
            <a:endParaRPr sz="3600" dirty="0">
              <a:solidFill>
                <a:schemeClr val="bg2"/>
              </a:solidFill>
              <a:latin typeface="Marianne"/>
            </a:endParaRPr>
          </a:p>
        </p:txBody>
      </p:sp>
      <p:grpSp>
        <p:nvGrpSpPr>
          <p:cNvPr id="55" name="Groupe 54"/>
          <p:cNvGrpSpPr/>
          <p:nvPr/>
        </p:nvGrpSpPr>
        <p:grpSpPr bwMode="auto">
          <a:xfrm>
            <a:off x="7094240" y="4448513"/>
            <a:ext cx="2677037" cy="2800360"/>
            <a:chOff x="6319562" y="4107060"/>
            <a:chExt cx="3751782" cy="4630048"/>
          </a:xfrm>
        </p:grpSpPr>
        <p:sp>
          <p:nvSpPr>
            <p:cNvPr id="15" name="Rectangle : coins arrondis 18"/>
            <p:cNvSpPr/>
            <p:nvPr/>
          </p:nvSpPr>
          <p:spPr bwMode="auto">
            <a:xfrm>
              <a:off x="6319562" y="4107060"/>
              <a:ext cx="3751782" cy="4630048"/>
            </a:xfrm>
            <a:prstGeom prst="roundRect">
              <a:avLst>
                <a:gd name="adj" fmla="val 16667"/>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fr-FR" sz="2000" dirty="0">
                <a:latin typeface="Marianne"/>
              </a:endParaRPr>
            </a:p>
            <a:p>
              <a:pPr algn="ctr">
                <a:defRPr/>
              </a:pPr>
              <a:endParaRPr lang="fr-FR" sz="2000" dirty="0">
                <a:latin typeface="Marianne"/>
              </a:endParaRPr>
            </a:p>
            <a:p>
              <a:pPr algn="ctr">
                <a:defRPr/>
              </a:pPr>
              <a:r>
                <a:rPr lang="fr-FR" sz="2000" dirty="0">
                  <a:latin typeface="Marianne"/>
                </a:rPr>
                <a:t>Mail de validation de la demande d’enrôlement (anticipé ou non)</a:t>
              </a:r>
              <a:endParaRPr sz="2000" dirty="0">
                <a:latin typeface="Marianne"/>
              </a:endParaRPr>
            </a:p>
          </p:txBody>
        </p:sp>
        <p:grpSp>
          <p:nvGrpSpPr>
            <p:cNvPr id="16" name="Groupe 19"/>
            <p:cNvGrpSpPr>
              <a:grpSpLocks noChangeAspect="1"/>
            </p:cNvGrpSpPr>
            <p:nvPr/>
          </p:nvGrpSpPr>
          <p:grpSpPr bwMode="auto">
            <a:xfrm>
              <a:off x="7781627" y="4264997"/>
              <a:ext cx="827653" cy="694301"/>
              <a:chOff x="3920146" y="3881437"/>
              <a:chExt cx="339725" cy="342901"/>
            </a:xfrm>
          </p:grpSpPr>
          <p:sp>
            <p:nvSpPr>
              <p:cNvPr id="17" name="Freeform 338"/>
              <p:cNvSpPr>
                <a:spLocks noEditPoints="1"/>
              </p:cNvSpPr>
              <p:nvPr/>
            </p:nvSpPr>
            <p:spPr bwMode="auto">
              <a:xfrm>
                <a:off x="4137634" y="4121150"/>
                <a:ext cx="92075" cy="77788"/>
              </a:xfrm>
              <a:custGeom>
                <a:avLst/>
                <a:gdLst>
                  <a:gd name="T0" fmla="*/ 375 w 415"/>
                  <a:gd name="T1" fmla="*/ 346 h 351"/>
                  <a:gd name="T2" fmla="*/ 389 w 415"/>
                  <a:gd name="T3" fmla="*/ 351 h 351"/>
                  <a:gd name="T4" fmla="*/ 407 w 415"/>
                  <a:gd name="T5" fmla="*/ 343 h 351"/>
                  <a:gd name="T6" fmla="*/ 404 w 415"/>
                  <a:gd name="T7" fmla="*/ 311 h 351"/>
                  <a:gd name="T8" fmla="*/ 40 w 415"/>
                  <a:gd name="T9" fmla="*/ 8 h 351"/>
                  <a:gd name="T10" fmla="*/ 8 w 415"/>
                  <a:gd name="T11" fmla="*/ 11 h 351"/>
                  <a:gd name="T12" fmla="*/ 11 w 415"/>
                  <a:gd name="T13" fmla="*/ 43 h 351"/>
                  <a:gd name="T14" fmla="*/ 375 w 415"/>
                  <a:gd name="T15" fmla="*/ 346 h 351"/>
                  <a:gd name="T16" fmla="*/ 375 w 415"/>
                  <a:gd name="T17" fmla="*/ 346 h 351"/>
                  <a:gd name="T18" fmla="*/ 375 w 415"/>
                  <a:gd name="T19" fmla="*/ 34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1" extrusionOk="0">
                    <a:moveTo>
                      <a:pt x="375" y="346"/>
                    </a:moveTo>
                    <a:cubicBezTo>
                      <a:pt x="379" y="350"/>
                      <a:pt x="384" y="351"/>
                      <a:pt x="389" y="351"/>
                    </a:cubicBezTo>
                    <a:cubicBezTo>
                      <a:pt x="396" y="351"/>
                      <a:pt x="402" y="349"/>
                      <a:pt x="407" y="343"/>
                    </a:cubicBezTo>
                    <a:cubicBezTo>
                      <a:pt x="415" y="333"/>
                      <a:pt x="413" y="319"/>
                      <a:pt x="404" y="311"/>
                    </a:cubicBezTo>
                    <a:cubicBezTo>
                      <a:pt x="40" y="8"/>
                      <a:pt x="40" y="8"/>
                      <a:pt x="40" y="8"/>
                    </a:cubicBezTo>
                    <a:cubicBezTo>
                      <a:pt x="30" y="0"/>
                      <a:pt x="16" y="1"/>
                      <a:pt x="8" y="11"/>
                    </a:cubicBezTo>
                    <a:cubicBezTo>
                      <a:pt x="0" y="21"/>
                      <a:pt x="1" y="35"/>
                      <a:pt x="11" y="43"/>
                    </a:cubicBezTo>
                    <a:lnTo>
                      <a:pt x="375" y="346"/>
                    </a:lnTo>
                    <a:close/>
                    <a:moveTo>
                      <a:pt x="375" y="346"/>
                    </a:moveTo>
                    <a:cubicBezTo>
                      <a:pt x="375" y="346"/>
                      <a:pt x="375" y="346"/>
                      <a:pt x="375" y="346"/>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sp>
            <p:nvSpPr>
              <p:cNvPr id="18" name="Freeform 339"/>
              <p:cNvSpPr>
                <a:spLocks noEditPoints="1"/>
              </p:cNvSpPr>
              <p:nvPr/>
            </p:nvSpPr>
            <p:spPr bwMode="auto">
              <a:xfrm>
                <a:off x="3950309" y="4121150"/>
                <a:ext cx="92075" cy="77788"/>
              </a:xfrm>
              <a:custGeom>
                <a:avLst/>
                <a:gdLst>
                  <a:gd name="T0" fmla="*/ 26 w 415"/>
                  <a:gd name="T1" fmla="*/ 351 h 351"/>
                  <a:gd name="T2" fmla="*/ 40 w 415"/>
                  <a:gd name="T3" fmla="*/ 346 h 351"/>
                  <a:gd name="T4" fmla="*/ 404 w 415"/>
                  <a:gd name="T5" fmla="*/ 43 h 351"/>
                  <a:gd name="T6" fmla="*/ 407 w 415"/>
                  <a:gd name="T7" fmla="*/ 11 h 351"/>
                  <a:gd name="T8" fmla="*/ 375 w 415"/>
                  <a:gd name="T9" fmla="*/ 8 h 351"/>
                  <a:gd name="T10" fmla="*/ 11 w 415"/>
                  <a:gd name="T11" fmla="*/ 311 h 351"/>
                  <a:gd name="T12" fmla="*/ 8 w 415"/>
                  <a:gd name="T13" fmla="*/ 343 h 351"/>
                  <a:gd name="T14" fmla="*/ 26 w 415"/>
                  <a:gd name="T15" fmla="*/ 351 h 351"/>
                  <a:gd name="T16" fmla="*/ 26 w 415"/>
                  <a:gd name="T17" fmla="*/ 351 h 351"/>
                  <a:gd name="T18" fmla="*/ 26 w 415"/>
                  <a:gd name="T19" fmla="*/ 3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5" h="351" extrusionOk="0">
                    <a:moveTo>
                      <a:pt x="26" y="351"/>
                    </a:moveTo>
                    <a:cubicBezTo>
                      <a:pt x="31" y="351"/>
                      <a:pt x="36" y="350"/>
                      <a:pt x="40" y="346"/>
                    </a:cubicBezTo>
                    <a:cubicBezTo>
                      <a:pt x="404" y="43"/>
                      <a:pt x="404" y="43"/>
                      <a:pt x="404" y="43"/>
                    </a:cubicBezTo>
                    <a:cubicBezTo>
                      <a:pt x="414" y="35"/>
                      <a:pt x="415" y="21"/>
                      <a:pt x="407" y="11"/>
                    </a:cubicBezTo>
                    <a:cubicBezTo>
                      <a:pt x="399" y="1"/>
                      <a:pt x="385" y="0"/>
                      <a:pt x="375" y="8"/>
                    </a:cubicBezTo>
                    <a:cubicBezTo>
                      <a:pt x="11" y="311"/>
                      <a:pt x="11" y="311"/>
                      <a:pt x="11" y="311"/>
                    </a:cubicBezTo>
                    <a:cubicBezTo>
                      <a:pt x="1" y="319"/>
                      <a:pt x="0" y="333"/>
                      <a:pt x="8" y="343"/>
                    </a:cubicBezTo>
                    <a:cubicBezTo>
                      <a:pt x="13" y="349"/>
                      <a:pt x="19" y="351"/>
                      <a:pt x="26" y="351"/>
                    </a:cubicBezTo>
                    <a:close/>
                    <a:moveTo>
                      <a:pt x="26" y="351"/>
                    </a:moveTo>
                    <a:cubicBezTo>
                      <a:pt x="26" y="351"/>
                      <a:pt x="26" y="351"/>
                      <a:pt x="26" y="351"/>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sp>
            <p:nvSpPr>
              <p:cNvPr id="19" name="Freeform 340"/>
              <p:cNvSpPr>
                <a:spLocks noEditPoints="1"/>
              </p:cNvSpPr>
              <p:nvPr/>
            </p:nvSpPr>
            <p:spPr bwMode="auto">
              <a:xfrm>
                <a:off x="4010634" y="4025899"/>
                <a:ext cx="117475" cy="9525"/>
              </a:xfrm>
              <a:custGeom>
                <a:avLst/>
                <a:gdLst>
                  <a:gd name="T0" fmla="*/ 22 w 526"/>
                  <a:gd name="T1" fmla="*/ 45 h 45"/>
                  <a:gd name="T2" fmla="*/ 503 w 526"/>
                  <a:gd name="T3" fmla="*/ 45 h 45"/>
                  <a:gd name="T4" fmla="*/ 526 w 526"/>
                  <a:gd name="T5" fmla="*/ 23 h 45"/>
                  <a:gd name="T6" fmla="*/ 503 w 526"/>
                  <a:gd name="T7" fmla="*/ 0 h 45"/>
                  <a:gd name="T8" fmla="*/ 22 w 526"/>
                  <a:gd name="T9" fmla="*/ 0 h 45"/>
                  <a:gd name="T10" fmla="*/ 0 w 526"/>
                  <a:gd name="T11" fmla="*/ 23 h 45"/>
                  <a:gd name="T12" fmla="*/ 22 w 526"/>
                  <a:gd name="T13" fmla="*/ 45 h 45"/>
                  <a:gd name="T14" fmla="*/ 22 w 526"/>
                  <a:gd name="T15" fmla="*/ 45 h 45"/>
                  <a:gd name="T16" fmla="*/ 22 w 526"/>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6" h="45" extrusionOk="0">
                    <a:moveTo>
                      <a:pt x="22" y="45"/>
                    </a:moveTo>
                    <a:cubicBezTo>
                      <a:pt x="503" y="45"/>
                      <a:pt x="503" y="45"/>
                      <a:pt x="503" y="45"/>
                    </a:cubicBezTo>
                    <a:cubicBezTo>
                      <a:pt x="516" y="45"/>
                      <a:pt x="526" y="35"/>
                      <a:pt x="526" y="23"/>
                    </a:cubicBezTo>
                    <a:cubicBezTo>
                      <a:pt x="526" y="10"/>
                      <a:pt x="516" y="0"/>
                      <a:pt x="503" y="0"/>
                    </a:cubicBezTo>
                    <a:cubicBezTo>
                      <a:pt x="22" y="0"/>
                      <a:pt x="22" y="0"/>
                      <a:pt x="22" y="0"/>
                    </a:cubicBezTo>
                    <a:cubicBezTo>
                      <a:pt x="10" y="0"/>
                      <a:pt x="0" y="10"/>
                      <a:pt x="0" y="23"/>
                    </a:cubicBezTo>
                    <a:cubicBezTo>
                      <a:pt x="0" y="35"/>
                      <a:pt x="10" y="45"/>
                      <a:pt x="22" y="45"/>
                    </a:cubicBezTo>
                    <a:close/>
                    <a:moveTo>
                      <a:pt x="22" y="45"/>
                    </a:moveTo>
                    <a:cubicBezTo>
                      <a:pt x="22" y="45"/>
                      <a:pt x="22" y="45"/>
                      <a:pt x="22" y="45"/>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sp>
            <p:nvSpPr>
              <p:cNvPr id="20" name="Freeform 341"/>
              <p:cNvSpPr>
                <a:spLocks noEditPoints="1"/>
              </p:cNvSpPr>
              <p:nvPr/>
            </p:nvSpPr>
            <p:spPr bwMode="auto">
              <a:xfrm>
                <a:off x="4010634" y="4054475"/>
                <a:ext cx="158750" cy="9525"/>
              </a:xfrm>
              <a:custGeom>
                <a:avLst/>
                <a:gdLst>
                  <a:gd name="T0" fmla="*/ 691 w 714"/>
                  <a:gd name="T1" fmla="*/ 0 h 46"/>
                  <a:gd name="T2" fmla="*/ 22 w 714"/>
                  <a:gd name="T3" fmla="*/ 0 h 46"/>
                  <a:gd name="T4" fmla="*/ 0 w 714"/>
                  <a:gd name="T5" fmla="*/ 23 h 46"/>
                  <a:gd name="T6" fmla="*/ 22 w 714"/>
                  <a:gd name="T7" fmla="*/ 46 h 46"/>
                  <a:gd name="T8" fmla="*/ 691 w 714"/>
                  <a:gd name="T9" fmla="*/ 46 h 46"/>
                  <a:gd name="T10" fmla="*/ 714 w 714"/>
                  <a:gd name="T11" fmla="*/ 23 h 46"/>
                  <a:gd name="T12" fmla="*/ 691 w 714"/>
                  <a:gd name="T13" fmla="*/ 0 h 46"/>
                  <a:gd name="T14" fmla="*/ 691 w 714"/>
                  <a:gd name="T15" fmla="*/ 0 h 46"/>
                  <a:gd name="T16" fmla="*/ 691 w 714"/>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4" h="46" extrusionOk="0">
                    <a:moveTo>
                      <a:pt x="691" y="0"/>
                    </a:moveTo>
                    <a:cubicBezTo>
                      <a:pt x="22" y="0"/>
                      <a:pt x="22" y="0"/>
                      <a:pt x="22" y="0"/>
                    </a:cubicBezTo>
                    <a:cubicBezTo>
                      <a:pt x="10" y="0"/>
                      <a:pt x="0" y="11"/>
                      <a:pt x="0" y="23"/>
                    </a:cubicBezTo>
                    <a:cubicBezTo>
                      <a:pt x="0" y="36"/>
                      <a:pt x="10" y="46"/>
                      <a:pt x="22" y="46"/>
                    </a:cubicBezTo>
                    <a:cubicBezTo>
                      <a:pt x="691" y="46"/>
                      <a:pt x="691" y="46"/>
                      <a:pt x="691" y="46"/>
                    </a:cubicBezTo>
                    <a:cubicBezTo>
                      <a:pt x="704" y="46"/>
                      <a:pt x="714" y="36"/>
                      <a:pt x="714" y="23"/>
                    </a:cubicBezTo>
                    <a:cubicBezTo>
                      <a:pt x="714" y="11"/>
                      <a:pt x="704" y="0"/>
                      <a:pt x="691" y="0"/>
                    </a:cubicBezTo>
                    <a:close/>
                    <a:moveTo>
                      <a:pt x="691" y="0"/>
                    </a:moveTo>
                    <a:cubicBezTo>
                      <a:pt x="691" y="0"/>
                      <a:pt x="691" y="0"/>
                      <a:pt x="691" y="0"/>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sp>
            <p:nvSpPr>
              <p:cNvPr id="21" name="Freeform 342"/>
              <p:cNvSpPr>
                <a:spLocks noEditPoints="1"/>
              </p:cNvSpPr>
              <p:nvPr/>
            </p:nvSpPr>
            <p:spPr bwMode="auto">
              <a:xfrm>
                <a:off x="4010634" y="3967163"/>
                <a:ext cx="84138" cy="9525"/>
              </a:xfrm>
              <a:custGeom>
                <a:avLst/>
                <a:gdLst>
                  <a:gd name="T0" fmla="*/ 22 w 380"/>
                  <a:gd name="T1" fmla="*/ 46 h 46"/>
                  <a:gd name="T2" fmla="*/ 357 w 380"/>
                  <a:gd name="T3" fmla="*/ 46 h 46"/>
                  <a:gd name="T4" fmla="*/ 380 w 380"/>
                  <a:gd name="T5" fmla="*/ 23 h 46"/>
                  <a:gd name="T6" fmla="*/ 357 w 380"/>
                  <a:gd name="T7" fmla="*/ 0 h 46"/>
                  <a:gd name="T8" fmla="*/ 22 w 380"/>
                  <a:gd name="T9" fmla="*/ 0 h 46"/>
                  <a:gd name="T10" fmla="*/ 0 w 380"/>
                  <a:gd name="T11" fmla="*/ 23 h 46"/>
                  <a:gd name="T12" fmla="*/ 22 w 380"/>
                  <a:gd name="T13" fmla="*/ 46 h 46"/>
                  <a:gd name="T14" fmla="*/ 22 w 380"/>
                  <a:gd name="T15" fmla="*/ 46 h 46"/>
                  <a:gd name="T16" fmla="*/ 22 w 380"/>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0" h="46" extrusionOk="0">
                    <a:moveTo>
                      <a:pt x="22" y="46"/>
                    </a:moveTo>
                    <a:cubicBezTo>
                      <a:pt x="357" y="46"/>
                      <a:pt x="357" y="46"/>
                      <a:pt x="357" y="46"/>
                    </a:cubicBezTo>
                    <a:cubicBezTo>
                      <a:pt x="370" y="46"/>
                      <a:pt x="380" y="35"/>
                      <a:pt x="380" y="23"/>
                    </a:cubicBezTo>
                    <a:cubicBezTo>
                      <a:pt x="380" y="10"/>
                      <a:pt x="370" y="0"/>
                      <a:pt x="357" y="0"/>
                    </a:cubicBezTo>
                    <a:cubicBezTo>
                      <a:pt x="22" y="0"/>
                      <a:pt x="22" y="0"/>
                      <a:pt x="22" y="0"/>
                    </a:cubicBezTo>
                    <a:cubicBezTo>
                      <a:pt x="10" y="0"/>
                      <a:pt x="0" y="10"/>
                      <a:pt x="0" y="23"/>
                    </a:cubicBezTo>
                    <a:cubicBezTo>
                      <a:pt x="0" y="35"/>
                      <a:pt x="10" y="46"/>
                      <a:pt x="22" y="46"/>
                    </a:cubicBezTo>
                    <a:close/>
                    <a:moveTo>
                      <a:pt x="22" y="46"/>
                    </a:moveTo>
                    <a:cubicBezTo>
                      <a:pt x="22" y="46"/>
                      <a:pt x="22" y="46"/>
                      <a:pt x="22" y="46"/>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sp>
            <p:nvSpPr>
              <p:cNvPr id="22" name="Freeform 343"/>
              <p:cNvSpPr>
                <a:spLocks noEditPoints="1"/>
              </p:cNvSpPr>
              <p:nvPr/>
            </p:nvSpPr>
            <p:spPr bwMode="auto">
              <a:xfrm>
                <a:off x="4061434" y="3995738"/>
                <a:ext cx="46038" cy="11113"/>
              </a:xfrm>
              <a:custGeom>
                <a:avLst/>
                <a:gdLst>
                  <a:gd name="T0" fmla="*/ 0 w 210"/>
                  <a:gd name="T1" fmla="*/ 23 h 46"/>
                  <a:gd name="T2" fmla="*/ 23 w 210"/>
                  <a:gd name="T3" fmla="*/ 46 h 46"/>
                  <a:gd name="T4" fmla="*/ 188 w 210"/>
                  <a:gd name="T5" fmla="*/ 46 h 46"/>
                  <a:gd name="T6" fmla="*/ 210 w 210"/>
                  <a:gd name="T7" fmla="*/ 23 h 46"/>
                  <a:gd name="T8" fmla="*/ 188 w 210"/>
                  <a:gd name="T9" fmla="*/ 0 h 46"/>
                  <a:gd name="T10" fmla="*/ 23 w 210"/>
                  <a:gd name="T11" fmla="*/ 0 h 46"/>
                  <a:gd name="T12" fmla="*/ 0 w 210"/>
                  <a:gd name="T13" fmla="*/ 23 h 46"/>
                  <a:gd name="T14" fmla="*/ 0 w 210"/>
                  <a:gd name="T15" fmla="*/ 23 h 46"/>
                  <a:gd name="T16" fmla="*/ 0 w 210"/>
                  <a:gd name="T17"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46" extrusionOk="0">
                    <a:moveTo>
                      <a:pt x="0" y="23"/>
                    </a:moveTo>
                    <a:cubicBezTo>
                      <a:pt x="0" y="36"/>
                      <a:pt x="10" y="46"/>
                      <a:pt x="23" y="46"/>
                    </a:cubicBezTo>
                    <a:cubicBezTo>
                      <a:pt x="188" y="46"/>
                      <a:pt x="188" y="46"/>
                      <a:pt x="188" y="46"/>
                    </a:cubicBezTo>
                    <a:cubicBezTo>
                      <a:pt x="200" y="46"/>
                      <a:pt x="210" y="36"/>
                      <a:pt x="210" y="23"/>
                    </a:cubicBezTo>
                    <a:cubicBezTo>
                      <a:pt x="210" y="11"/>
                      <a:pt x="200" y="0"/>
                      <a:pt x="188" y="0"/>
                    </a:cubicBezTo>
                    <a:cubicBezTo>
                      <a:pt x="23" y="0"/>
                      <a:pt x="23" y="0"/>
                      <a:pt x="23" y="0"/>
                    </a:cubicBezTo>
                    <a:cubicBezTo>
                      <a:pt x="10" y="0"/>
                      <a:pt x="0" y="11"/>
                      <a:pt x="0" y="23"/>
                    </a:cubicBezTo>
                    <a:close/>
                    <a:moveTo>
                      <a:pt x="0" y="23"/>
                    </a:moveTo>
                    <a:cubicBezTo>
                      <a:pt x="0" y="23"/>
                      <a:pt x="0" y="23"/>
                      <a:pt x="0" y="23"/>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sp>
            <p:nvSpPr>
              <p:cNvPr id="23" name="Freeform 344"/>
              <p:cNvSpPr>
                <a:spLocks noEditPoints="1"/>
              </p:cNvSpPr>
              <p:nvPr/>
            </p:nvSpPr>
            <p:spPr bwMode="auto">
              <a:xfrm>
                <a:off x="4010634" y="3995738"/>
                <a:ext cx="42863" cy="11113"/>
              </a:xfrm>
              <a:custGeom>
                <a:avLst/>
                <a:gdLst>
                  <a:gd name="T0" fmla="*/ 22 w 193"/>
                  <a:gd name="T1" fmla="*/ 46 h 46"/>
                  <a:gd name="T2" fmla="*/ 171 w 193"/>
                  <a:gd name="T3" fmla="*/ 46 h 46"/>
                  <a:gd name="T4" fmla="*/ 193 w 193"/>
                  <a:gd name="T5" fmla="*/ 23 h 46"/>
                  <a:gd name="T6" fmla="*/ 171 w 193"/>
                  <a:gd name="T7" fmla="*/ 0 h 46"/>
                  <a:gd name="T8" fmla="*/ 22 w 193"/>
                  <a:gd name="T9" fmla="*/ 0 h 46"/>
                  <a:gd name="T10" fmla="*/ 0 w 193"/>
                  <a:gd name="T11" fmla="*/ 23 h 46"/>
                  <a:gd name="T12" fmla="*/ 22 w 193"/>
                  <a:gd name="T13" fmla="*/ 46 h 46"/>
                  <a:gd name="T14" fmla="*/ 22 w 193"/>
                  <a:gd name="T15" fmla="*/ 46 h 46"/>
                  <a:gd name="T16" fmla="*/ 22 w 193"/>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46" extrusionOk="0">
                    <a:moveTo>
                      <a:pt x="22" y="46"/>
                    </a:moveTo>
                    <a:cubicBezTo>
                      <a:pt x="171" y="46"/>
                      <a:pt x="171" y="46"/>
                      <a:pt x="171" y="46"/>
                    </a:cubicBezTo>
                    <a:cubicBezTo>
                      <a:pt x="183" y="46"/>
                      <a:pt x="193" y="36"/>
                      <a:pt x="193" y="23"/>
                    </a:cubicBezTo>
                    <a:cubicBezTo>
                      <a:pt x="193" y="11"/>
                      <a:pt x="183" y="0"/>
                      <a:pt x="171" y="0"/>
                    </a:cubicBezTo>
                    <a:cubicBezTo>
                      <a:pt x="22" y="0"/>
                      <a:pt x="22" y="0"/>
                      <a:pt x="22" y="0"/>
                    </a:cubicBezTo>
                    <a:cubicBezTo>
                      <a:pt x="10" y="0"/>
                      <a:pt x="0" y="11"/>
                      <a:pt x="0" y="23"/>
                    </a:cubicBezTo>
                    <a:cubicBezTo>
                      <a:pt x="0" y="36"/>
                      <a:pt x="10" y="46"/>
                      <a:pt x="22" y="46"/>
                    </a:cubicBezTo>
                    <a:close/>
                    <a:moveTo>
                      <a:pt x="22" y="46"/>
                    </a:moveTo>
                    <a:cubicBezTo>
                      <a:pt x="22" y="46"/>
                      <a:pt x="22" y="46"/>
                      <a:pt x="22" y="46"/>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sp>
            <p:nvSpPr>
              <p:cNvPr id="24" name="Freeform 345"/>
              <p:cNvSpPr>
                <a:spLocks noEditPoints="1"/>
              </p:cNvSpPr>
              <p:nvPr/>
            </p:nvSpPr>
            <p:spPr bwMode="auto">
              <a:xfrm>
                <a:off x="4142396" y="3924300"/>
                <a:ext cx="71438" cy="80963"/>
              </a:xfrm>
              <a:custGeom>
                <a:avLst/>
                <a:gdLst>
                  <a:gd name="T0" fmla="*/ 274 w 321"/>
                  <a:gd name="T1" fmla="*/ 17 h 368"/>
                  <a:gd name="T2" fmla="*/ 152 w 321"/>
                  <a:gd name="T3" fmla="*/ 302 h 368"/>
                  <a:gd name="T4" fmla="*/ 43 w 321"/>
                  <a:gd name="T5" fmla="*/ 173 h 368"/>
                  <a:gd name="T6" fmla="*/ 11 w 321"/>
                  <a:gd name="T7" fmla="*/ 170 h 368"/>
                  <a:gd name="T8" fmla="*/ 9 w 321"/>
                  <a:gd name="T9" fmla="*/ 202 h 368"/>
                  <a:gd name="T10" fmla="*/ 141 w 321"/>
                  <a:gd name="T11" fmla="*/ 360 h 368"/>
                  <a:gd name="T12" fmla="*/ 158 w 321"/>
                  <a:gd name="T13" fmla="*/ 368 h 368"/>
                  <a:gd name="T14" fmla="*/ 162 w 321"/>
                  <a:gd name="T15" fmla="*/ 367 h 368"/>
                  <a:gd name="T16" fmla="*/ 179 w 321"/>
                  <a:gd name="T17" fmla="*/ 354 h 368"/>
                  <a:gd name="T18" fmla="*/ 316 w 321"/>
                  <a:gd name="T19" fmla="*/ 35 h 368"/>
                  <a:gd name="T20" fmla="*/ 304 w 321"/>
                  <a:gd name="T21" fmla="*/ 5 h 368"/>
                  <a:gd name="T22" fmla="*/ 274 w 321"/>
                  <a:gd name="T23" fmla="*/ 17 h 368"/>
                  <a:gd name="T24" fmla="*/ 274 w 321"/>
                  <a:gd name="T25" fmla="*/ 17 h 368"/>
                  <a:gd name="T26" fmla="*/ 274 w 321"/>
                  <a:gd name="T27" fmla="*/ 1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1" h="368" extrusionOk="0">
                    <a:moveTo>
                      <a:pt x="274" y="17"/>
                    </a:moveTo>
                    <a:cubicBezTo>
                      <a:pt x="152" y="302"/>
                      <a:pt x="152" y="302"/>
                      <a:pt x="152" y="302"/>
                    </a:cubicBezTo>
                    <a:cubicBezTo>
                      <a:pt x="43" y="173"/>
                      <a:pt x="43" y="173"/>
                      <a:pt x="43" y="173"/>
                    </a:cubicBezTo>
                    <a:cubicBezTo>
                      <a:pt x="35" y="163"/>
                      <a:pt x="21" y="162"/>
                      <a:pt x="11" y="170"/>
                    </a:cubicBezTo>
                    <a:cubicBezTo>
                      <a:pt x="2" y="178"/>
                      <a:pt x="0" y="192"/>
                      <a:pt x="9" y="202"/>
                    </a:cubicBezTo>
                    <a:cubicBezTo>
                      <a:pt x="141" y="360"/>
                      <a:pt x="141" y="360"/>
                      <a:pt x="141" y="360"/>
                    </a:cubicBezTo>
                    <a:cubicBezTo>
                      <a:pt x="145" y="365"/>
                      <a:pt x="152" y="368"/>
                      <a:pt x="158" y="368"/>
                    </a:cubicBezTo>
                    <a:cubicBezTo>
                      <a:pt x="159" y="368"/>
                      <a:pt x="161" y="368"/>
                      <a:pt x="162" y="367"/>
                    </a:cubicBezTo>
                    <a:cubicBezTo>
                      <a:pt x="169" y="366"/>
                      <a:pt x="176" y="361"/>
                      <a:pt x="179" y="354"/>
                    </a:cubicBezTo>
                    <a:cubicBezTo>
                      <a:pt x="316" y="35"/>
                      <a:pt x="316" y="35"/>
                      <a:pt x="316" y="35"/>
                    </a:cubicBezTo>
                    <a:cubicBezTo>
                      <a:pt x="321" y="23"/>
                      <a:pt x="316" y="10"/>
                      <a:pt x="304" y="5"/>
                    </a:cubicBezTo>
                    <a:cubicBezTo>
                      <a:pt x="293" y="0"/>
                      <a:pt x="279" y="5"/>
                      <a:pt x="274" y="17"/>
                    </a:cubicBezTo>
                    <a:close/>
                    <a:moveTo>
                      <a:pt x="274" y="17"/>
                    </a:moveTo>
                    <a:cubicBezTo>
                      <a:pt x="274" y="17"/>
                      <a:pt x="274" y="17"/>
                      <a:pt x="274" y="17"/>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sp>
            <p:nvSpPr>
              <p:cNvPr id="25" name="Freeform 346"/>
              <p:cNvSpPr>
                <a:spLocks noEditPoints="1"/>
              </p:cNvSpPr>
              <p:nvPr/>
            </p:nvSpPr>
            <p:spPr bwMode="auto">
              <a:xfrm>
                <a:off x="3920146" y="3881437"/>
                <a:ext cx="339725" cy="342901"/>
              </a:xfrm>
              <a:custGeom>
                <a:avLst/>
                <a:gdLst>
                  <a:gd name="T0" fmla="*/ 1469 w 1536"/>
                  <a:gd name="T1" fmla="*/ 519 h 1559"/>
                  <a:gd name="T2" fmla="*/ 1457 w 1536"/>
                  <a:gd name="T3" fmla="*/ 190 h 1559"/>
                  <a:gd name="T4" fmla="*/ 1418 w 1536"/>
                  <a:gd name="T5" fmla="*/ 213 h 1559"/>
                  <a:gd name="T6" fmla="*/ 1222 w 1536"/>
                  <a:gd name="T7" fmla="*/ 655 h 1559"/>
                  <a:gd name="T8" fmla="*/ 870 w 1536"/>
                  <a:gd name="T9" fmla="*/ 365 h 1559"/>
                  <a:gd name="T10" fmla="*/ 1222 w 1536"/>
                  <a:gd name="T11" fmla="*/ 76 h 1559"/>
                  <a:gd name="T12" fmla="*/ 1397 w 1536"/>
                  <a:gd name="T13" fmla="*/ 147 h 1559"/>
                  <a:gd name="T14" fmla="*/ 1231 w 1536"/>
                  <a:gd name="T15" fmla="*/ 31 h 1559"/>
                  <a:gd name="T16" fmla="*/ 959 w 1536"/>
                  <a:gd name="T17" fmla="*/ 94 h 1559"/>
                  <a:gd name="T18" fmla="*/ 581 w 1536"/>
                  <a:gd name="T19" fmla="*/ 91 h 1559"/>
                  <a:gd name="T20" fmla="*/ 357 w 1536"/>
                  <a:gd name="T21" fmla="*/ 99 h 1559"/>
                  <a:gd name="T22" fmla="*/ 169 w 1536"/>
                  <a:gd name="T23" fmla="*/ 435 h 1559"/>
                  <a:gd name="T24" fmla="*/ 13 w 1536"/>
                  <a:gd name="T25" fmla="*/ 564 h 1559"/>
                  <a:gd name="T26" fmla="*/ 0 w 1536"/>
                  <a:gd name="T27" fmla="*/ 1212 h 1559"/>
                  <a:gd name="T28" fmla="*/ 46 w 1536"/>
                  <a:gd name="T29" fmla="*/ 1212 h 1559"/>
                  <a:gd name="T30" fmla="*/ 581 w 1536"/>
                  <a:gd name="T31" fmla="*/ 1080 h 1559"/>
                  <a:gd name="T32" fmla="*/ 955 w 1536"/>
                  <a:gd name="T33" fmla="*/ 1080 h 1559"/>
                  <a:gd name="T34" fmla="*/ 1490 w 1536"/>
                  <a:gd name="T35" fmla="*/ 1393 h 1559"/>
                  <a:gd name="T36" fmla="*/ 166 w 1536"/>
                  <a:gd name="T37" fmla="*/ 1513 h 1559"/>
                  <a:gd name="T38" fmla="*/ 46 w 1536"/>
                  <a:gd name="T39" fmla="*/ 1304 h 1559"/>
                  <a:gd name="T40" fmla="*/ 0 w 1536"/>
                  <a:gd name="T41" fmla="*/ 1304 h 1559"/>
                  <a:gd name="T42" fmla="*/ 166 w 1536"/>
                  <a:gd name="T43" fmla="*/ 1559 h 1559"/>
                  <a:gd name="T44" fmla="*/ 1536 w 1536"/>
                  <a:gd name="T45" fmla="*/ 1393 h 1559"/>
                  <a:gd name="T46" fmla="*/ 1536 w 1536"/>
                  <a:gd name="T47" fmla="*/ 586 h 1559"/>
                  <a:gd name="T48" fmla="*/ 887 w 1536"/>
                  <a:gd name="T49" fmla="*/ 99 h 1559"/>
                  <a:gd name="T50" fmla="*/ 887 w 1536"/>
                  <a:gd name="T51" fmla="*/ 99 h 1559"/>
                  <a:gd name="T52" fmla="*/ 169 w 1536"/>
                  <a:gd name="T53" fmla="*/ 677 h 1559"/>
                  <a:gd name="T54" fmla="*/ 169 w 1536"/>
                  <a:gd name="T55" fmla="*/ 495 h 1559"/>
                  <a:gd name="T56" fmla="*/ 610 w 1536"/>
                  <a:gd name="T57" fmla="*/ 1044 h 1559"/>
                  <a:gd name="T58" fmla="*/ 214 w 1536"/>
                  <a:gd name="T59" fmla="*/ 287 h 1559"/>
                  <a:gd name="T60" fmla="*/ 905 w 1536"/>
                  <a:gd name="T61" fmla="*/ 145 h 1559"/>
                  <a:gd name="T62" fmla="*/ 1165 w 1536"/>
                  <a:gd name="T63" fmla="*/ 706 h 1559"/>
                  <a:gd name="T64" fmla="*/ 1321 w 1536"/>
                  <a:gd name="T65" fmla="*/ 668 h 1559"/>
                  <a:gd name="T66" fmla="*/ 926 w 1536"/>
                  <a:gd name="T67" fmla="*/ 1045 h 1559"/>
                  <a:gd name="T68" fmla="*/ 1367 w 1536"/>
                  <a:gd name="T69" fmla="*/ 639 h 1559"/>
                  <a:gd name="T70" fmla="*/ 1477 w 1536"/>
                  <a:gd name="T71" fmla="*/ 585 h 1559"/>
                  <a:gd name="T72" fmla="*/ 1367 w 1536"/>
                  <a:gd name="T73" fmla="*/ 677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36" h="1559" extrusionOk="0">
                    <a:moveTo>
                      <a:pt x="1516" y="558"/>
                    </a:moveTo>
                    <a:cubicBezTo>
                      <a:pt x="1469" y="519"/>
                      <a:pt x="1469" y="519"/>
                      <a:pt x="1469" y="519"/>
                    </a:cubicBezTo>
                    <a:cubicBezTo>
                      <a:pt x="1492" y="472"/>
                      <a:pt x="1505" y="420"/>
                      <a:pt x="1505" y="365"/>
                    </a:cubicBezTo>
                    <a:cubicBezTo>
                      <a:pt x="1505" y="303"/>
                      <a:pt x="1489" y="243"/>
                      <a:pt x="1457" y="190"/>
                    </a:cubicBezTo>
                    <a:cubicBezTo>
                      <a:pt x="1450" y="179"/>
                      <a:pt x="1436" y="176"/>
                      <a:pt x="1426" y="182"/>
                    </a:cubicBezTo>
                    <a:cubicBezTo>
                      <a:pt x="1415" y="189"/>
                      <a:pt x="1411" y="203"/>
                      <a:pt x="1418" y="213"/>
                    </a:cubicBezTo>
                    <a:cubicBezTo>
                      <a:pt x="1445" y="259"/>
                      <a:pt x="1460" y="312"/>
                      <a:pt x="1460" y="365"/>
                    </a:cubicBezTo>
                    <a:cubicBezTo>
                      <a:pt x="1460" y="506"/>
                      <a:pt x="1360" y="628"/>
                      <a:pt x="1222" y="655"/>
                    </a:cubicBezTo>
                    <a:cubicBezTo>
                      <a:pt x="1203" y="658"/>
                      <a:pt x="1184" y="660"/>
                      <a:pt x="1165" y="660"/>
                    </a:cubicBezTo>
                    <a:cubicBezTo>
                      <a:pt x="1002" y="660"/>
                      <a:pt x="870" y="528"/>
                      <a:pt x="870" y="365"/>
                    </a:cubicBezTo>
                    <a:cubicBezTo>
                      <a:pt x="870" y="202"/>
                      <a:pt x="1002" y="70"/>
                      <a:pt x="1165" y="70"/>
                    </a:cubicBezTo>
                    <a:cubicBezTo>
                      <a:pt x="1184" y="70"/>
                      <a:pt x="1203" y="72"/>
                      <a:pt x="1222" y="76"/>
                    </a:cubicBezTo>
                    <a:cubicBezTo>
                      <a:pt x="1275" y="86"/>
                      <a:pt x="1325" y="111"/>
                      <a:pt x="1365" y="149"/>
                    </a:cubicBezTo>
                    <a:cubicBezTo>
                      <a:pt x="1374" y="157"/>
                      <a:pt x="1389" y="157"/>
                      <a:pt x="1397" y="147"/>
                    </a:cubicBezTo>
                    <a:cubicBezTo>
                      <a:pt x="1406" y="138"/>
                      <a:pt x="1405" y="124"/>
                      <a:pt x="1396" y="115"/>
                    </a:cubicBezTo>
                    <a:cubicBezTo>
                      <a:pt x="1350" y="72"/>
                      <a:pt x="1293" y="43"/>
                      <a:pt x="1231" y="31"/>
                    </a:cubicBezTo>
                    <a:cubicBezTo>
                      <a:pt x="1209" y="27"/>
                      <a:pt x="1187" y="25"/>
                      <a:pt x="1165" y="25"/>
                    </a:cubicBezTo>
                    <a:cubicBezTo>
                      <a:pt x="1087" y="25"/>
                      <a:pt x="1016" y="50"/>
                      <a:pt x="959" y="94"/>
                    </a:cubicBezTo>
                    <a:cubicBezTo>
                      <a:pt x="955" y="91"/>
                      <a:pt x="955" y="91"/>
                      <a:pt x="955" y="91"/>
                    </a:cubicBezTo>
                    <a:cubicBezTo>
                      <a:pt x="847" y="0"/>
                      <a:pt x="689" y="0"/>
                      <a:pt x="581" y="91"/>
                    </a:cubicBezTo>
                    <a:cubicBezTo>
                      <a:pt x="571" y="99"/>
                      <a:pt x="571" y="99"/>
                      <a:pt x="571" y="99"/>
                    </a:cubicBezTo>
                    <a:cubicBezTo>
                      <a:pt x="357" y="99"/>
                      <a:pt x="357" y="99"/>
                      <a:pt x="357" y="99"/>
                    </a:cubicBezTo>
                    <a:cubicBezTo>
                      <a:pt x="253" y="99"/>
                      <a:pt x="169" y="184"/>
                      <a:pt x="169" y="287"/>
                    </a:cubicBezTo>
                    <a:cubicBezTo>
                      <a:pt x="169" y="435"/>
                      <a:pt x="169" y="435"/>
                      <a:pt x="169" y="435"/>
                    </a:cubicBezTo>
                    <a:cubicBezTo>
                      <a:pt x="15" y="564"/>
                      <a:pt x="15" y="564"/>
                      <a:pt x="15" y="564"/>
                    </a:cubicBezTo>
                    <a:cubicBezTo>
                      <a:pt x="14" y="564"/>
                      <a:pt x="14" y="564"/>
                      <a:pt x="13" y="564"/>
                    </a:cubicBezTo>
                    <a:cubicBezTo>
                      <a:pt x="5" y="568"/>
                      <a:pt x="0" y="576"/>
                      <a:pt x="0" y="585"/>
                    </a:cubicBezTo>
                    <a:cubicBezTo>
                      <a:pt x="0" y="1212"/>
                      <a:pt x="0" y="1212"/>
                      <a:pt x="0" y="1212"/>
                    </a:cubicBezTo>
                    <a:cubicBezTo>
                      <a:pt x="0" y="1225"/>
                      <a:pt x="10" y="1235"/>
                      <a:pt x="23" y="1235"/>
                    </a:cubicBezTo>
                    <a:cubicBezTo>
                      <a:pt x="35" y="1235"/>
                      <a:pt x="46" y="1225"/>
                      <a:pt x="46" y="1212"/>
                    </a:cubicBezTo>
                    <a:cubicBezTo>
                      <a:pt x="46" y="634"/>
                      <a:pt x="46" y="634"/>
                      <a:pt x="46" y="634"/>
                    </a:cubicBezTo>
                    <a:cubicBezTo>
                      <a:pt x="581" y="1080"/>
                      <a:pt x="581" y="1080"/>
                      <a:pt x="581" y="1080"/>
                    </a:cubicBezTo>
                    <a:cubicBezTo>
                      <a:pt x="635" y="1125"/>
                      <a:pt x="702" y="1147"/>
                      <a:pt x="768" y="1147"/>
                    </a:cubicBezTo>
                    <a:cubicBezTo>
                      <a:pt x="834" y="1147"/>
                      <a:pt x="901" y="1125"/>
                      <a:pt x="955" y="1080"/>
                    </a:cubicBezTo>
                    <a:cubicBezTo>
                      <a:pt x="1490" y="634"/>
                      <a:pt x="1490" y="634"/>
                      <a:pt x="1490" y="634"/>
                    </a:cubicBezTo>
                    <a:cubicBezTo>
                      <a:pt x="1490" y="1393"/>
                      <a:pt x="1490" y="1393"/>
                      <a:pt x="1490" y="1393"/>
                    </a:cubicBezTo>
                    <a:cubicBezTo>
                      <a:pt x="1490" y="1459"/>
                      <a:pt x="1436" y="1513"/>
                      <a:pt x="1370" y="1513"/>
                    </a:cubicBezTo>
                    <a:cubicBezTo>
                      <a:pt x="166" y="1513"/>
                      <a:pt x="166" y="1513"/>
                      <a:pt x="166" y="1513"/>
                    </a:cubicBezTo>
                    <a:cubicBezTo>
                      <a:pt x="100" y="1513"/>
                      <a:pt x="46" y="1459"/>
                      <a:pt x="46" y="1393"/>
                    </a:cubicBezTo>
                    <a:cubicBezTo>
                      <a:pt x="46" y="1304"/>
                      <a:pt x="46" y="1304"/>
                      <a:pt x="46" y="1304"/>
                    </a:cubicBezTo>
                    <a:cubicBezTo>
                      <a:pt x="46" y="1291"/>
                      <a:pt x="35" y="1281"/>
                      <a:pt x="23" y="1281"/>
                    </a:cubicBezTo>
                    <a:cubicBezTo>
                      <a:pt x="10" y="1281"/>
                      <a:pt x="0" y="1291"/>
                      <a:pt x="0" y="1304"/>
                    </a:cubicBezTo>
                    <a:cubicBezTo>
                      <a:pt x="0" y="1393"/>
                      <a:pt x="0" y="1393"/>
                      <a:pt x="0" y="1393"/>
                    </a:cubicBezTo>
                    <a:cubicBezTo>
                      <a:pt x="0" y="1485"/>
                      <a:pt x="74" y="1559"/>
                      <a:pt x="166" y="1559"/>
                    </a:cubicBezTo>
                    <a:cubicBezTo>
                      <a:pt x="1370" y="1559"/>
                      <a:pt x="1370" y="1559"/>
                      <a:pt x="1370" y="1559"/>
                    </a:cubicBezTo>
                    <a:cubicBezTo>
                      <a:pt x="1461" y="1559"/>
                      <a:pt x="1536" y="1485"/>
                      <a:pt x="1536" y="1393"/>
                    </a:cubicBezTo>
                    <a:cubicBezTo>
                      <a:pt x="1536" y="586"/>
                      <a:pt x="1536" y="586"/>
                      <a:pt x="1536" y="586"/>
                    </a:cubicBezTo>
                    <a:cubicBezTo>
                      <a:pt x="1536" y="586"/>
                      <a:pt x="1536" y="586"/>
                      <a:pt x="1536" y="586"/>
                    </a:cubicBezTo>
                    <a:cubicBezTo>
                      <a:pt x="1536" y="575"/>
                      <a:pt x="1533" y="572"/>
                      <a:pt x="1516" y="558"/>
                    </a:cubicBezTo>
                    <a:close/>
                    <a:moveTo>
                      <a:pt x="887" y="99"/>
                    </a:moveTo>
                    <a:cubicBezTo>
                      <a:pt x="649" y="99"/>
                      <a:pt x="649" y="99"/>
                      <a:pt x="649" y="99"/>
                    </a:cubicBezTo>
                    <a:cubicBezTo>
                      <a:pt x="723" y="58"/>
                      <a:pt x="813" y="58"/>
                      <a:pt x="887" y="99"/>
                    </a:cubicBezTo>
                    <a:close/>
                    <a:moveTo>
                      <a:pt x="169" y="495"/>
                    </a:moveTo>
                    <a:cubicBezTo>
                      <a:pt x="169" y="677"/>
                      <a:pt x="169" y="677"/>
                      <a:pt x="169" y="677"/>
                    </a:cubicBezTo>
                    <a:cubicBezTo>
                      <a:pt x="59" y="586"/>
                      <a:pt x="59" y="586"/>
                      <a:pt x="59" y="586"/>
                    </a:cubicBezTo>
                    <a:lnTo>
                      <a:pt x="169" y="495"/>
                    </a:lnTo>
                    <a:close/>
                    <a:moveTo>
                      <a:pt x="926" y="1045"/>
                    </a:moveTo>
                    <a:cubicBezTo>
                      <a:pt x="834" y="1121"/>
                      <a:pt x="702" y="1121"/>
                      <a:pt x="610" y="1044"/>
                    </a:cubicBezTo>
                    <a:cubicBezTo>
                      <a:pt x="214" y="715"/>
                      <a:pt x="214" y="715"/>
                      <a:pt x="214" y="715"/>
                    </a:cubicBezTo>
                    <a:cubicBezTo>
                      <a:pt x="214" y="287"/>
                      <a:pt x="214" y="287"/>
                      <a:pt x="214" y="287"/>
                    </a:cubicBezTo>
                    <a:cubicBezTo>
                      <a:pt x="214" y="209"/>
                      <a:pt x="278" y="145"/>
                      <a:pt x="357" y="145"/>
                    </a:cubicBezTo>
                    <a:cubicBezTo>
                      <a:pt x="905" y="145"/>
                      <a:pt x="905" y="145"/>
                      <a:pt x="905" y="145"/>
                    </a:cubicBezTo>
                    <a:cubicBezTo>
                      <a:pt x="855" y="204"/>
                      <a:pt x="824" y="281"/>
                      <a:pt x="824" y="365"/>
                    </a:cubicBezTo>
                    <a:cubicBezTo>
                      <a:pt x="824" y="553"/>
                      <a:pt x="977" y="706"/>
                      <a:pt x="1165" y="706"/>
                    </a:cubicBezTo>
                    <a:cubicBezTo>
                      <a:pt x="1187" y="706"/>
                      <a:pt x="1209" y="704"/>
                      <a:pt x="1231" y="699"/>
                    </a:cubicBezTo>
                    <a:cubicBezTo>
                      <a:pt x="1263" y="693"/>
                      <a:pt x="1293" y="682"/>
                      <a:pt x="1321" y="668"/>
                    </a:cubicBezTo>
                    <a:cubicBezTo>
                      <a:pt x="1321" y="715"/>
                      <a:pt x="1321" y="715"/>
                      <a:pt x="1321" y="715"/>
                    </a:cubicBezTo>
                    <a:lnTo>
                      <a:pt x="926" y="1045"/>
                    </a:lnTo>
                    <a:close/>
                    <a:moveTo>
                      <a:pt x="1367" y="677"/>
                    </a:moveTo>
                    <a:cubicBezTo>
                      <a:pt x="1367" y="639"/>
                      <a:pt x="1367" y="639"/>
                      <a:pt x="1367" y="639"/>
                    </a:cubicBezTo>
                    <a:cubicBezTo>
                      <a:pt x="1397" y="617"/>
                      <a:pt x="1424" y="589"/>
                      <a:pt x="1445" y="558"/>
                    </a:cubicBezTo>
                    <a:cubicBezTo>
                      <a:pt x="1455" y="567"/>
                      <a:pt x="1467" y="577"/>
                      <a:pt x="1477" y="585"/>
                    </a:cubicBezTo>
                    <a:lnTo>
                      <a:pt x="1367" y="677"/>
                    </a:lnTo>
                    <a:close/>
                    <a:moveTo>
                      <a:pt x="1367" y="677"/>
                    </a:moveTo>
                    <a:cubicBezTo>
                      <a:pt x="1367" y="677"/>
                      <a:pt x="1367" y="677"/>
                      <a:pt x="1367" y="677"/>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3500" dirty="0">
                  <a:latin typeface="Marianne"/>
                </a:endParaRPr>
              </a:p>
            </p:txBody>
          </p:sp>
        </p:grpSp>
      </p:grpSp>
      <p:sp>
        <p:nvSpPr>
          <p:cNvPr id="26" name="Titre 6"/>
          <p:cNvSpPr/>
          <p:nvPr/>
        </p:nvSpPr>
        <p:spPr bwMode="auto">
          <a:xfrm>
            <a:off x="12026255" y="2394109"/>
            <a:ext cx="3746496" cy="751785"/>
          </a:xfrm>
          <a:prstGeom prst="rect">
            <a:avLst/>
          </a:prstGeom>
        </p:spPr>
        <p:txBody>
          <a:bodyPr vert="horz" lIns="0" tIns="0" rIns="0" bIns="0" rtlCol="0" anchor="b">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lgn="ctr">
              <a:defRPr/>
            </a:pPr>
            <a:r>
              <a:rPr lang="fr-FR" sz="2400" dirty="0">
                <a:solidFill>
                  <a:schemeClr val="bg2"/>
                </a:solidFill>
                <a:latin typeface="Marianne"/>
              </a:rPr>
              <a:t>Etape 8 : Réception des identifiants</a:t>
            </a:r>
            <a:endParaRPr sz="3600" dirty="0">
              <a:solidFill>
                <a:schemeClr val="bg2"/>
              </a:solidFill>
              <a:latin typeface="Marianne"/>
            </a:endParaRPr>
          </a:p>
        </p:txBody>
      </p:sp>
      <p:cxnSp>
        <p:nvCxnSpPr>
          <p:cNvPr id="50" name="Connecteur droit avec flèche 53"/>
          <p:cNvCxnSpPr>
            <a:cxnSpLocks/>
          </p:cNvCxnSpPr>
          <p:nvPr/>
        </p:nvCxnSpPr>
        <p:spPr bwMode="auto">
          <a:xfrm>
            <a:off x="13615896" y="3216424"/>
            <a:ext cx="0" cy="10440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3" name="Groupe 2"/>
          <p:cNvGrpSpPr/>
          <p:nvPr/>
        </p:nvGrpSpPr>
        <p:grpSpPr bwMode="auto">
          <a:xfrm>
            <a:off x="11054680" y="4448513"/>
            <a:ext cx="5256584" cy="2800360"/>
            <a:chOff x="10890100" y="4110800"/>
            <a:chExt cx="6172277" cy="4638549"/>
          </a:xfrm>
        </p:grpSpPr>
        <p:sp>
          <p:nvSpPr>
            <p:cNvPr id="27" name="Rectangle : coins arrondis 32"/>
            <p:cNvSpPr/>
            <p:nvPr/>
          </p:nvSpPr>
          <p:spPr bwMode="auto">
            <a:xfrm>
              <a:off x="10890100" y="4110800"/>
              <a:ext cx="6172277" cy="4626310"/>
            </a:xfrm>
            <a:prstGeom prst="roundRect">
              <a:avLst>
                <a:gd name="adj" fmla="val 16667"/>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defRPr/>
              </a:pPr>
              <a:endParaRPr lang="fr-FR" sz="2000" dirty="0">
                <a:latin typeface="Marianne"/>
              </a:endParaRPr>
            </a:p>
          </p:txBody>
        </p:sp>
        <p:grpSp>
          <p:nvGrpSpPr>
            <p:cNvPr id="28" name="Groupe 33"/>
            <p:cNvGrpSpPr>
              <a:grpSpLocks noChangeAspect="1"/>
            </p:cNvGrpSpPr>
            <p:nvPr/>
          </p:nvGrpSpPr>
          <p:grpSpPr bwMode="auto">
            <a:xfrm>
              <a:off x="13413027" y="4276350"/>
              <a:ext cx="763510" cy="682944"/>
              <a:chOff x="704533" y="2862230"/>
              <a:chExt cx="511491" cy="428400"/>
            </a:xfrm>
          </p:grpSpPr>
          <p:sp>
            <p:nvSpPr>
              <p:cNvPr id="29" name="Freeform 27"/>
              <p:cNvSpPr>
                <a:spLocks noEditPoints="1"/>
              </p:cNvSpPr>
              <p:nvPr/>
            </p:nvSpPr>
            <p:spPr bwMode="auto">
              <a:xfrm>
                <a:off x="704533" y="2862230"/>
                <a:ext cx="511200" cy="428400"/>
              </a:xfrm>
              <a:custGeom>
                <a:avLst/>
                <a:gdLst>
                  <a:gd name="T0" fmla="*/ 1514 w 1536"/>
                  <a:gd name="T1" fmla="*/ 649 h 1297"/>
                  <a:gd name="T2" fmla="*/ 1491 w 1536"/>
                  <a:gd name="T3" fmla="*/ 671 h 1297"/>
                  <a:gd name="T4" fmla="*/ 1491 w 1536"/>
                  <a:gd name="T5" fmla="*/ 823 h 1297"/>
                  <a:gd name="T6" fmla="*/ 45 w 1536"/>
                  <a:gd name="T7" fmla="*/ 823 h 1297"/>
                  <a:gd name="T8" fmla="*/ 45 w 1536"/>
                  <a:gd name="T9" fmla="*/ 74 h 1297"/>
                  <a:gd name="T10" fmla="*/ 74 w 1536"/>
                  <a:gd name="T11" fmla="*/ 45 h 1297"/>
                  <a:gd name="T12" fmla="*/ 1090 w 1536"/>
                  <a:gd name="T13" fmla="*/ 45 h 1297"/>
                  <a:gd name="T14" fmla="*/ 1112 w 1536"/>
                  <a:gd name="T15" fmla="*/ 22 h 1297"/>
                  <a:gd name="T16" fmla="*/ 1090 w 1536"/>
                  <a:gd name="T17" fmla="*/ 0 h 1297"/>
                  <a:gd name="T18" fmla="*/ 74 w 1536"/>
                  <a:gd name="T19" fmla="*/ 0 h 1297"/>
                  <a:gd name="T20" fmla="*/ 0 w 1536"/>
                  <a:gd name="T21" fmla="*/ 74 h 1297"/>
                  <a:gd name="T22" fmla="*/ 0 w 1536"/>
                  <a:gd name="T23" fmla="*/ 926 h 1297"/>
                  <a:gd name="T24" fmla="*/ 74 w 1536"/>
                  <a:gd name="T25" fmla="*/ 1000 h 1297"/>
                  <a:gd name="T26" fmla="*/ 325 w 1536"/>
                  <a:gd name="T27" fmla="*/ 1000 h 1297"/>
                  <a:gd name="T28" fmla="*/ 347 w 1536"/>
                  <a:gd name="T29" fmla="*/ 977 h 1297"/>
                  <a:gd name="T30" fmla="*/ 325 w 1536"/>
                  <a:gd name="T31" fmla="*/ 955 h 1297"/>
                  <a:gd name="T32" fmla="*/ 74 w 1536"/>
                  <a:gd name="T33" fmla="*/ 955 h 1297"/>
                  <a:gd name="T34" fmla="*/ 45 w 1536"/>
                  <a:gd name="T35" fmla="*/ 926 h 1297"/>
                  <a:gd name="T36" fmla="*/ 45 w 1536"/>
                  <a:gd name="T37" fmla="*/ 868 h 1297"/>
                  <a:gd name="T38" fmla="*/ 1491 w 1536"/>
                  <a:gd name="T39" fmla="*/ 868 h 1297"/>
                  <a:gd name="T40" fmla="*/ 1491 w 1536"/>
                  <a:gd name="T41" fmla="*/ 926 h 1297"/>
                  <a:gd name="T42" fmla="*/ 1462 w 1536"/>
                  <a:gd name="T43" fmla="*/ 955 h 1297"/>
                  <a:gd name="T44" fmla="*/ 429 w 1536"/>
                  <a:gd name="T45" fmla="*/ 955 h 1297"/>
                  <a:gd name="T46" fmla="*/ 406 w 1536"/>
                  <a:gd name="T47" fmla="*/ 977 h 1297"/>
                  <a:gd name="T48" fmla="*/ 429 w 1536"/>
                  <a:gd name="T49" fmla="*/ 1000 h 1297"/>
                  <a:gd name="T50" fmla="*/ 618 w 1536"/>
                  <a:gd name="T51" fmla="*/ 1000 h 1297"/>
                  <a:gd name="T52" fmla="*/ 609 w 1536"/>
                  <a:gd name="T53" fmla="*/ 1057 h 1297"/>
                  <a:gd name="T54" fmla="*/ 551 w 1536"/>
                  <a:gd name="T55" fmla="*/ 1176 h 1297"/>
                  <a:gd name="T56" fmla="*/ 526 w 1536"/>
                  <a:gd name="T57" fmla="*/ 1202 h 1297"/>
                  <a:gd name="T58" fmla="*/ 515 w 1536"/>
                  <a:gd name="T59" fmla="*/ 1263 h 1297"/>
                  <a:gd name="T60" fmla="*/ 567 w 1536"/>
                  <a:gd name="T61" fmla="*/ 1297 h 1297"/>
                  <a:gd name="T62" fmla="*/ 969 w 1536"/>
                  <a:gd name="T63" fmla="*/ 1297 h 1297"/>
                  <a:gd name="T64" fmla="*/ 1021 w 1536"/>
                  <a:gd name="T65" fmla="*/ 1263 h 1297"/>
                  <a:gd name="T66" fmla="*/ 1010 w 1536"/>
                  <a:gd name="T67" fmla="*/ 1202 h 1297"/>
                  <a:gd name="T68" fmla="*/ 985 w 1536"/>
                  <a:gd name="T69" fmla="*/ 1176 h 1297"/>
                  <a:gd name="T70" fmla="*/ 927 w 1536"/>
                  <a:gd name="T71" fmla="*/ 1057 h 1297"/>
                  <a:gd name="T72" fmla="*/ 918 w 1536"/>
                  <a:gd name="T73" fmla="*/ 1000 h 1297"/>
                  <a:gd name="T74" fmla="*/ 1462 w 1536"/>
                  <a:gd name="T75" fmla="*/ 1000 h 1297"/>
                  <a:gd name="T76" fmla="*/ 1536 w 1536"/>
                  <a:gd name="T77" fmla="*/ 926 h 1297"/>
                  <a:gd name="T78" fmla="*/ 1536 w 1536"/>
                  <a:gd name="T79" fmla="*/ 671 h 1297"/>
                  <a:gd name="T80" fmla="*/ 1514 w 1536"/>
                  <a:gd name="T81" fmla="*/ 649 h 1297"/>
                  <a:gd name="T82" fmla="*/ 980 w 1536"/>
                  <a:gd name="T83" fmla="*/ 1245 h 1297"/>
                  <a:gd name="T84" fmla="*/ 969 w 1536"/>
                  <a:gd name="T85" fmla="*/ 1252 h 1297"/>
                  <a:gd name="T86" fmla="*/ 567 w 1536"/>
                  <a:gd name="T87" fmla="*/ 1252 h 1297"/>
                  <a:gd name="T88" fmla="*/ 556 w 1536"/>
                  <a:gd name="T89" fmla="*/ 1245 h 1297"/>
                  <a:gd name="T90" fmla="*/ 559 w 1536"/>
                  <a:gd name="T91" fmla="*/ 1233 h 1297"/>
                  <a:gd name="T92" fmla="*/ 583 w 1536"/>
                  <a:gd name="T93" fmla="*/ 1207 h 1297"/>
                  <a:gd name="T94" fmla="*/ 596 w 1536"/>
                  <a:gd name="T95" fmla="*/ 1193 h 1297"/>
                  <a:gd name="T96" fmla="*/ 940 w 1536"/>
                  <a:gd name="T97" fmla="*/ 1193 h 1297"/>
                  <a:gd name="T98" fmla="*/ 953 w 1536"/>
                  <a:gd name="T99" fmla="*/ 1207 h 1297"/>
                  <a:gd name="T100" fmla="*/ 977 w 1536"/>
                  <a:gd name="T101" fmla="*/ 1233 h 1297"/>
                  <a:gd name="T102" fmla="*/ 980 w 1536"/>
                  <a:gd name="T103" fmla="*/ 1245 h 1297"/>
                  <a:gd name="T104" fmla="*/ 882 w 1536"/>
                  <a:gd name="T105" fmla="*/ 1064 h 1297"/>
                  <a:gd name="T106" fmla="*/ 910 w 1536"/>
                  <a:gd name="T107" fmla="*/ 1148 h 1297"/>
                  <a:gd name="T108" fmla="*/ 626 w 1536"/>
                  <a:gd name="T109" fmla="*/ 1148 h 1297"/>
                  <a:gd name="T110" fmla="*/ 654 w 1536"/>
                  <a:gd name="T111" fmla="*/ 1064 h 1297"/>
                  <a:gd name="T112" fmla="*/ 664 w 1536"/>
                  <a:gd name="T113" fmla="*/ 1000 h 1297"/>
                  <a:gd name="T114" fmla="*/ 872 w 1536"/>
                  <a:gd name="T115" fmla="*/ 1000 h 1297"/>
                  <a:gd name="T116" fmla="*/ 882 w 1536"/>
                  <a:gd name="T117" fmla="*/ 1064 h 1297"/>
                  <a:gd name="T118" fmla="*/ 882 w 1536"/>
                  <a:gd name="T119" fmla="*/ 1064 h 1297"/>
                  <a:gd name="T120" fmla="*/ 882 w 1536"/>
                  <a:gd name="T121" fmla="*/ 1064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36" h="1297" extrusionOk="0">
                    <a:moveTo>
                      <a:pt x="1514" y="649"/>
                    </a:moveTo>
                    <a:cubicBezTo>
                      <a:pt x="1501" y="649"/>
                      <a:pt x="1491" y="659"/>
                      <a:pt x="1491" y="671"/>
                    </a:cubicBezTo>
                    <a:cubicBezTo>
                      <a:pt x="1491" y="823"/>
                      <a:pt x="1491" y="823"/>
                      <a:pt x="1491" y="823"/>
                    </a:cubicBezTo>
                    <a:cubicBezTo>
                      <a:pt x="45" y="823"/>
                      <a:pt x="45" y="823"/>
                      <a:pt x="45" y="823"/>
                    </a:cubicBezTo>
                    <a:cubicBezTo>
                      <a:pt x="45" y="74"/>
                      <a:pt x="45" y="74"/>
                      <a:pt x="45" y="74"/>
                    </a:cubicBezTo>
                    <a:cubicBezTo>
                      <a:pt x="45" y="58"/>
                      <a:pt x="58" y="45"/>
                      <a:pt x="74" y="45"/>
                    </a:cubicBezTo>
                    <a:cubicBezTo>
                      <a:pt x="1090" y="45"/>
                      <a:pt x="1090" y="45"/>
                      <a:pt x="1090" y="45"/>
                    </a:cubicBezTo>
                    <a:cubicBezTo>
                      <a:pt x="1102" y="45"/>
                      <a:pt x="1112" y="35"/>
                      <a:pt x="1112" y="22"/>
                    </a:cubicBezTo>
                    <a:cubicBezTo>
                      <a:pt x="1112" y="10"/>
                      <a:pt x="1102" y="0"/>
                      <a:pt x="1090" y="0"/>
                    </a:cubicBezTo>
                    <a:cubicBezTo>
                      <a:pt x="74" y="0"/>
                      <a:pt x="74" y="0"/>
                      <a:pt x="74" y="0"/>
                    </a:cubicBezTo>
                    <a:cubicBezTo>
                      <a:pt x="33" y="0"/>
                      <a:pt x="0" y="33"/>
                      <a:pt x="0" y="74"/>
                    </a:cubicBezTo>
                    <a:cubicBezTo>
                      <a:pt x="0" y="926"/>
                      <a:pt x="0" y="926"/>
                      <a:pt x="0" y="926"/>
                    </a:cubicBezTo>
                    <a:cubicBezTo>
                      <a:pt x="0" y="967"/>
                      <a:pt x="33" y="1000"/>
                      <a:pt x="74" y="1000"/>
                    </a:cubicBezTo>
                    <a:cubicBezTo>
                      <a:pt x="325" y="1000"/>
                      <a:pt x="325" y="1000"/>
                      <a:pt x="325" y="1000"/>
                    </a:cubicBezTo>
                    <a:cubicBezTo>
                      <a:pt x="337" y="1000"/>
                      <a:pt x="347" y="990"/>
                      <a:pt x="347" y="977"/>
                    </a:cubicBezTo>
                    <a:cubicBezTo>
                      <a:pt x="347" y="965"/>
                      <a:pt x="337" y="955"/>
                      <a:pt x="325" y="955"/>
                    </a:cubicBezTo>
                    <a:cubicBezTo>
                      <a:pt x="74" y="955"/>
                      <a:pt x="74" y="955"/>
                      <a:pt x="74" y="955"/>
                    </a:cubicBezTo>
                    <a:cubicBezTo>
                      <a:pt x="58" y="955"/>
                      <a:pt x="45" y="942"/>
                      <a:pt x="45" y="926"/>
                    </a:cubicBezTo>
                    <a:cubicBezTo>
                      <a:pt x="45" y="868"/>
                      <a:pt x="45" y="868"/>
                      <a:pt x="45" y="868"/>
                    </a:cubicBezTo>
                    <a:cubicBezTo>
                      <a:pt x="1491" y="868"/>
                      <a:pt x="1491" y="868"/>
                      <a:pt x="1491" y="868"/>
                    </a:cubicBezTo>
                    <a:cubicBezTo>
                      <a:pt x="1491" y="926"/>
                      <a:pt x="1491" y="926"/>
                      <a:pt x="1491" y="926"/>
                    </a:cubicBezTo>
                    <a:cubicBezTo>
                      <a:pt x="1491" y="942"/>
                      <a:pt x="1478" y="955"/>
                      <a:pt x="1462" y="955"/>
                    </a:cubicBezTo>
                    <a:cubicBezTo>
                      <a:pt x="429" y="955"/>
                      <a:pt x="429" y="955"/>
                      <a:pt x="429" y="955"/>
                    </a:cubicBezTo>
                    <a:cubicBezTo>
                      <a:pt x="416" y="955"/>
                      <a:pt x="406" y="965"/>
                      <a:pt x="406" y="977"/>
                    </a:cubicBezTo>
                    <a:cubicBezTo>
                      <a:pt x="406" y="990"/>
                      <a:pt x="416" y="1000"/>
                      <a:pt x="429" y="1000"/>
                    </a:cubicBezTo>
                    <a:cubicBezTo>
                      <a:pt x="618" y="1000"/>
                      <a:pt x="618" y="1000"/>
                      <a:pt x="618" y="1000"/>
                    </a:cubicBezTo>
                    <a:cubicBezTo>
                      <a:pt x="609" y="1057"/>
                      <a:pt x="609" y="1057"/>
                      <a:pt x="609" y="1057"/>
                    </a:cubicBezTo>
                    <a:cubicBezTo>
                      <a:pt x="603" y="1102"/>
                      <a:pt x="582" y="1143"/>
                      <a:pt x="551" y="1176"/>
                    </a:cubicBezTo>
                    <a:cubicBezTo>
                      <a:pt x="526" y="1202"/>
                      <a:pt x="526" y="1202"/>
                      <a:pt x="526" y="1202"/>
                    </a:cubicBezTo>
                    <a:cubicBezTo>
                      <a:pt x="510" y="1218"/>
                      <a:pt x="506" y="1242"/>
                      <a:pt x="515" y="1263"/>
                    </a:cubicBezTo>
                    <a:cubicBezTo>
                      <a:pt x="524" y="1284"/>
                      <a:pt x="544" y="1297"/>
                      <a:pt x="567" y="1297"/>
                    </a:cubicBezTo>
                    <a:cubicBezTo>
                      <a:pt x="969" y="1297"/>
                      <a:pt x="969" y="1297"/>
                      <a:pt x="969" y="1297"/>
                    </a:cubicBezTo>
                    <a:cubicBezTo>
                      <a:pt x="992" y="1297"/>
                      <a:pt x="1012" y="1284"/>
                      <a:pt x="1021" y="1263"/>
                    </a:cubicBezTo>
                    <a:cubicBezTo>
                      <a:pt x="1030" y="1242"/>
                      <a:pt x="1026" y="1218"/>
                      <a:pt x="1010" y="1202"/>
                    </a:cubicBezTo>
                    <a:cubicBezTo>
                      <a:pt x="985" y="1176"/>
                      <a:pt x="985" y="1176"/>
                      <a:pt x="985" y="1176"/>
                    </a:cubicBezTo>
                    <a:cubicBezTo>
                      <a:pt x="954" y="1143"/>
                      <a:pt x="933" y="1102"/>
                      <a:pt x="927" y="1057"/>
                    </a:cubicBezTo>
                    <a:cubicBezTo>
                      <a:pt x="918" y="1000"/>
                      <a:pt x="918" y="1000"/>
                      <a:pt x="918" y="1000"/>
                    </a:cubicBezTo>
                    <a:cubicBezTo>
                      <a:pt x="1462" y="1000"/>
                      <a:pt x="1462" y="1000"/>
                      <a:pt x="1462" y="1000"/>
                    </a:cubicBezTo>
                    <a:cubicBezTo>
                      <a:pt x="1503" y="1000"/>
                      <a:pt x="1536" y="967"/>
                      <a:pt x="1536" y="926"/>
                    </a:cubicBezTo>
                    <a:cubicBezTo>
                      <a:pt x="1536" y="671"/>
                      <a:pt x="1536" y="671"/>
                      <a:pt x="1536" y="671"/>
                    </a:cubicBezTo>
                    <a:cubicBezTo>
                      <a:pt x="1536" y="659"/>
                      <a:pt x="1526" y="649"/>
                      <a:pt x="1514" y="649"/>
                    </a:cubicBezTo>
                    <a:close/>
                    <a:moveTo>
                      <a:pt x="980" y="1245"/>
                    </a:moveTo>
                    <a:cubicBezTo>
                      <a:pt x="979" y="1248"/>
                      <a:pt x="976" y="1252"/>
                      <a:pt x="969" y="1252"/>
                    </a:cubicBezTo>
                    <a:cubicBezTo>
                      <a:pt x="567" y="1252"/>
                      <a:pt x="567" y="1252"/>
                      <a:pt x="567" y="1252"/>
                    </a:cubicBezTo>
                    <a:cubicBezTo>
                      <a:pt x="560" y="1252"/>
                      <a:pt x="557" y="1248"/>
                      <a:pt x="556" y="1245"/>
                    </a:cubicBezTo>
                    <a:cubicBezTo>
                      <a:pt x="555" y="1243"/>
                      <a:pt x="554" y="1238"/>
                      <a:pt x="559" y="1233"/>
                    </a:cubicBezTo>
                    <a:cubicBezTo>
                      <a:pt x="583" y="1207"/>
                      <a:pt x="583" y="1207"/>
                      <a:pt x="583" y="1207"/>
                    </a:cubicBezTo>
                    <a:cubicBezTo>
                      <a:pt x="588" y="1202"/>
                      <a:pt x="592" y="1198"/>
                      <a:pt x="596" y="1193"/>
                    </a:cubicBezTo>
                    <a:cubicBezTo>
                      <a:pt x="940" y="1193"/>
                      <a:pt x="940" y="1193"/>
                      <a:pt x="940" y="1193"/>
                    </a:cubicBezTo>
                    <a:cubicBezTo>
                      <a:pt x="944" y="1198"/>
                      <a:pt x="948" y="1202"/>
                      <a:pt x="953" y="1207"/>
                    </a:cubicBezTo>
                    <a:cubicBezTo>
                      <a:pt x="977" y="1233"/>
                      <a:pt x="977" y="1233"/>
                      <a:pt x="977" y="1233"/>
                    </a:cubicBezTo>
                    <a:cubicBezTo>
                      <a:pt x="982" y="1238"/>
                      <a:pt x="981" y="1243"/>
                      <a:pt x="980" y="1245"/>
                    </a:cubicBezTo>
                    <a:close/>
                    <a:moveTo>
                      <a:pt x="882" y="1064"/>
                    </a:moveTo>
                    <a:cubicBezTo>
                      <a:pt x="887" y="1093"/>
                      <a:pt x="896" y="1122"/>
                      <a:pt x="910" y="1148"/>
                    </a:cubicBezTo>
                    <a:cubicBezTo>
                      <a:pt x="626" y="1148"/>
                      <a:pt x="626" y="1148"/>
                      <a:pt x="626" y="1148"/>
                    </a:cubicBezTo>
                    <a:cubicBezTo>
                      <a:pt x="640" y="1122"/>
                      <a:pt x="649" y="1093"/>
                      <a:pt x="654" y="1064"/>
                    </a:cubicBezTo>
                    <a:cubicBezTo>
                      <a:pt x="664" y="1000"/>
                      <a:pt x="664" y="1000"/>
                      <a:pt x="664" y="1000"/>
                    </a:cubicBezTo>
                    <a:cubicBezTo>
                      <a:pt x="872" y="1000"/>
                      <a:pt x="872" y="1000"/>
                      <a:pt x="872" y="1000"/>
                    </a:cubicBezTo>
                    <a:lnTo>
                      <a:pt x="882" y="1064"/>
                    </a:lnTo>
                    <a:close/>
                    <a:moveTo>
                      <a:pt x="882" y="1064"/>
                    </a:moveTo>
                    <a:cubicBezTo>
                      <a:pt x="882" y="1064"/>
                      <a:pt x="882" y="1064"/>
                      <a:pt x="882" y="1064"/>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30" name="Freeform 28"/>
              <p:cNvSpPr>
                <a:spLocks noEditPoints="1"/>
              </p:cNvSpPr>
              <p:nvPr/>
            </p:nvSpPr>
            <p:spPr bwMode="auto">
              <a:xfrm>
                <a:off x="1092200" y="2862230"/>
                <a:ext cx="123825" cy="198438"/>
              </a:xfrm>
              <a:custGeom>
                <a:avLst/>
                <a:gdLst>
                  <a:gd name="T0" fmla="*/ 291 w 365"/>
                  <a:gd name="T1" fmla="*/ 0 h 590"/>
                  <a:gd name="T2" fmla="*/ 23 w 365"/>
                  <a:gd name="T3" fmla="*/ 0 h 590"/>
                  <a:gd name="T4" fmla="*/ 0 w 365"/>
                  <a:gd name="T5" fmla="*/ 22 h 590"/>
                  <a:gd name="T6" fmla="*/ 23 w 365"/>
                  <a:gd name="T7" fmla="*/ 45 h 590"/>
                  <a:gd name="T8" fmla="*/ 291 w 365"/>
                  <a:gd name="T9" fmla="*/ 45 h 590"/>
                  <a:gd name="T10" fmla="*/ 320 w 365"/>
                  <a:gd name="T11" fmla="*/ 74 h 590"/>
                  <a:gd name="T12" fmla="*/ 320 w 365"/>
                  <a:gd name="T13" fmla="*/ 567 h 590"/>
                  <a:gd name="T14" fmla="*/ 343 w 365"/>
                  <a:gd name="T15" fmla="*/ 590 h 590"/>
                  <a:gd name="T16" fmla="*/ 365 w 365"/>
                  <a:gd name="T17" fmla="*/ 567 h 590"/>
                  <a:gd name="T18" fmla="*/ 365 w 365"/>
                  <a:gd name="T19" fmla="*/ 74 h 590"/>
                  <a:gd name="T20" fmla="*/ 291 w 365"/>
                  <a:gd name="T21" fmla="*/ 0 h 590"/>
                  <a:gd name="T22" fmla="*/ 291 w 365"/>
                  <a:gd name="T23" fmla="*/ 0 h 590"/>
                  <a:gd name="T24" fmla="*/ 291 w 365"/>
                  <a:gd name="T25"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5" h="590" extrusionOk="0">
                    <a:moveTo>
                      <a:pt x="291" y="0"/>
                    </a:moveTo>
                    <a:cubicBezTo>
                      <a:pt x="23" y="0"/>
                      <a:pt x="23" y="0"/>
                      <a:pt x="23" y="0"/>
                    </a:cubicBezTo>
                    <a:cubicBezTo>
                      <a:pt x="10" y="0"/>
                      <a:pt x="0" y="10"/>
                      <a:pt x="0" y="22"/>
                    </a:cubicBezTo>
                    <a:cubicBezTo>
                      <a:pt x="0" y="35"/>
                      <a:pt x="10" y="45"/>
                      <a:pt x="23" y="45"/>
                    </a:cubicBezTo>
                    <a:cubicBezTo>
                      <a:pt x="291" y="45"/>
                      <a:pt x="291" y="45"/>
                      <a:pt x="291" y="45"/>
                    </a:cubicBezTo>
                    <a:cubicBezTo>
                      <a:pt x="307" y="45"/>
                      <a:pt x="320" y="58"/>
                      <a:pt x="320" y="74"/>
                    </a:cubicBezTo>
                    <a:cubicBezTo>
                      <a:pt x="320" y="567"/>
                      <a:pt x="320" y="567"/>
                      <a:pt x="320" y="567"/>
                    </a:cubicBezTo>
                    <a:cubicBezTo>
                      <a:pt x="320" y="580"/>
                      <a:pt x="330" y="590"/>
                      <a:pt x="343" y="590"/>
                    </a:cubicBezTo>
                    <a:cubicBezTo>
                      <a:pt x="355" y="590"/>
                      <a:pt x="365" y="580"/>
                      <a:pt x="365" y="567"/>
                    </a:cubicBezTo>
                    <a:cubicBezTo>
                      <a:pt x="365" y="74"/>
                      <a:pt x="365" y="74"/>
                      <a:pt x="365" y="74"/>
                    </a:cubicBezTo>
                    <a:cubicBezTo>
                      <a:pt x="365" y="33"/>
                      <a:pt x="332" y="0"/>
                      <a:pt x="291" y="0"/>
                    </a:cubicBezTo>
                    <a:close/>
                    <a:moveTo>
                      <a:pt x="291" y="0"/>
                    </a:moveTo>
                    <a:cubicBezTo>
                      <a:pt x="291" y="0"/>
                      <a:pt x="291" y="0"/>
                      <a:pt x="291" y="0"/>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31" name="Freeform 32"/>
              <p:cNvSpPr>
                <a:spLocks noEditPoints="1"/>
              </p:cNvSpPr>
              <p:nvPr/>
            </p:nvSpPr>
            <p:spPr bwMode="auto">
              <a:xfrm>
                <a:off x="801688" y="2930493"/>
                <a:ext cx="114300" cy="14288"/>
              </a:xfrm>
              <a:custGeom>
                <a:avLst/>
                <a:gdLst>
                  <a:gd name="T0" fmla="*/ 317 w 339"/>
                  <a:gd name="T1" fmla="*/ 45 h 45"/>
                  <a:gd name="T2" fmla="*/ 339 w 339"/>
                  <a:gd name="T3" fmla="*/ 22 h 45"/>
                  <a:gd name="T4" fmla="*/ 317 w 339"/>
                  <a:gd name="T5" fmla="*/ 0 h 45"/>
                  <a:gd name="T6" fmla="*/ 23 w 339"/>
                  <a:gd name="T7" fmla="*/ 0 h 45"/>
                  <a:gd name="T8" fmla="*/ 0 w 339"/>
                  <a:gd name="T9" fmla="*/ 22 h 45"/>
                  <a:gd name="T10" fmla="*/ 23 w 339"/>
                  <a:gd name="T11" fmla="*/ 45 h 45"/>
                  <a:gd name="T12" fmla="*/ 317 w 339"/>
                  <a:gd name="T13" fmla="*/ 45 h 45"/>
                  <a:gd name="T14" fmla="*/ 317 w 339"/>
                  <a:gd name="T15" fmla="*/ 45 h 45"/>
                  <a:gd name="T16" fmla="*/ 317 w 339"/>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45" extrusionOk="0">
                    <a:moveTo>
                      <a:pt x="317" y="45"/>
                    </a:moveTo>
                    <a:cubicBezTo>
                      <a:pt x="329" y="45"/>
                      <a:pt x="339" y="35"/>
                      <a:pt x="339" y="22"/>
                    </a:cubicBezTo>
                    <a:cubicBezTo>
                      <a:pt x="339" y="10"/>
                      <a:pt x="329" y="0"/>
                      <a:pt x="317" y="0"/>
                    </a:cubicBezTo>
                    <a:cubicBezTo>
                      <a:pt x="23" y="0"/>
                      <a:pt x="23" y="0"/>
                      <a:pt x="23" y="0"/>
                    </a:cubicBezTo>
                    <a:cubicBezTo>
                      <a:pt x="11" y="0"/>
                      <a:pt x="0" y="10"/>
                      <a:pt x="0" y="22"/>
                    </a:cubicBezTo>
                    <a:cubicBezTo>
                      <a:pt x="0" y="35"/>
                      <a:pt x="11" y="45"/>
                      <a:pt x="23" y="45"/>
                    </a:cubicBezTo>
                    <a:lnTo>
                      <a:pt x="317" y="45"/>
                    </a:lnTo>
                    <a:close/>
                    <a:moveTo>
                      <a:pt x="317" y="45"/>
                    </a:moveTo>
                    <a:cubicBezTo>
                      <a:pt x="317" y="45"/>
                      <a:pt x="317" y="45"/>
                      <a:pt x="317" y="45"/>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32" name="Freeform 33"/>
              <p:cNvSpPr>
                <a:spLocks noEditPoints="1"/>
              </p:cNvSpPr>
              <p:nvPr/>
            </p:nvSpPr>
            <p:spPr bwMode="auto">
              <a:xfrm>
                <a:off x="760413" y="2930493"/>
                <a:ext cx="26987" cy="14288"/>
              </a:xfrm>
              <a:custGeom>
                <a:avLst/>
                <a:gdLst>
                  <a:gd name="T0" fmla="*/ 23 w 84"/>
                  <a:gd name="T1" fmla="*/ 45 h 45"/>
                  <a:gd name="T2" fmla="*/ 62 w 84"/>
                  <a:gd name="T3" fmla="*/ 45 h 45"/>
                  <a:gd name="T4" fmla="*/ 84 w 84"/>
                  <a:gd name="T5" fmla="*/ 22 h 45"/>
                  <a:gd name="T6" fmla="*/ 62 w 84"/>
                  <a:gd name="T7" fmla="*/ 0 h 45"/>
                  <a:gd name="T8" fmla="*/ 23 w 84"/>
                  <a:gd name="T9" fmla="*/ 0 h 45"/>
                  <a:gd name="T10" fmla="*/ 0 w 84"/>
                  <a:gd name="T11" fmla="*/ 22 h 45"/>
                  <a:gd name="T12" fmla="*/ 23 w 84"/>
                  <a:gd name="T13" fmla="*/ 45 h 45"/>
                  <a:gd name="T14" fmla="*/ 23 w 84"/>
                  <a:gd name="T15" fmla="*/ 45 h 45"/>
                  <a:gd name="T16" fmla="*/ 23 w 84"/>
                  <a:gd name="T17"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45" extrusionOk="0">
                    <a:moveTo>
                      <a:pt x="23" y="45"/>
                    </a:moveTo>
                    <a:cubicBezTo>
                      <a:pt x="62" y="45"/>
                      <a:pt x="62" y="45"/>
                      <a:pt x="62" y="45"/>
                    </a:cubicBezTo>
                    <a:cubicBezTo>
                      <a:pt x="74" y="45"/>
                      <a:pt x="84" y="35"/>
                      <a:pt x="84" y="22"/>
                    </a:cubicBezTo>
                    <a:cubicBezTo>
                      <a:pt x="84" y="10"/>
                      <a:pt x="74" y="0"/>
                      <a:pt x="62" y="0"/>
                    </a:cubicBezTo>
                    <a:cubicBezTo>
                      <a:pt x="23" y="0"/>
                      <a:pt x="23" y="0"/>
                      <a:pt x="23" y="0"/>
                    </a:cubicBezTo>
                    <a:cubicBezTo>
                      <a:pt x="10" y="0"/>
                      <a:pt x="0" y="10"/>
                      <a:pt x="0" y="22"/>
                    </a:cubicBezTo>
                    <a:cubicBezTo>
                      <a:pt x="0" y="35"/>
                      <a:pt x="10" y="45"/>
                      <a:pt x="23" y="45"/>
                    </a:cubicBezTo>
                    <a:close/>
                    <a:moveTo>
                      <a:pt x="23" y="45"/>
                    </a:moveTo>
                    <a:cubicBezTo>
                      <a:pt x="23" y="45"/>
                      <a:pt x="23" y="45"/>
                      <a:pt x="23" y="45"/>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33" name="Freeform 34"/>
              <p:cNvSpPr>
                <a:spLocks noEditPoints="1"/>
              </p:cNvSpPr>
              <p:nvPr/>
            </p:nvSpPr>
            <p:spPr bwMode="auto">
              <a:xfrm>
                <a:off x="760413" y="2965418"/>
                <a:ext cx="125412" cy="15875"/>
              </a:xfrm>
              <a:custGeom>
                <a:avLst/>
                <a:gdLst>
                  <a:gd name="T0" fmla="*/ 372 w 372"/>
                  <a:gd name="T1" fmla="*/ 23 h 45"/>
                  <a:gd name="T2" fmla="*/ 350 w 372"/>
                  <a:gd name="T3" fmla="*/ 0 h 45"/>
                  <a:gd name="T4" fmla="*/ 23 w 372"/>
                  <a:gd name="T5" fmla="*/ 0 h 45"/>
                  <a:gd name="T6" fmla="*/ 0 w 372"/>
                  <a:gd name="T7" fmla="*/ 23 h 45"/>
                  <a:gd name="T8" fmla="*/ 23 w 372"/>
                  <a:gd name="T9" fmla="*/ 45 h 45"/>
                  <a:gd name="T10" fmla="*/ 350 w 372"/>
                  <a:gd name="T11" fmla="*/ 45 h 45"/>
                  <a:gd name="T12" fmla="*/ 372 w 372"/>
                  <a:gd name="T13" fmla="*/ 23 h 45"/>
                  <a:gd name="T14" fmla="*/ 372 w 372"/>
                  <a:gd name="T15" fmla="*/ 23 h 45"/>
                  <a:gd name="T16" fmla="*/ 372 w 372"/>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45" extrusionOk="0">
                    <a:moveTo>
                      <a:pt x="372" y="23"/>
                    </a:moveTo>
                    <a:cubicBezTo>
                      <a:pt x="372" y="10"/>
                      <a:pt x="362" y="0"/>
                      <a:pt x="350" y="0"/>
                    </a:cubicBezTo>
                    <a:cubicBezTo>
                      <a:pt x="23" y="0"/>
                      <a:pt x="23" y="0"/>
                      <a:pt x="23" y="0"/>
                    </a:cubicBezTo>
                    <a:cubicBezTo>
                      <a:pt x="10" y="0"/>
                      <a:pt x="0" y="10"/>
                      <a:pt x="0" y="23"/>
                    </a:cubicBezTo>
                    <a:cubicBezTo>
                      <a:pt x="0" y="35"/>
                      <a:pt x="10" y="45"/>
                      <a:pt x="23" y="45"/>
                    </a:cubicBezTo>
                    <a:cubicBezTo>
                      <a:pt x="350" y="45"/>
                      <a:pt x="350" y="45"/>
                      <a:pt x="350" y="45"/>
                    </a:cubicBezTo>
                    <a:cubicBezTo>
                      <a:pt x="362" y="45"/>
                      <a:pt x="372" y="35"/>
                      <a:pt x="372" y="23"/>
                    </a:cubicBezTo>
                    <a:close/>
                    <a:moveTo>
                      <a:pt x="372" y="23"/>
                    </a:moveTo>
                    <a:cubicBezTo>
                      <a:pt x="372" y="23"/>
                      <a:pt x="372" y="23"/>
                      <a:pt x="372" y="2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34" name="Freeform 35"/>
              <p:cNvSpPr>
                <a:spLocks noEditPoints="1"/>
              </p:cNvSpPr>
              <p:nvPr/>
            </p:nvSpPr>
            <p:spPr bwMode="auto">
              <a:xfrm>
                <a:off x="760413" y="3001930"/>
                <a:ext cx="100012" cy="15875"/>
              </a:xfrm>
              <a:custGeom>
                <a:avLst/>
                <a:gdLst>
                  <a:gd name="T0" fmla="*/ 300 w 300"/>
                  <a:gd name="T1" fmla="*/ 23 h 45"/>
                  <a:gd name="T2" fmla="*/ 278 w 300"/>
                  <a:gd name="T3" fmla="*/ 0 h 45"/>
                  <a:gd name="T4" fmla="*/ 23 w 300"/>
                  <a:gd name="T5" fmla="*/ 0 h 45"/>
                  <a:gd name="T6" fmla="*/ 0 w 300"/>
                  <a:gd name="T7" fmla="*/ 23 h 45"/>
                  <a:gd name="T8" fmla="*/ 23 w 300"/>
                  <a:gd name="T9" fmla="*/ 45 h 45"/>
                  <a:gd name="T10" fmla="*/ 278 w 300"/>
                  <a:gd name="T11" fmla="*/ 45 h 45"/>
                  <a:gd name="T12" fmla="*/ 300 w 300"/>
                  <a:gd name="T13" fmla="*/ 23 h 45"/>
                  <a:gd name="T14" fmla="*/ 300 w 300"/>
                  <a:gd name="T15" fmla="*/ 23 h 45"/>
                  <a:gd name="T16" fmla="*/ 300 w 300"/>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45" extrusionOk="0">
                    <a:moveTo>
                      <a:pt x="300" y="23"/>
                    </a:moveTo>
                    <a:cubicBezTo>
                      <a:pt x="300" y="10"/>
                      <a:pt x="290" y="0"/>
                      <a:pt x="278" y="0"/>
                    </a:cubicBezTo>
                    <a:cubicBezTo>
                      <a:pt x="23" y="0"/>
                      <a:pt x="23" y="0"/>
                      <a:pt x="23" y="0"/>
                    </a:cubicBezTo>
                    <a:cubicBezTo>
                      <a:pt x="10" y="0"/>
                      <a:pt x="0" y="10"/>
                      <a:pt x="0" y="23"/>
                    </a:cubicBezTo>
                    <a:cubicBezTo>
                      <a:pt x="0" y="35"/>
                      <a:pt x="10" y="45"/>
                      <a:pt x="23" y="45"/>
                    </a:cubicBezTo>
                    <a:cubicBezTo>
                      <a:pt x="278" y="45"/>
                      <a:pt x="278" y="45"/>
                      <a:pt x="278" y="45"/>
                    </a:cubicBezTo>
                    <a:cubicBezTo>
                      <a:pt x="290" y="45"/>
                      <a:pt x="300" y="35"/>
                      <a:pt x="300" y="23"/>
                    </a:cubicBezTo>
                    <a:close/>
                    <a:moveTo>
                      <a:pt x="300" y="23"/>
                    </a:moveTo>
                    <a:cubicBezTo>
                      <a:pt x="300" y="23"/>
                      <a:pt x="300" y="23"/>
                      <a:pt x="300" y="2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35" name="Freeform 36"/>
              <p:cNvSpPr>
                <a:spLocks noEditPoints="1"/>
              </p:cNvSpPr>
              <p:nvPr/>
            </p:nvSpPr>
            <p:spPr bwMode="auto">
              <a:xfrm>
                <a:off x="760413" y="3038443"/>
                <a:ext cx="82550" cy="14288"/>
              </a:xfrm>
              <a:custGeom>
                <a:avLst/>
                <a:gdLst>
                  <a:gd name="T0" fmla="*/ 246 w 246"/>
                  <a:gd name="T1" fmla="*/ 23 h 45"/>
                  <a:gd name="T2" fmla="*/ 224 w 246"/>
                  <a:gd name="T3" fmla="*/ 0 h 45"/>
                  <a:gd name="T4" fmla="*/ 23 w 246"/>
                  <a:gd name="T5" fmla="*/ 0 h 45"/>
                  <a:gd name="T6" fmla="*/ 0 w 246"/>
                  <a:gd name="T7" fmla="*/ 23 h 45"/>
                  <a:gd name="T8" fmla="*/ 23 w 246"/>
                  <a:gd name="T9" fmla="*/ 45 h 45"/>
                  <a:gd name="T10" fmla="*/ 224 w 246"/>
                  <a:gd name="T11" fmla="*/ 45 h 45"/>
                  <a:gd name="T12" fmla="*/ 246 w 246"/>
                  <a:gd name="T13" fmla="*/ 23 h 45"/>
                  <a:gd name="T14" fmla="*/ 246 w 246"/>
                  <a:gd name="T15" fmla="*/ 23 h 45"/>
                  <a:gd name="T16" fmla="*/ 246 w 246"/>
                  <a:gd name="T1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45" extrusionOk="0">
                    <a:moveTo>
                      <a:pt x="246" y="23"/>
                    </a:moveTo>
                    <a:cubicBezTo>
                      <a:pt x="246" y="10"/>
                      <a:pt x="236" y="0"/>
                      <a:pt x="224" y="0"/>
                    </a:cubicBezTo>
                    <a:cubicBezTo>
                      <a:pt x="23" y="0"/>
                      <a:pt x="23" y="0"/>
                      <a:pt x="23" y="0"/>
                    </a:cubicBezTo>
                    <a:cubicBezTo>
                      <a:pt x="10" y="0"/>
                      <a:pt x="0" y="10"/>
                      <a:pt x="0" y="23"/>
                    </a:cubicBezTo>
                    <a:cubicBezTo>
                      <a:pt x="0" y="35"/>
                      <a:pt x="10" y="45"/>
                      <a:pt x="23" y="45"/>
                    </a:cubicBezTo>
                    <a:cubicBezTo>
                      <a:pt x="224" y="45"/>
                      <a:pt x="224" y="45"/>
                      <a:pt x="224" y="45"/>
                    </a:cubicBezTo>
                    <a:cubicBezTo>
                      <a:pt x="236" y="45"/>
                      <a:pt x="246" y="35"/>
                      <a:pt x="246" y="23"/>
                    </a:cubicBezTo>
                    <a:close/>
                    <a:moveTo>
                      <a:pt x="246" y="23"/>
                    </a:moveTo>
                    <a:cubicBezTo>
                      <a:pt x="246" y="23"/>
                      <a:pt x="246" y="23"/>
                      <a:pt x="246" y="23"/>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36" name="Freeform 37"/>
              <p:cNvSpPr>
                <a:spLocks noEditPoints="1"/>
              </p:cNvSpPr>
              <p:nvPr/>
            </p:nvSpPr>
            <p:spPr bwMode="auto">
              <a:xfrm>
                <a:off x="760413" y="3073368"/>
                <a:ext cx="76200" cy="15875"/>
              </a:xfrm>
              <a:custGeom>
                <a:avLst/>
                <a:gdLst>
                  <a:gd name="T0" fmla="*/ 206 w 228"/>
                  <a:gd name="T1" fmla="*/ 0 h 45"/>
                  <a:gd name="T2" fmla="*/ 23 w 228"/>
                  <a:gd name="T3" fmla="*/ 0 h 45"/>
                  <a:gd name="T4" fmla="*/ 0 w 228"/>
                  <a:gd name="T5" fmla="*/ 23 h 45"/>
                  <a:gd name="T6" fmla="*/ 23 w 228"/>
                  <a:gd name="T7" fmla="*/ 45 h 45"/>
                  <a:gd name="T8" fmla="*/ 206 w 228"/>
                  <a:gd name="T9" fmla="*/ 45 h 45"/>
                  <a:gd name="T10" fmla="*/ 228 w 228"/>
                  <a:gd name="T11" fmla="*/ 23 h 45"/>
                  <a:gd name="T12" fmla="*/ 206 w 228"/>
                  <a:gd name="T13" fmla="*/ 0 h 45"/>
                  <a:gd name="T14" fmla="*/ 206 w 228"/>
                  <a:gd name="T15" fmla="*/ 0 h 45"/>
                  <a:gd name="T16" fmla="*/ 206 w 228"/>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45" extrusionOk="0">
                    <a:moveTo>
                      <a:pt x="206" y="0"/>
                    </a:moveTo>
                    <a:cubicBezTo>
                      <a:pt x="23" y="0"/>
                      <a:pt x="23" y="0"/>
                      <a:pt x="23" y="0"/>
                    </a:cubicBezTo>
                    <a:cubicBezTo>
                      <a:pt x="10" y="0"/>
                      <a:pt x="0" y="10"/>
                      <a:pt x="0" y="23"/>
                    </a:cubicBezTo>
                    <a:cubicBezTo>
                      <a:pt x="0" y="35"/>
                      <a:pt x="10" y="45"/>
                      <a:pt x="23" y="45"/>
                    </a:cubicBezTo>
                    <a:cubicBezTo>
                      <a:pt x="206" y="45"/>
                      <a:pt x="206" y="45"/>
                      <a:pt x="206" y="45"/>
                    </a:cubicBezTo>
                    <a:cubicBezTo>
                      <a:pt x="218" y="45"/>
                      <a:pt x="228" y="35"/>
                      <a:pt x="228" y="23"/>
                    </a:cubicBezTo>
                    <a:cubicBezTo>
                      <a:pt x="228" y="10"/>
                      <a:pt x="218" y="0"/>
                      <a:pt x="206" y="0"/>
                    </a:cubicBezTo>
                    <a:close/>
                    <a:moveTo>
                      <a:pt x="206" y="0"/>
                    </a:moveTo>
                    <a:cubicBezTo>
                      <a:pt x="206" y="0"/>
                      <a:pt x="206" y="0"/>
                      <a:pt x="206" y="0"/>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grpSp>
        <p:grpSp>
          <p:nvGrpSpPr>
            <p:cNvPr id="37" name="Groupe 42"/>
            <p:cNvGrpSpPr>
              <a:grpSpLocks noChangeAspect="1"/>
            </p:cNvGrpSpPr>
            <p:nvPr/>
          </p:nvGrpSpPr>
          <p:grpSpPr bwMode="auto">
            <a:xfrm>
              <a:off x="13747810" y="4381239"/>
              <a:ext cx="247558" cy="320165"/>
              <a:chOff x="2166938" y="4819656"/>
              <a:chExt cx="347661" cy="430213"/>
            </a:xfrm>
          </p:grpSpPr>
          <p:sp>
            <p:nvSpPr>
              <p:cNvPr id="38" name="Freeform 46"/>
              <p:cNvSpPr>
                <a:spLocks noEditPoints="1"/>
              </p:cNvSpPr>
              <p:nvPr/>
            </p:nvSpPr>
            <p:spPr bwMode="auto">
              <a:xfrm>
                <a:off x="2298587" y="5139723"/>
                <a:ext cx="85694" cy="108968"/>
              </a:xfrm>
              <a:custGeom>
                <a:avLst/>
                <a:gdLst>
                  <a:gd name="T0" fmla="*/ 0 w 313"/>
                  <a:gd name="T1" fmla="*/ 391 h 391"/>
                  <a:gd name="T2" fmla="*/ 313 w 313"/>
                  <a:gd name="T3" fmla="*/ 391 h 391"/>
                  <a:gd name="T4" fmla="*/ 299 w 313"/>
                  <a:gd name="T5" fmla="*/ 346 h 391"/>
                  <a:gd name="T6" fmla="*/ 238 w 313"/>
                  <a:gd name="T7" fmla="*/ 109 h 391"/>
                  <a:gd name="T8" fmla="*/ 238 w 313"/>
                  <a:gd name="T9" fmla="*/ 32 h 391"/>
                  <a:gd name="T10" fmla="*/ 229 w 313"/>
                  <a:gd name="T11" fmla="*/ 0 h 391"/>
                  <a:gd name="T12" fmla="*/ 81 w 313"/>
                  <a:gd name="T13" fmla="*/ 0 h 391"/>
                  <a:gd name="T14" fmla="*/ 72 w 313"/>
                  <a:gd name="T15" fmla="*/ 32 h 391"/>
                  <a:gd name="T16" fmla="*/ 72 w 313"/>
                  <a:gd name="T17" fmla="*/ 109 h 391"/>
                  <a:gd name="T18" fmla="*/ 10 w 313"/>
                  <a:gd name="T19" fmla="*/ 346 h 391"/>
                  <a:gd name="T20" fmla="*/ 9 w 313"/>
                  <a:gd name="T21" fmla="*/ 351 h 391"/>
                  <a:gd name="T22" fmla="*/ 9 w 313"/>
                  <a:gd name="T23" fmla="*/ 351 h 391"/>
                  <a:gd name="T24" fmla="*/ 117 w 313"/>
                  <a:gd name="T25" fmla="*/ 32 h 391"/>
                  <a:gd name="T26" fmla="*/ 135 w 313"/>
                  <a:gd name="T27" fmla="*/ 14 h 391"/>
                  <a:gd name="T28" fmla="*/ 175 w 313"/>
                  <a:gd name="T29" fmla="*/ 14 h 391"/>
                  <a:gd name="T30" fmla="*/ 193 w 313"/>
                  <a:gd name="T31" fmla="*/ 32 h 391"/>
                  <a:gd name="T32" fmla="*/ 193 w 313"/>
                  <a:gd name="T33" fmla="*/ 90 h 391"/>
                  <a:gd name="T34" fmla="*/ 117 w 313"/>
                  <a:gd name="T35" fmla="*/ 90 h 391"/>
                  <a:gd name="T36" fmla="*/ 117 w 313"/>
                  <a:gd name="T37" fmla="*/ 32 h 391"/>
                  <a:gd name="T38" fmla="*/ 57 w 313"/>
                  <a:gd name="T39" fmla="*/ 346 h 391"/>
                  <a:gd name="T40" fmla="*/ 112 w 313"/>
                  <a:gd name="T41" fmla="*/ 135 h 391"/>
                  <a:gd name="T42" fmla="*/ 198 w 313"/>
                  <a:gd name="T43" fmla="*/ 135 h 391"/>
                  <a:gd name="T44" fmla="*/ 253 w 313"/>
                  <a:gd name="T45" fmla="*/ 346 h 391"/>
                  <a:gd name="T46" fmla="*/ 57 w 313"/>
                  <a:gd name="T47" fmla="*/ 346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3" h="391" extrusionOk="0">
                    <a:moveTo>
                      <a:pt x="0" y="391"/>
                    </a:moveTo>
                    <a:cubicBezTo>
                      <a:pt x="313" y="391"/>
                      <a:pt x="313" y="391"/>
                      <a:pt x="313" y="391"/>
                    </a:cubicBezTo>
                    <a:cubicBezTo>
                      <a:pt x="299" y="346"/>
                      <a:pt x="299" y="346"/>
                      <a:pt x="299" y="346"/>
                    </a:cubicBezTo>
                    <a:cubicBezTo>
                      <a:pt x="238" y="109"/>
                      <a:pt x="238" y="109"/>
                      <a:pt x="238" y="109"/>
                    </a:cubicBezTo>
                    <a:cubicBezTo>
                      <a:pt x="238" y="32"/>
                      <a:pt x="238" y="32"/>
                      <a:pt x="238" y="32"/>
                    </a:cubicBezTo>
                    <a:cubicBezTo>
                      <a:pt x="238" y="20"/>
                      <a:pt x="235" y="10"/>
                      <a:pt x="229" y="0"/>
                    </a:cubicBezTo>
                    <a:cubicBezTo>
                      <a:pt x="81" y="0"/>
                      <a:pt x="81" y="0"/>
                      <a:pt x="81" y="0"/>
                    </a:cubicBezTo>
                    <a:cubicBezTo>
                      <a:pt x="75" y="10"/>
                      <a:pt x="72" y="20"/>
                      <a:pt x="72" y="32"/>
                    </a:cubicBezTo>
                    <a:cubicBezTo>
                      <a:pt x="72" y="109"/>
                      <a:pt x="72" y="109"/>
                      <a:pt x="72" y="109"/>
                    </a:cubicBezTo>
                    <a:cubicBezTo>
                      <a:pt x="10" y="346"/>
                      <a:pt x="10" y="346"/>
                      <a:pt x="10" y="346"/>
                    </a:cubicBezTo>
                    <a:moveTo>
                      <a:pt x="9" y="351"/>
                    </a:moveTo>
                    <a:cubicBezTo>
                      <a:pt x="9" y="351"/>
                      <a:pt x="9" y="351"/>
                      <a:pt x="9" y="351"/>
                    </a:cubicBezTo>
                    <a:moveTo>
                      <a:pt x="117" y="32"/>
                    </a:moveTo>
                    <a:cubicBezTo>
                      <a:pt x="117" y="22"/>
                      <a:pt x="125" y="14"/>
                      <a:pt x="135" y="14"/>
                    </a:cubicBezTo>
                    <a:cubicBezTo>
                      <a:pt x="175" y="14"/>
                      <a:pt x="175" y="14"/>
                      <a:pt x="175" y="14"/>
                    </a:cubicBezTo>
                    <a:cubicBezTo>
                      <a:pt x="185" y="14"/>
                      <a:pt x="193" y="22"/>
                      <a:pt x="193" y="32"/>
                    </a:cubicBezTo>
                    <a:cubicBezTo>
                      <a:pt x="193" y="90"/>
                      <a:pt x="193" y="90"/>
                      <a:pt x="193" y="90"/>
                    </a:cubicBezTo>
                    <a:cubicBezTo>
                      <a:pt x="117" y="90"/>
                      <a:pt x="117" y="90"/>
                      <a:pt x="117" y="90"/>
                    </a:cubicBezTo>
                    <a:lnTo>
                      <a:pt x="117" y="32"/>
                    </a:lnTo>
                    <a:close/>
                    <a:moveTo>
                      <a:pt x="57" y="346"/>
                    </a:moveTo>
                    <a:cubicBezTo>
                      <a:pt x="112" y="135"/>
                      <a:pt x="112" y="135"/>
                      <a:pt x="112" y="135"/>
                    </a:cubicBezTo>
                    <a:cubicBezTo>
                      <a:pt x="198" y="135"/>
                      <a:pt x="198" y="135"/>
                      <a:pt x="198" y="135"/>
                    </a:cubicBezTo>
                    <a:cubicBezTo>
                      <a:pt x="253" y="346"/>
                      <a:pt x="253" y="346"/>
                      <a:pt x="253" y="346"/>
                    </a:cubicBezTo>
                    <a:lnTo>
                      <a:pt x="57" y="346"/>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grpSp>
            <p:nvGrpSpPr>
              <p:cNvPr id="39" name="Group 53"/>
              <p:cNvGrpSpPr>
                <a:grpSpLocks noChangeAspect="1"/>
              </p:cNvGrpSpPr>
              <p:nvPr/>
            </p:nvGrpSpPr>
            <p:grpSpPr bwMode="auto">
              <a:xfrm>
                <a:off x="2166938" y="4819656"/>
                <a:ext cx="347661" cy="430213"/>
                <a:chOff x="1365" y="3036"/>
                <a:chExt cx="219" cy="271"/>
              </a:xfrm>
              <a:solidFill>
                <a:srgbClr val="555557"/>
              </a:solidFill>
            </p:grpSpPr>
            <p:sp>
              <p:nvSpPr>
                <p:cNvPr id="40" name="Freeform 54"/>
                <p:cNvSpPr/>
                <p:nvPr/>
              </p:nvSpPr>
              <p:spPr bwMode="auto">
                <a:xfrm>
                  <a:off x="1458" y="3299"/>
                  <a:ext cx="34" cy="0"/>
                </a:xfrm>
                <a:custGeom>
                  <a:avLst/>
                  <a:gdLst>
                    <a:gd name="T0" fmla="*/ 34 w 34"/>
                    <a:gd name="T1" fmla="*/ 0 w 34"/>
                    <a:gd name="T2" fmla="*/ 34 w 34"/>
                  </a:gdLst>
                  <a:ahLst/>
                  <a:cxnLst>
                    <a:cxn ang="0">
                      <a:pos x="T0" y="0"/>
                    </a:cxn>
                    <a:cxn ang="0">
                      <a:pos x="T1" y="0"/>
                    </a:cxn>
                    <a:cxn ang="0">
                      <a:pos x="T2" y="0"/>
                    </a:cxn>
                  </a:cxnLst>
                  <a:rect l="0" t="0" r="r" b="b"/>
                  <a:pathLst>
                    <a:path w="34" extrusionOk="0">
                      <a:moveTo>
                        <a:pt x="34" y="0"/>
                      </a:moveTo>
                      <a:lnTo>
                        <a:pt x="0" y="0"/>
                      </a:lnTo>
                      <a:lnTo>
                        <a:pt x="34" y="0"/>
                      </a:lnTo>
                      <a:close/>
                    </a:path>
                  </a:pathLst>
                </a:custGeom>
                <a:grp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41" name="Line 55"/>
                <p:cNvSpPr>
                  <a:spLocks noChangeShapeType="1"/>
                </p:cNvSpPr>
                <p:nvPr/>
              </p:nvSpPr>
              <p:spPr bwMode="auto">
                <a:xfrm flipH="1">
                  <a:off x="1458" y="3299"/>
                  <a:ext cx="34" cy="0"/>
                </a:xfrm>
                <a:prstGeom prst="line">
                  <a:avLst/>
                </a:prstGeom>
                <a:grp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42" name="Line 56"/>
                <p:cNvSpPr>
                  <a:spLocks noChangeShapeType="1"/>
                </p:cNvSpPr>
                <p:nvPr/>
              </p:nvSpPr>
              <p:spPr bwMode="auto">
                <a:xfrm>
                  <a:off x="1494" y="3298"/>
                  <a:ext cx="0" cy="0"/>
                </a:xfrm>
                <a:prstGeom prst="line">
                  <a:avLst/>
                </a:prstGeom>
                <a:grp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43" name="Line 57"/>
                <p:cNvSpPr>
                  <a:spLocks noChangeShapeType="1"/>
                </p:cNvSpPr>
                <p:nvPr/>
              </p:nvSpPr>
              <p:spPr bwMode="auto">
                <a:xfrm>
                  <a:off x="1494" y="3298"/>
                  <a:ext cx="0" cy="0"/>
                </a:xfrm>
                <a:prstGeom prst="line">
                  <a:avLst/>
                </a:prstGeom>
                <a:grp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44" name="Freeform 58"/>
                <p:cNvSpPr/>
                <p:nvPr/>
              </p:nvSpPr>
              <p:spPr bwMode="auto">
                <a:xfrm>
                  <a:off x="1413" y="3299"/>
                  <a:ext cx="139" cy="8"/>
                </a:xfrm>
                <a:custGeom>
                  <a:avLst/>
                  <a:gdLst>
                    <a:gd name="T0" fmla="*/ 208 w 801"/>
                    <a:gd name="T1" fmla="*/ 0 h 45"/>
                    <a:gd name="T2" fmla="*/ 23 w 801"/>
                    <a:gd name="T3" fmla="*/ 0 h 45"/>
                    <a:gd name="T4" fmla="*/ 0 w 801"/>
                    <a:gd name="T5" fmla="*/ 22 h 45"/>
                    <a:gd name="T6" fmla="*/ 23 w 801"/>
                    <a:gd name="T7" fmla="*/ 45 h 45"/>
                    <a:gd name="T8" fmla="*/ 779 w 801"/>
                    <a:gd name="T9" fmla="*/ 45 h 45"/>
                    <a:gd name="T10" fmla="*/ 801 w 801"/>
                    <a:gd name="T11" fmla="*/ 22 h 45"/>
                    <a:gd name="T12" fmla="*/ 779 w 801"/>
                    <a:gd name="T13" fmla="*/ 0 h 45"/>
                    <a:gd name="T14" fmla="*/ 497 w 801"/>
                    <a:gd name="T15" fmla="*/ 0 h 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1" h="45" extrusionOk="0">
                      <a:moveTo>
                        <a:pt x="208" y="0"/>
                      </a:moveTo>
                      <a:cubicBezTo>
                        <a:pt x="23" y="0"/>
                        <a:pt x="23" y="0"/>
                        <a:pt x="23" y="0"/>
                      </a:cubicBezTo>
                      <a:cubicBezTo>
                        <a:pt x="10" y="0"/>
                        <a:pt x="0" y="10"/>
                        <a:pt x="0" y="22"/>
                      </a:cubicBezTo>
                      <a:cubicBezTo>
                        <a:pt x="0" y="35"/>
                        <a:pt x="10" y="45"/>
                        <a:pt x="23" y="45"/>
                      </a:cubicBezTo>
                      <a:cubicBezTo>
                        <a:pt x="779" y="45"/>
                        <a:pt x="779" y="45"/>
                        <a:pt x="779" y="45"/>
                      </a:cubicBezTo>
                      <a:cubicBezTo>
                        <a:pt x="791" y="45"/>
                        <a:pt x="801" y="35"/>
                        <a:pt x="801" y="22"/>
                      </a:cubicBezTo>
                      <a:cubicBezTo>
                        <a:pt x="801" y="10"/>
                        <a:pt x="791" y="0"/>
                        <a:pt x="779" y="0"/>
                      </a:cubicBezTo>
                      <a:cubicBezTo>
                        <a:pt x="497" y="0"/>
                        <a:pt x="497" y="0"/>
                        <a:pt x="497" y="0"/>
                      </a:cubicBezTo>
                    </a:path>
                  </a:pathLst>
                </a:custGeom>
                <a:grp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sp>
              <p:nvSpPr>
                <p:cNvPr id="45" name="Freeform 59"/>
                <p:cNvSpPr>
                  <a:spLocks noEditPoints="1"/>
                </p:cNvSpPr>
                <p:nvPr/>
              </p:nvSpPr>
              <p:spPr bwMode="auto">
                <a:xfrm>
                  <a:off x="1365" y="3036"/>
                  <a:ext cx="219" cy="271"/>
                </a:xfrm>
                <a:custGeom>
                  <a:avLst/>
                  <a:gdLst>
                    <a:gd name="T0" fmla="*/ 799 w 1262"/>
                    <a:gd name="T1" fmla="*/ 1083 h 1544"/>
                    <a:gd name="T2" fmla="*/ 862 w 1262"/>
                    <a:gd name="T3" fmla="*/ 1049 h 1544"/>
                    <a:gd name="T4" fmla="*/ 1121 w 1262"/>
                    <a:gd name="T5" fmla="*/ 1260 h 1544"/>
                    <a:gd name="T6" fmla="*/ 1162 w 1262"/>
                    <a:gd name="T7" fmla="*/ 1499 h 1544"/>
                    <a:gd name="T8" fmla="*/ 1162 w 1262"/>
                    <a:gd name="T9" fmla="*/ 1544 h 1544"/>
                    <a:gd name="T10" fmla="*/ 1257 w 1262"/>
                    <a:gd name="T11" fmla="*/ 1534 h 1544"/>
                    <a:gd name="T12" fmla="*/ 1164 w 1262"/>
                    <a:gd name="T13" fmla="*/ 1246 h 1544"/>
                    <a:gd name="T14" fmla="*/ 827 w 1262"/>
                    <a:gd name="T15" fmla="*/ 1004 h 1544"/>
                    <a:gd name="T16" fmla="*/ 852 w 1262"/>
                    <a:gd name="T17" fmla="*/ 878 h 1544"/>
                    <a:gd name="T18" fmla="*/ 999 w 1262"/>
                    <a:gd name="T19" fmla="*/ 659 h 1544"/>
                    <a:gd name="T20" fmla="*/ 1022 w 1262"/>
                    <a:gd name="T21" fmla="*/ 353 h 1544"/>
                    <a:gd name="T22" fmla="*/ 996 w 1262"/>
                    <a:gd name="T23" fmla="*/ 487 h 1544"/>
                    <a:gd name="T24" fmla="*/ 924 w 1262"/>
                    <a:gd name="T25" fmla="*/ 352 h 1544"/>
                    <a:gd name="T26" fmla="*/ 858 w 1262"/>
                    <a:gd name="T27" fmla="*/ 337 h 1544"/>
                    <a:gd name="T28" fmla="*/ 756 w 1262"/>
                    <a:gd name="T29" fmla="*/ 358 h 1544"/>
                    <a:gd name="T30" fmla="*/ 502 w 1262"/>
                    <a:gd name="T31" fmla="*/ 374 h 1544"/>
                    <a:gd name="T32" fmla="*/ 335 w 1262"/>
                    <a:gd name="T33" fmla="*/ 416 h 1544"/>
                    <a:gd name="T34" fmla="*/ 334 w 1262"/>
                    <a:gd name="T35" fmla="*/ 417 h 1544"/>
                    <a:gd name="T36" fmla="*/ 262 w 1262"/>
                    <a:gd name="T37" fmla="*/ 414 h 1544"/>
                    <a:gd name="T38" fmla="*/ 562 w 1262"/>
                    <a:gd name="T39" fmla="*/ 63 h 1544"/>
                    <a:gd name="T40" fmla="*/ 801 w 1262"/>
                    <a:gd name="T41" fmla="*/ 106 h 1544"/>
                    <a:gd name="T42" fmla="*/ 1012 w 1262"/>
                    <a:gd name="T43" fmla="*/ 292 h 1544"/>
                    <a:gd name="T44" fmla="*/ 813 w 1262"/>
                    <a:gd name="T45" fmla="*/ 62 h 1544"/>
                    <a:gd name="T46" fmla="*/ 552 w 1262"/>
                    <a:gd name="T47" fmla="*/ 19 h 1544"/>
                    <a:gd name="T48" fmla="*/ 217 w 1262"/>
                    <a:gd name="T49" fmla="*/ 417 h 1544"/>
                    <a:gd name="T50" fmla="*/ 414 w 1262"/>
                    <a:gd name="T51" fmla="*/ 874 h 1544"/>
                    <a:gd name="T52" fmla="*/ 435 w 1262"/>
                    <a:gd name="T53" fmla="*/ 1004 h 1544"/>
                    <a:gd name="T54" fmla="*/ 98 w 1262"/>
                    <a:gd name="T55" fmla="*/ 1246 h 1544"/>
                    <a:gd name="T56" fmla="*/ 5 w 1262"/>
                    <a:gd name="T57" fmla="*/ 1534 h 1544"/>
                    <a:gd name="T58" fmla="*/ 196 w 1262"/>
                    <a:gd name="T59" fmla="*/ 1544 h 1544"/>
                    <a:gd name="T60" fmla="*/ 196 w 1262"/>
                    <a:gd name="T61" fmla="*/ 1499 h 1544"/>
                    <a:gd name="T62" fmla="*/ 141 w 1262"/>
                    <a:gd name="T63" fmla="*/ 1260 h 1544"/>
                    <a:gd name="T64" fmla="*/ 400 w 1262"/>
                    <a:gd name="T65" fmla="*/ 1049 h 1544"/>
                    <a:gd name="T66" fmla="*/ 557 w 1262"/>
                    <a:gd name="T67" fmla="*/ 1153 h 1544"/>
                    <a:gd name="T68" fmla="*/ 580 w 1262"/>
                    <a:gd name="T69" fmla="*/ 1163 h 1544"/>
                    <a:gd name="T70" fmla="*/ 745 w 1262"/>
                    <a:gd name="T71" fmla="*/ 1077 h 1544"/>
                    <a:gd name="T72" fmla="*/ 699 w 1262"/>
                    <a:gd name="T73" fmla="*/ 1107 h 1544"/>
                    <a:gd name="T74" fmla="*/ 590 w 1262"/>
                    <a:gd name="T75" fmla="*/ 1117 h 1544"/>
                    <a:gd name="T76" fmla="*/ 480 w 1262"/>
                    <a:gd name="T77" fmla="*/ 927 h 1544"/>
                    <a:gd name="T78" fmla="*/ 633 w 1262"/>
                    <a:gd name="T79" fmla="*/ 976 h 1544"/>
                    <a:gd name="T80" fmla="*/ 782 w 1262"/>
                    <a:gd name="T81" fmla="*/ 932 h 1544"/>
                    <a:gd name="T82" fmla="*/ 636 w 1262"/>
                    <a:gd name="T83" fmla="*/ 931 h 1544"/>
                    <a:gd name="T84" fmla="*/ 499 w 1262"/>
                    <a:gd name="T85" fmla="*/ 885 h 1544"/>
                    <a:gd name="T86" fmla="*/ 471 w 1262"/>
                    <a:gd name="T87" fmla="*/ 864 h 1544"/>
                    <a:gd name="T88" fmla="*/ 311 w 1262"/>
                    <a:gd name="T89" fmla="*/ 633 h 1544"/>
                    <a:gd name="T90" fmla="*/ 492 w 1262"/>
                    <a:gd name="T91" fmla="*/ 418 h 1544"/>
                    <a:gd name="T92" fmla="*/ 770 w 1262"/>
                    <a:gd name="T93" fmla="*/ 401 h 1544"/>
                    <a:gd name="T94" fmla="*/ 892 w 1262"/>
                    <a:gd name="T95" fmla="*/ 386 h 1544"/>
                    <a:gd name="T96" fmla="*/ 951 w 1262"/>
                    <a:gd name="T97" fmla="*/ 494 h 1544"/>
                    <a:gd name="T98" fmla="*/ 955 w 1262"/>
                    <a:gd name="T99" fmla="*/ 646 h 1544"/>
                    <a:gd name="T100" fmla="*/ 636 w 1262"/>
                    <a:gd name="T101" fmla="*/ 931 h 1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62" h="1544" extrusionOk="0">
                      <a:moveTo>
                        <a:pt x="705" y="1153"/>
                      </a:moveTo>
                      <a:cubicBezTo>
                        <a:pt x="743" y="1140"/>
                        <a:pt x="776" y="1115"/>
                        <a:pt x="799" y="1083"/>
                      </a:cubicBezTo>
                      <a:cubicBezTo>
                        <a:pt x="807" y="1073"/>
                        <a:pt x="814" y="1061"/>
                        <a:pt x="819" y="1049"/>
                      </a:cubicBezTo>
                      <a:cubicBezTo>
                        <a:pt x="862" y="1049"/>
                        <a:pt x="862" y="1049"/>
                        <a:pt x="862" y="1049"/>
                      </a:cubicBezTo>
                      <a:cubicBezTo>
                        <a:pt x="990" y="1049"/>
                        <a:pt x="1099" y="1136"/>
                        <a:pt x="1120" y="1256"/>
                      </a:cubicBezTo>
                      <a:cubicBezTo>
                        <a:pt x="1120" y="1257"/>
                        <a:pt x="1121" y="1259"/>
                        <a:pt x="1121" y="1260"/>
                      </a:cubicBezTo>
                      <a:cubicBezTo>
                        <a:pt x="1206" y="1499"/>
                        <a:pt x="1206" y="1499"/>
                        <a:pt x="1206" y="1499"/>
                      </a:cubicBezTo>
                      <a:cubicBezTo>
                        <a:pt x="1162" y="1499"/>
                        <a:pt x="1162" y="1499"/>
                        <a:pt x="1162" y="1499"/>
                      </a:cubicBezTo>
                      <a:cubicBezTo>
                        <a:pt x="1150" y="1499"/>
                        <a:pt x="1139" y="1509"/>
                        <a:pt x="1139" y="1521"/>
                      </a:cubicBezTo>
                      <a:cubicBezTo>
                        <a:pt x="1139" y="1534"/>
                        <a:pt x="1150" y="1544"/>
                        <a:pt x="1162" y="1544"/>
                      </a:cubicBezTo>
                      <a:cubicBezTo>
                        <a:pt x="1238" y="1544"/>
                        <a:pt x="1238" y="1544"/>
                        <a:pt x="1238" y="1544"/>
                      </a:cubicBezTo>
                      <a:cubicBezTo>
                        <a:pt x="1246" y="1544"/>
                        <a:pt x="1253" y="1540"/>
                        <a:pt x="1257" y="1534"/>
                      </a:cubicBezTo>
                      <a:cubicBezTo>
                        <a:pt x="1261" y="1528"/>
                        <a:pt x="1262" y="1521"/>
                        <a:pt x="1260" y="1514"/>
                      </a:cubicBezTo>
                      <a:cubicBezTo>
                        <a:pt x="1164" y="1246"/>
                        <a:pt x="1164" y="1246"/>
                        <a:pt x="1164" y="1246"/>
                      </a:cubicBezTo>
                      <a:cubicBezTo>
                        <a:pt x="1138" y="1106"/>
                        <a:pt x="1011" y="1004"/>
                        <a:pt x="862" y="1004"/>
                      </a:cubicBezTo>
                      <a:cubicBezTo>
                        <a:pt x="827" y="1004"/>
                        <a:pt x="827" y="1004"/>
                        <a:pt x="827" y="1004"/>
                      </a:cubicBezTo>
                      <a:cubicBezTo>
                        <a:pt x="827" y="900"/>
                        <a:pt x="827" y="900"/>
                        <a:pt x="827" y="900"/>
                      </a:cubicBezTo>
                      <a:cubicBezTo>
                        <a:pt x="835" y="893"/>
                        <a:pt x="844" y="886"/>
                        <a:pt x="852" y="878"/>
                      </a:cubicBezTo>
                      <a:cubicBezTo>
                        <a:pt x="910" y="823"/>
                        <a:pt x="962" y="745"/>
                        <a:pt x="998" y="660"/>
                      </a:cubicBezTo>
                      <a:cubicBezTo>
                        <a:pt x="998" y="659"/>
                        <a:pt x="999" y="659"/>
                        <a:pt x="999" y="659"/>
                      </a:cubicBezTo>
                      <a:cubicBezTo>
                        <a:pt x="1036" y="571"/>
                        <a:pt x="1049" y="453"/>
                        <a:pt x="1045" y="374"/>
                      </a:cubicBezTo>
                      <a:cubicBezTo>
                        <a:pt x="1045" y="362"/>
                        <a:pt x="1034" y="352"/>
                        <a:pt x="1022" y="353"/>
                      </a:cubicBezTo>
                      <a:cubicBezTo>
                        <a:pt x="1009" y="354"/>
                        <a:pt x="1000" y="364"/>
                        <a:pt x="1000" y="377"/>
                      </a:cubicBezTo>
                      <a:cubicBezTo>
                        <a:pt x="1002" y="408"/>
                        <a:pt x="1001" y="446"/>
                        <a:pt x="996" y="487"/>
                      </a:cubicBezTo>
                      <a:cubicBezTo>
                        <a:pt x="988" y="435"/>
                        <a:pt x="971" y="385"/>
                        <a:pt x="935" y="359"/>
                      </a:cubicBezTo>
                      <a:cubicBezTo>
                        <a:pt x="932" y="356"/>
                        <a:pt x="928" y="354"/>
                        <a:pt x="924" y="352"/>
                      </a:cubicBezTo>
                      <a:cubicBezTo>
                        <a:pt x="912" y="345"/>
                        <a:pt x="899" y="341"/>
                        <a:pt x="885" y="339"/>
                      </a:cubicBezTo>
                      <a:cubicBezTo>
                        <a:pt x="876" y="337"/>
                        <a:pt x="867" y="337"/>
                        <a:pt x="858" y="337"/>
                      </a:cubicBezTo>
                      <a:cubicBezTo>
                        <a:pt x="824" y="337"/>
                        <a:pt x="792" y="347"/>
                        <a:pt x="759" y="357"/>
                      </a:cubicBezTo>
                      <a:cubicBezTo>
                        <a:pt x="758" y="358"/>
                        <a:pt x="757" y="358"/>
                        <a:pt x="756" y="358"/>
                      </a:cubicBezTo>
                      <a:cubicBezTo>
                        <a:pt x="694" y="378"/>
                        <a:pt x="624" y="400"/>
                        <a:pt x="510" y="376"/>
                      </a:cubicBezTo>
                      <a:cubicBezTo>
                        <a:pt x="508" y="376"/>
                        <a:pt x="505" y="375"/>
                        <a:pt x="502" y="374"/>
                      </a:cubicBezTo>
                      <a:cubicBezTo>
                        <a:pt x="440" y="361"/>
                        <a:pt x="388" y="370"/>
                        <a:pt x="348" y="404"/>
                      </a:cubicBezTo>
                      <a:cubicBezTo>
                        <a:pt x="343" y="408"/>
                        <a:pt x="339" y="412"/>
                        <a:pt x="335" y="416"/>
                      </a:cubicBezTo>
                      <a:cubicBezTo>
                        <a:pt x="334" y="416"/>
                        <a:pt x="334" y="416"/>
                        <a:pt x="334" y="416"/>
                      </a:cubicBezTo>
                      <a:cubicBezTo>
                        <a:pt x="334" y="417"/>
                        <a:pt x="334" y="417"/>
                        <a:pt x="334" y="417"/>
                      </a:cubicBezTo>
                      <a:cubicBezTo>
                        <a:pt x="302" y="450"/>
                        <a:pt x="285" y="496"/>
                        <a:pt x="276" y="536"/>
                      </a:cubicBezTo>
                      <a:cubicBezTo>
                        <a:pt x="269" y="494"/>
                        <a:pt x="264" y="447"/>
                        <a:pt x="262" y="414"/>
                      </a:cubicBezTo>
                      <a:cubicBezTo>
                        <a:pt x="252" y="263"/>
                        <a:pt x="306" y="195"/>
                        <a:pt x="398" y="135"/>
                      </a:cubicBezTo>
                      <a:cubicBezTo>
                        <a:pt x="446" y="103"/>
                        <a:pt x="508" y="76"/>
                        <a:pt x="562" y="63"/>
                      </a:cubicBezTo>
                      <a:cubicBezTo>
                        <a:pt x="608" y="52"/>
                        <a:pt x="671" y="44"/>
                        <a:pt x="714" y="72"/>
                      </a:cubicBezTo>
                      <a:cubicBezTo>
                        <a:pt x="739" y="89"/>
                        <a:pt x="769" y="97"/>
                        <a:pt x="801" y="106"/>
                      </a:cubicBezTo>
                      <a:cubicBezTo>
                        <a:pt x="874" y="126"/>
                        <a:pt x="950" y="147"/>
                        <a:pt x="984" y="276"/>
                      </a:cubicBezTo>
                      <a:cubicBezTo>
                        <a:pt x="988" y="288"/>
                        <a:pt x="1000" y="296"/>
                        <a:pt x="1012" y="292"/>
                      </a:cubicBezTo>
                      <a:cubicBezTo>
                        <a:pt x="1024" y="289"/>
                        <a:pt x="1031" y="277"/>
                        <a:pt x="1028" y="265"/>
                      </a:cubicBezTo>
                      <a:cubicBezTo>
                        <a:pt x="986" y="111"/>
                        <a:pt x="890" y="84"/>
                        <a:pt x="813" y="62"/>
                      </a:cubicBezTo>
                      <a:cubicBezTo>
                        <a:pt x="785" y="55"/>
                        <a:pt x="758" y="47"/>
                        <a:pt x="739" y="35"/>
                      </a:cubicBezTo>
                      <a:cubicBezTo>
                        <a:pt x="694" y="5"/>
                        <a:pt x="629" y="0"/>
                        <a:pt x="552" y="19"/>
                      </a:cubicBezTo>
                      <a:cubicBezTo>
                        <a:pt x="492" y="34"/>
                        <a:pt x="425" y="63"/>
                        <a:pt x="373" y="98"/>
                      </a:cubicBezTo>
                      <a:cubicBezTo>
                        <a:pt x="285" y="156"/>
                        <a:pt x="205" y="235"/>
                        <a:pt x="217" y="417"/>
                      </a:cubicBezTo>
                      <a:cubicBezTo>
                        <a:pt x="223" y="495"/>
                        <a:pt x="234" y="603"/>
                        <a:pt x="269" y="649"/>
                      </a:cubicBezTo>
                      <a:cubicBezTo>
                        <a:pt x="304" y="737"/>
                        <a:pt x="356" y="816"/>
                        <a:pt x="414" y="874"/>
                      </a:cubicBezTo>
                      <a:cubicBezTo>
                        <a:pt x="421" y="880"/>
                        <a:pt x="428" y="887"/>
                        <a:pt x="435" y="893"/>
                      </a:cubicBezTo>
                      <a:cubicBezTo>
                        <a:pt x="435" y="1004"/>
                        <a:pt x="435" y="1004"/>
                        <a:pt x="435" y="1004"/>
                      </a:cubicBezTo>
                      <a:cubicBezTo>
                        <a:pt x="400" y="1004"/>
                        <a:pt x="400" y="1004"/>
                        <a:pt x="400" y="1004"/>
                      </a:cubicBezTo>
                      <a:cubicBezTo>
                        <a:pt x="251" y="1004"/>
                        <a:pt x="124" y="1106"/>
                        <a:pt x="98" y="1246"/>
                      </a:cubicBezTo>
                      <a:cubicBezTo>
                        <a:pt x="2" y="1514"/>
                        <a:pt x="2" y="1514"/>
                        <a:pt x="2" y="1514"/>
                      </a:cubicBezTo>
                      <a:cubicBezTo>
                        <a:pt x="0" y="1521"/>
                        <a:pt x="1" y="1528"/>
                        <a:pt x="5" y="1534"/>
                      </a:cubicBezTo>
                      <a:cubicBezTo>
                        <a:pt x="9" y="1540"/>
                        <a:pt x="16" y="1544"/>
                        <a:pt x="24" y="1544"/>
                      </a:cubicBezTo>
                      <a:cubicBezTo>
                        <a:pt x="196" y="1544"/>
                        <a:pt x="196" y="1544"/>
                        <a:pt x="196" y="1544"/>
                      </a:cubicBezTo>
                      <a:cubicBezTo>
                        <a:pt x="208" y="1544"/>
                        <a:pt x="218" y="1534"/>
                        <a:pt x="218" y="1521"/>
                      </a:cubicBezTo>
                      <a:cubicBezTo>
                        <a:pt x="218" y="1509"/>
                        <a:pt x="208" y="1499"/>
                        <a:pt x="196" y="1499"/>
                      </a:cubicBezTo>
                      <a:cubicBezTo>
                        <a:pt x="55" y="1499"/>
                        <a:pt x="55" y="1499"/>
                        <a:pt x="55" y="1499"/>
                      </a:cubicBezTo>
                      <a:cubicBezTo>
                        <a:pt x="141" y="1260"/>
                        <a:pt x="141" y="1260"/>
                        <a:pt x="141" y="1260"/>
                      </a:cubicBezTo>
                      <a:cubicBezTo>
                        <a:pt x="141" y="1259"/>
                        <a:pt x="141" y="1257"/>
                        <a:pt x="142" y="1256"/>
                      </a:cubicBezTo>
                      <a:cubicBezTo>
                        <a:pt x="163" y="1136"/>
                        <a:pt x="272" y="1049"/>
                        <a:pt x="400" y="1049"/>
                      </a:cubicBezTo>
                      <a:cubicBezTo>
                        <a:pt x="442" y="1049"/>
                        <a:pt x="442" y="1049"/>
                        <a:pt x="442" y="1049"/>
                      </a:cubicBezTo>
                      <a:cubicBezTo>
                        <a:pt x="465" y="1098"/>
                        <a:pt x="506" y="1135"/>
                        <a:pt x="557" y="1153"/>
                      </a:cubicBezTo>
                      <a:moveTo>
                        <a:pt x="580" y="1163"/>
                      </a:moveTo>
                      <a:cubicBezTo>
                        <a:pt x="580" y="1163"/>
                        <a:pt x="580" y="1163"/>
                        <a:pt x="580" y="1163"/>
                      </a:cubicBezTo>
                      <a:moveTo>
                        <a:pt x="782" y="1022"/>
                      </a:moveTo>
                      <a:cubicBezTo>
                        <a:pt x="774" y="1043"/>
                        <a:pt x="761" y="1062"/>
                        <a:pt x="745" y="1077"/>
                      </a:cubicBezTo>
                      <a:cubicBezTo>
                        <a:pt x="740" y="1081"/>
                        <a:pt x="736" y="1085"/>
                        <a:pt x="732" y="1088"/>
                      </a:cubicBezTo>
                      <a:cubicBezTo>
                        <a:pt x="722" y="1096"/>
                        <a:pt x="711" y="1102"/>
                        <a:pt x="699" y="1107"/>
                      </a:cubicBezTo>
                      <a:cubicBezTo>
                        <a:pt x="671" y="1120"/>
                        <a:pt x="639" y="1124"/>
                        <a:pt x="608" y="1120"/>
                      </a:cubicBezTo>
                      <a:cubicBezTo>
                        <a:pt x="602" y="1119"/>
                        <a:pt x="596" y="1118"/>
                        <a:pt x="590" y="1117"/>
                      </a:cubicBezTo>
                      <a:cubicBezTo>
                        <a:pt x="540" y="1104"/>
                        <a:pt x="499" y="1070"/>
                        <a:pt x="480" y="1023"/>
                      </a:cubicBezTo>
                      <a:cubicBezTo>
                        <a:pt x="480" y="927"/>
                        <a:pt x="480" y="927"/>
                        <a:pt x="480" y="927"/>
                      </a:cubicBezTo>
                      <a:cubicBezTo>
                        <a:pt x="529" y="959"/>
                        <a:pt x="580" y="975"/>
                        <a:pt x="631" y="976"/>
                      </a:cubicBezTo>
                      <a:cubicBezTo>
                        <a:pt x="632" y="976"/>
                        <a:pt x="632" y="976"/>
                        <a:pt x="633" y="976"/>
                      </a:cubicBezTo>
                      <a:cubicBezTo>
                        <a:pt x="635" y="976"/>
                        <a:pt x="638" y="976"/>
                        <a:pt x="641" y="976"/>
                      </a:cubicBezTo>
                      <a:cubicBezTo>
                        <a:pt x="689" y="975"/>
                        <a:pt x="736" y="960"/>
                        <a:pt x="782" y="932"/>
                      </a:cubicBezTo>
                      <a:lnTo>
                        <a:pt x="782" y="1022"/>
                      </a:lnTo>
                      <a:close/>
                      <a:moveTo>
                        <a:pt x="636" y="931"/>
                      </a:moveTo>
                      <a:cubicBezTo>
                        <a:pt x="635" y="931"/>
                        <a:pt x="634" y="931"/>
                        <a:pt x="633" y="931"/>
                      </a:cubicBezTo>
                      <a:cubicBezTo>
                        <a:pt x="588" y="930"/>
                        <a:pt x="543" y="915"/>
                        <a:pt x="499" y="885"/>
                      </a:cubicBezTo>
                      <a:cubicBezTo>
                        <a:pt x="490" y="879"/>
                        <a:pt x="481" y="872"/>
                        <a:pt x="472" y="865"/>
                      </a:cubicBezTo>
                      <a:cubicBezTo>
                        <a:pt x="471" y="864"/>
                        <a:pt x="471" y="864"/>
                        <a:pt x="471" y="864"/>
                      </a:cubicBezTo>
                      <a:cubicBezTo>
                        <a:pt x="462" y="857"/>
                        <a:pt x="454" y="849"/>
                        <a:pt x="446" y="841"/>
                      </a:cubicBezTo>
                      <a:cubicBezTo>
                        <a:pt x="392" y="789"/>
                        <a:pt x="344" y="715"/>
                        <a:pt x="311" y="633"/>
                      </a:cubicBezTo>
                      <a:cubicBezTo>
                        <a:pt x="311" y="610"/>
                        <a:pt x="313" y="491"/>
                        <a:pt x="377" y="438"/>
                      </a:cubicBezTo>
                      <a:cubicBezTo>
                        <a:pt x="406" y="414"/>
                        <a:pt x="444" y="407"/>
                        <a:pt x="492" y="418"/>
                      </a:cubicBezTo>
                      <a:cubicBezTo>
                        <a:pt x="495" y="419"/>
                        <a:pt x="497" y="419"/>
                        <a:pt x="499" y="420"/>
                      </a:cubicBezTo>
                      <a:cubicBezTo>
                        <a:pt x="626" y="446"/>
                        <a:pt x="705" y="422"/>
                        <a:pt x="770" y="401"/>
                      </a:cubicBezTo>
                      <a:cubicBezTo>
                        <a:pt x="770" y="401"/>
                        <a:pt x="771" y="401"/>
                        <a:pt x="771" y="401"/>
                      </a:cubicBezTo>
                      <a:cubicBezTo>
                        <a:pt x="817" y="386"/>
                        <a:pt x="852" y="375"/>
                        <a:pt x="892" y="386"/>
                      </a:cubicBezTo>
                      <a:cubicBezTo>
                        <a:pt x="892" y="387"/>
                        <a:pt x="893" y="387"/>
                        <a:pt x="894" y="387"/>
                      </a:cubicBezTo>
                      <a:cubicBezTo>
                        <a:pt x="929" y="399"/>
                        <a:pt x="944" y="451"/>
                        <a:pt x="951" y="494"/>
                      </a:cubicBezTo>
                      <a:cubicBezTo>
                        <a:pt x="959" y="549"/>
                        <a:pt x="957" y="609"/>
                        <a:pt x="956" y="635"/>
                      </a:cubicBezTo>
                      <a:cubicBezTo>
                        <a:pt x="955" y="640"/>
                        <a:pt x="955" y="643"/>
                        <a:pt x="955" y="646"/>
                      </a:cubicBezTo>
                      <a:cubicBezTo>
                        <a:pt x="955" y="646"/>
                        <a:pt x="955" y="646"/>
                        <a:pt x="955" y="646"/>
                      </a:cubicBezTo>
                      <a:cubicBezTo>
                        <a:pt x="865" y="856"/>
                        <a:pt x="727" y="931"/>
                        <a:pt x="636" y="931"/>
                      </a:cubicBezTo>
                      <a:close/>
                    </a:path>
                  </a:pathLst>
                </a:custGeom>
                <a:grpFill/>
                <a:ln>
                  <a:noFill/>
                </a:ln>
              </p:spPr>
              <p:txBody>
                <a:bodyPr vert="horz" wrap="square" lIns="128016" tIns="64008" rIns="128016" bIns="64008" numCol="1" anchor="t" anchorCtr="0" compatLnSpc="1">
                  <a:prstTxWarp prst="textNoShape">
                    <a:avLst/>
                  </a:prstTxWarp>
                </a:bodyPr>
                <a:lstStyle/>
                <a:p>
                  <a:pPr>
                    <a:defRPr/>
                  </a:pPr>
                  <a:endParaRPr lang="fr-FR" sz="2000" dirty="0">
                    <a:latin typeface="Marianne"/>
                  </a:endParaRPr>
                </a:p>
              </p:txBody>
            </p:sp>
          </p:grpSp>
        </p:grpSp>
        <p:cxnSp>
          <p:nvCxnSpPr>
            <p:cNvPr id="46" name="Connecteur droit 7"/>
            <p:cNvCxnSpPr>
              <a:cxnSpLocks/>
            </p:cNvCxnSpPr>
            <p:nvPr/>
          </p:nvCxnSpPr>
          <p:spPr bwMode="auto">
            <a:xfrm flipV="1">
              <a:off x="13802069" y="5679642"/>
              <a:ext cx="0" cy="306970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7" name="ZoneTexte 13"/>
            <p:cNvSpPr/>
            <p:nvPr/>
          </p:nvSpPr>
          <p:spPr bwMode="auto">
            <a:xfrm>
              <a:off x="10890100" y="5998695"/>
              <a:ext cx="2703750" cy="1682356"/>
            </a:xfrm>
            <a:prstGeom prst="rect">
              <a:avLst/>
            </a:prstGeom>
            <a:noFill/>
          </p:spPr>
          <p:txBody>
            <a:bodyPr wrap="square" rtlCol="0">
              <a:spAutoFit/>
            </a:bodyPr>
            <a:lstStyle/>
            <a:p>
              <a:pPr algn="ctr">
                <a:spcBef>
                  <a:spcPts val="840"/>
                </a:spcBef>
                <a:defRPr/>
              </a:pPr>
              <a:r>
                <a:rPr lang="fr-FR" sz="2000" i="1" u="sng" dirty="0">
                  <a:latin typeface="Marianne"/>
                  <a:ea typeface="Tahoma"/>
                  <a:cs typeface="Tahoma"/>
                </a:rPr>
                <a:t>J’ai un compte ASP </a:t>
              </a:r>
              <a:r>
                <a:rPr lang="fr-FR" sz="2000" i="1" dirty="0">
                  <a:latin typeface="Marianne"/>
                  <a:ea typeface="Tahoma"/>
                  <a:cs typeface="Tahoma"/>
                </a:rPr>
                <a:t>: </a:t>
              </a:r>
              <a:r>
                <a:rPr lang="fr-FR" sz="2000" dirty="0">
                  <a:latin typeface="Marianne"/>
                  <a:ea typeface="Tahoma"/>
                  <a:cs typeface="Tahoma"/>
                </a:rPr>
                <a:t>Ouverture des accès</a:t>
              </a:r>
              <a:r>
                <a:rPr lang="fr-FR" sz="2000" dirty="0">
                  <a:solidFill>
                    <a:srgbClr val="FF0000"/>
                  </a:solidFill>
                  <a:latin typeface="Marianne"/>
                  <a:ea typeface="Tahoma"/>
                  <a:cs typeface="Tahoma"/>
                </a:rPr>
                <a:t> </a:t>
              </a:r>
              <a:r>
                <a:rPr lang="fr-FR" sz="2000" b="1" dirty="0">
                  <a:solidFill>
                    <a:srgbClr val="FF0000"/>
                  </a:solidFill>
                  <a:latin typeface="Marianne"/>
                  <a:ea typeface="Tahoma"/>
                  <a:cs typeface="Tahoma"/>
                </a:rPr>
                <a:t>*</a:t>
              </a:r>
              <a:endParaRPr sz="2000" b="1" dirty="0">
                <a:solidFill>
                  <a:srgbClr val="FF0000"/>
                </a:solidFill>
                <a:latin typeface="Marianne"/>
              </a:endParaRPr>
            </a:p>
          </p:txBody>
        </p:sp>
        <p:sp>
          <p:nvSpPr>
            <p:cNvPr id="48" name="ZoneTexte 51"/>
            <p:cNvSpPr/>
            <p:nvPr/>
          </p:nvSpPr>
          <p:spPr bwMode="auto">
            <a:xfrm>
              <a:off x="13769230" y="5367644"/>
              <a:ext cx="3123651" cy="3381705"/>
            </a:xfrm>
            <a:prstGeom prst="rect">
              <a:avLst/>
            </a:prstGeom>
            <a:noFill/>
          </p:spPr>
          <p:txBody>
            <a:bodyPr wrap="square" rtlCol="0">
              <a:spAutoFit/>
            </a:bodyPr>
            <a:lstStyle/>
            <a:p>
              <a:pPr algn="ctr">
                <a:spcBef>
                  <a:spcPts val="840"/>
                </a:spcBef>
                <a:defRPr/>
              </a:pPr>
              <a:r>
                <a:rPr lang="fr-FR" sz="2000" i="1" u="sng" dirty="0">
                  <a:latin typeface="Marianne"/>
                  <a:ea typeface="Tahoma"/>
                  <a:cs typeface="Tahoma"/>
                </a:rPr>
                <a:t>Je n’ai pas de compte ASP </a:t>
              </a:r>
              <a:r>
                <a:rPr lang="fr-FR" sz="2000" dirty="0">
                  <a:latin typeface="Marianne"/>
                  <a:ea typeface="Tahoma"/>
                  <a:cs typeface="Tahoma"/>
                </a:rPr>
                <a:t>: Réception ID/mot de passe</a:t>
              </a:r>
            </a:p>
            <a:p>
              <a:pPr algn="ctr">
                <a:spcBef>
                  <a:spcPts val="840"/>
                </a:spcBef>
                <a:defRPr/>
              </a:pPr>
              <a:r>
                <a:rPr lang="fr-FR" sz="2000" dirty="0">
                  <a:latin typeface="Marianne"/>
                  <a:ea typeface="Tahoma"/>
                  <a:cs typeface="Tahoma"/>
                </a:rPr>
                <a:t>Ouverture des accès</a:t>
              </a:r>
              <a:endParaRPr sz="2000" dirty="0">
                <a:latin typeface="Marianne"/>
              </a:endParaRPr>
            </a:p>
          </p:txBody>
        </p:sp>
        <p:cxnSp>
          <p:nvCxnSpPr>
            <p:cNvPr id="51" name="Connecteur droit 54"/>
            <p:cNvCxnSpPr>
              <a:cxnSpLocks/>
            </p:cNvCxnSpPr>
            <p:nvPr/>
          </p:nvCxnSpPr>
          <p:spPr bwMode="auto">
            <a:xfrm>
              <a:off x="10997341" y="5367644"/>
              <a:ext cx="5688424" cy="0"/>
            </a:xfrm>
            <a:prstGeom prst="line">
              <a:avLst/>
            </a:prstGeom>
            <a:ln w="28575"/>
          </p:spPr>
          <p:style>
            <a:lnRef idx="1">
              <a:schemeClr val="accent1"/>
            </a:lnRef>
            <a:fillRef idx="0">
              <a:schemeClr val="accent1"/>
            </a:fillRef>
            <a:effectRef idx="0">
              <a:schemeClr val="accent1"/>
            </a:effectRef>
            <a:fontRef idx="minor">
              <a:schemeClr val="tx1"/>
            </a:fontRef>
          </p:style>
        </p:cxnSp>
      </p:grpSp>
      <p:cxnSp>
        <p:nvCxnSpPr>
          <p:cNvPr id="53" name="Connecteur droit avec flèche 53"/>
          <p:cNvCxnSpPr>
            <a:cxnSpLocks/>
          </p:cNvCxnSpPr>
          <p:nvPr/>
        </p:nvCxnSpPr>
        <p:spPr bwMode="auto">
          <a:xfrm>
            <a:off x="8462393" y="3216424"/>
            <a:ext cx="0" cy="10440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4" name="Connecteur droit avec flèche 53"/>
          <p:cNvCxnSpPr>
            <a:cxnSpLocks/>
          </p:cNvCxnSpPr>
          <p:nvPr/>
        </p:nvCxnSpPr>
        <p:spPr bwMode="auto">
          <a:xfrm flipH="1">
            <a:off x="2941963" y="3265717"/>
            <a:ext cx="24284" cy="10440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6" name="Titre 6"/>
          <p:cNvSpPr txBox="1"/>
          <p:nvPr/>
        </p:nvSpPr>
        <p:spPr bwMode="auto">
          <a:xfrm>
            <a:off x="217335" y="737730"/>
            <a:ext cx="16525977" cy="951261"/>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3. La demande d’enrôlement initial</a:t>
            </a:r>
            <a:endParaRPr dirty="0"/>
          </a:p>
        </p:txBody>
      </p:sp>
      <p:sp>
        <p:nvSpPr>
          <p:cNvPr id="2" name="ZoneTexte 1"/>
          <p:cNvSpPr txBox="1"/>
          <p:nvPr/>
        </p:nvSpPr>
        <p:spPr bwMode="auto">
          <a:xfrm>
            <a:off x="11228614" y="8033618"/>
            <a:ext cx="4862865" cy="584775"/>
          </a:xfrm>
          <a:prstGeom prst="rect">
            <a:avLst/>
          </a:prstGeom>
          <a:noFill/>
          <a:ln>
            <a:solidFill>
              <a:schemeClr val="tx1"/>
            </a:solidFill>
          </a:ln>
        </p:spPr>
        <p:txBody>
          <a:bodyPr wrap="square" rtlCol="0">
            <a:spAutoFit/>
          </a:bodyPr>
          <a:lstStyle/>
          <a:p>
            <a:pPr>
              <a:defRPr/>
            </a:pPr>
            <a:r>
              <a:rPr lang="fr-FR" sz="1800" b="1" dirty="0">
                <a:solidFill>
                  <a:srgbClr val="FF0000"/>
                </a:solidFill>
              </a:rPr>
              <a:t>*</a:t>
            </a:r>
            <a:r>
              <a:rPr lang="fr-FR" sz="1400" dirty="0"/>
              <a:t> J’utilise les mêmes identifiants et mot de passe que pour les autres portails de l’ASP.</a:t>
            </a:r>
            <a:endParaRPr dirty="0"/>
          </a:p>
        </p:txBody>
      </p:sp>
      <p:sp>
        <p:nvSpPr>
          <p:cNvPr id="6" name="ZoneTexte 5"/>
          <p:cNvSpPr txBox="1"/>
          <p:nvPr/>
        </p:nvSpPr>
        <p:spPr bwMode="auto">
          <a:xfrm>
            <a:off x="1431479" y="7680920"/>
            <a:ext cx="2807785" cy="830997"/>
          </a:xfrm>
          <a:prstGeom prst="rect">
            <a:avLst/>
          </a:prstGeom>
          <a:noFill/>
        </p:spPr>
        <p:txBody>
          <a:bodyPr wrap="square" rtlCol="0">
            <a:spAutoFit/>
          </a:bodyPr>
          <a:lstStyle/>
          <a:p>
            <a:pPr>
              <a:defRPr/>
            </a:pPr>
            <a:r>
              <a:rPr lang="fr-FR" sz="1600" dirty="0"/>
              <a:t>Votre demande d’enrôlement (anticipé ou non ) passe au statut </a:t>
            </a:r>
            <a:r>
              <a:rPr lang="fr-FR" sz="1600" b="1" dirty="0"/>
              <a:t>En cours</a:t>
            </a:r>
            <a:endParaRPr dirty="0"/>
          </a:p>
        </p:txBody>
      </p:sp>
      <p:sp>
        <p:nvSpPr>
          <p:cNvPr id="58" name="ZoneTexte 57"/>
          <p:cNvSpPr txBox="1"/>
          <p:nvPr/>
        </p:nvSpPr>
        <p:spPr bwMode="auto">
          <a:xfrm>
            <a:off x="6302152" y="7520591"/>
            <a:ext cx="4176464" cy="1323439"/>
          </a:xfrm>
          <a:prstGeom prst="rect">
            <a:avLst/>
          </a:prstGeom>
          <a:noFill/>
        </p:spPr>
        <p:txBody>
          <a:bodyPr wrap="square" rtlCol="0">
            <a:spAutoFit/>
          </a:bodyPr>
          <a:lstStyle/>
          <a:p>
            <a:pPr marL="285750" indent="-285750">
              <a:buFont typeface="Arial"/>
              <a:buChar char="•"/>
              <a:defRPr/>
            </a:pPr>
            <a:r>
              <a:rPr lang="fr-FR" sz="1600" dirty="0"/>
              <a:t>Votre demande d’enrôlement anticipé passe au statut </a:t>
            </a:r>
            <a:r>
              <a:rPr lang="fr-FR" sz="1600" b="1" dirty="0"/>
              <a:t>Validation partielle: en attente de certificat(s)</a:t>
            </a:r>
            <a:endParaRPr dirty="0"/>
          </a:p>
          <a:p>
            <a:pPr marL="285750" indent="-285750">
              <a:buFont typeface="Arial"/>
              <a:buChar char="•"/>
              <a:defRPr/>
            </a:pPr>
            <a:r>
              <a:rPr lang="fr-FR" sz="1600" dirty="0"/>
              <a:t>Votre demande d’enrôlement non anticipé passe au statut </a:t>
            </a:r>
            <a:r>
              <a:rPr lang="fr-FR" sz="1600" b="1" dirty="0"/>
              <a:t>Validé</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Espace réservé pour une image  1"/>
          <p:cNvSpPr>
            <a:spLocks noGrp="1"/>
          </p:cNvSpPr>
          <p:nvPr>
            <p:ph type="pic" sz="quarter" idx="13"/>
          </p:nvPr>
        </p:nvSpPr>
        <p:spPr bwMode="auto">
          <a:xfrm>
            <a:off x="0" y="1344216"/>
            <a:ext cx="17068800" cy="8295388"/>
          </a:xfrm>
        </p:spPr>
        <p:txBody>
          <a:bodyPr/>
          <a:lstStyle/>
          <a:p>
            <a:pPr>
              <a:defRPr/>
            </a:pPr>
            <a:r>
              <a:rPr lang="fr-FR" dirty="0"/>
              <a:t>   </a:t>
            </a:r>
            <a:endParaRPr dirty="0"/>
          </a:p>
        </p:txBody>
      </p:sp>
      <p:sp>
        <p:nvSpPr>
          <p:cNvPr id="4" name="Titre 3"/>
          <p:cNvSpPr>
            <a:spLocks noGrp="1"/>
          </p:cNvSpPr>
          <p:nvPr>
            <p:ph type="title"/>
          </p:nvPr>
        </p:nvSpPr>
        <p:spPr bwMode="auto"/>
        <p:txBody>
          <a:bodyPr/>
          <a:lstStyle/>
          <a:p>
            <a:pPr marL="0" indent="0">
              <a:buNone/>
              <a:defRPr/>
            </a:pPr>
            <a:r>
              <a:rPr lang="fr-FR" dirty="0">
                <a:latin typeface="Marianne"/>
              </a:rPr>
              <a:t>4. La demande d’enrôlement complémentaire</a:t>
            </a:r>
            <a:endParaRPr dirty="0"/>
          </a:p>
        </p:txBody>
      </p:sp>
      <p:sp>
        <p:nvSpPr>
          <p:cNvPr id="5" name="Espace réservé du numéro de diapositive 4"/>
          <p:cNvSpPr>
            <a:spLocks noGrp="1"/>
          </p:cNvSpPr>
          <p:nvPr>
            <p:ph type="sldNum" sz="quarter" idx="4"/>
          </p:nvPr>
        </p:nvSpPr>
        <p:spPr bwMode="auto"/>
        <p:txBody>
          <a:bodyPr/>
          <a:lstStyle/>
          <a:p>
            <a:pPr>
              <a:defRPr/>
            </a:pPr>
            <a:fld id="{733122C9-A0B9-462F-8757-0847AD287B63}" type="slidenum">
              <a:rPr lang="fr-FR">
                <a:solidFill>
                  <a:srgbClr val="FFFFFF"/>
                </a:solidFill>
              </a:rPr>
              <a:t>23</a:t>
            </a:fld>
            <a:endParaRPr lang="fr-FR" dirty="0">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2" name="Picture 2"/>
          <p:cNvPicPr>
            <a:picLocks noChangeAspect="1" noChangeArrowheads="1"/>
          </p:cNvPicPr>
          <p:nvPr/>
        </p:nvPicPr>
        <p:blipFill>
          <a:blip r:embed="rId2"/>
          <a:srcRect b="6998"/>
          <a:stretch/>
        </p:blipFill>
        <p:spPr bwMode="auto">
          <a:xfrm>
            <a:off x="606317" y="3000400"/>
            <a:ext cx="8209281" cy="5684579"/>
          </a:xfrm>
          <a:prstGeom prst="rect">
            <a:avLst/>
          </a:prstGeom>
          <a:noFill/>
          <a:ln w="28575">
            <a:solidFill>
              <a:schemeClr val="accent3"/>
            </a:solidFill>
            <a:miter lim="800000"/>
            <a:headEnd/>
            <a:tailEnd/>
          </a:ln>
          <a:effectLst/>
        </p:spPr>
      </p:pic>
      <p:sp>
        <p:nvSpPr>
          <p:cNvPr id="2" name="Titre 1"/>
          <p:cNvSpPr>
            <a:spLocks noGrp="1"/>
          </p:cNvSpPr>
          <p:nvPr>
            <p:ph type="title"/>
          </p:nvPr>
        </p:nvSpPr>
        <p:spPr bwMode="auto">
          <a:xfrm>
            <a:off x="539660" y="840160"/>
            <a:ext cx="15898884" cy="1007982"/>
          </a:xfrm>
        </p:spPr>
        <p:txBody>
          <a:bodyPr vert="horz" lIns="127970" tIns="63988" rIns="127970" bIns="63988" rtlCol="0" anchor="ctr">
            <a:noAutofit/>
          </a:bodyPr>
          <a:lstStyle/>
          <a:p>
            <a:pPr>
              <a:defRPr/>
            </a:pPr>
            <a:r>
              <a:rPr lang="fr-FR" sz="2800" dirty="0">
                <a:latin typeface="Marianne"/>
              </a:rPr>
              <a:t>4. L’enrôlement complémentaire - Accès au portail public ASP du Ségur Numérique</a:t>
            </a:r>
            <a:endParaRPr dirty="0"/>
          </a:p>
        </p:txBody>
      </p:sp>
      <p:sp>
        <p:nvSpPr>
          <p:cNvPr id="30" name="Espace réservé du contenu 74"/>
          <p:cNvSpPr/>
          <p:nvPr/>
        </p:nvSpPr>
        <p:spPr bwMode="auto">
          <a:xfrm>
            <a:off x="582617" y="1738180"/>
            <a:ext cx="15492220" cy="1052602"/>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just" defTabSz="1279698">
              <a:spcAft>
                <a:spcPts val="1000"/>
              </a:spcAft>
              <a:defRPr/>
            </a:pPr>
            <a:r>
              <a:rPr lang="fr-FR" sz="1600" b="0" dirty="0">
                <a:latin typeface="Marianne"/>
                <a:ea typeface="+mn-ea"/>
                <a:cs typeface="+mn-cs"/>
              </a:rPr>
              <a:t>Une demande d’enrôlement complémentaire est une procédure simplifiée que vous devez faire depuis votre compte sur le portail ASP du Ségur Numérique pour tout nouveau logiciel référencé pour lequel vous souhaitez vous enrôler. </a:t>
            </a:r>
            <a:endParaRPr dirty="0"/>
          </a:p>
          <a:p>
            <a:pPr marL="0" indent="0" algn="just" defTabSz="1279698">
              <a:spcAft>
                <a:spcPts val="1000"/>
              </a:spcAft>
              <a:defRPr/>
            </a:pPr>
            <a:r>
              <a:rPr lang="fr-FR" sz="1600" b="0" dirty="0">
                <a:latin typeface="Marianne"/>
                <a:ea typeface="+mn-ea"/>
                <a:cs typeface="+mn-cs"/>
              </a:rPr>
              <a:t>Pour accéder au portail public ASP du Ségur Numérique, vous devez vous rendre à l’adresse suivante :</a:t>
            </a:r>
            <a:r>
              <a:rPr lang="fr-FR" sz="1600" b="0" u="sng" dirty="0">
                <a:latin typeface="Marianne"/>
                <a:ea typeface="+mn-ea"/>
                <a:cs typeface="+mn-cs"/>
                <a:hlinkClick r:id="rId3" tooltip="https://segurnum.asp-public.fr/segurnum/"/>
              </a:rPr>
              <a:t>https://segurnum.asp-public.fr/segurnum/</a:t>
            </a:r>
            <a:endParaRPr lang="fr-FR" sz="1600" b="0" dirty="0">
              <a:latin typeface="Marianne"/>
              <a:ea typeface="+mn-ea"/>
              <a:cs typeface="+mn-cs"/>
            </a:endParaRPr>
          </a:p>
        </p:txBody>
      </p:sp>
      <p:sp>
        <p:nvSpPr>
          <p:cNvPr id="31" name="Espace réservé du contenu 74"/>
          <p:cNvSpPr/>
          <p:nvPr/>
        </p:nvSpPr>
        <p:spPr bwMode="auto">
          <a:xfrm>
            <a:off x="541512" y="2004693"/>
            <a:ext cx="15357372" cy="2657876"/>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l">
              <a:spcAft>
                <a:spcPts val="1000"/>
              </a:spcAft>
              <a:defRPr/>
            </a:pPr>
            <a:endParaRPr lang="fr-FR" sz="2000" b="0" dirty="0">
              <a:latin typeface="Marianne"/>
            </a:endParaRPr>
          </a:p>
        </p:txBody>
      </p:sp>
      <p:sp>
        <p:nvSpPr>
          <p:cNvPr id="6" name="Espace réservé du numéro de diapositive 5"/>
          <p:cNvSpPr>
            <a:spLocks noGrp="1"/>
          </p:cNvSpPr>
          <p:nvPr>
            <p:ph type="sldNum" sz="quarter" idx="12"/>
          </p:nvPr>
        </p:nvSpPr>
        <p:spPr bwMode="auto"/>
        <p:txBody>
          <a:bodyPr/>
          <a:lstStyle/>
          <a:p>
            <a:pPr>
              <a:defRPr/>
            </a:pPr>
            <a:fld id="{733122C9-A0B9-462F-8757-0847AD287B63}" type="slidenum">
              <a:rPr lang="fr-FR">
                <a:solidFill>
                  <a:srgbClr val="000000"/>
                </a:solidFill>
              </a:rPr>
              <a:t>24</a:t>
            </a:fld>
            <a:endParaRPr lang="fr-FR" dirty="0">
              <a:solidFill>
                <a:srgbClr val="000000"/>
              </a:solidFill>
            </a:endParaRPr>
          </a:p>
        </p:txBody>
      </p:sp>
      <p:sp>
        <p:nvSpPr>
          <p:cNvPr id="23" name="Ellipse 21"/>
          <p:cNvSpPr>
            <a:spLocks noChangeAspect="1"/>
          </p:cNvSpPr>
          <p:nvPr/>
        </p:nvSpPr>
        <p:spPr bwMode="auto">
          <a:xfrm>
            <a:off x="10329267" y="309584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33" name="ZoneTexte 20"/>
          <p:cNvSpPr/>
          <p:nvPr/>
        </p:nvSpPr>
        <p:spPr bwMode="auto">
          <a:xfrm>
            <a:off x="10838656" y="3002513"/>
            <a:ext cx="6066192" cy="830997"/>
          </a:xfrm>
          <a:prstGeom prst="rect">
            <a:avLst/>
          </a:prstGeom>
          <a:noFill/>
        </p:spPr>
        <p:txBody>
          <a:bodyPr wrap="square" rtlCol="0">
            <a:spAutoFit/>
          </a:bodyPr>
          <a:lstStyle/>
          <a:p>
            <a:pPr algn="just">
              <a:defRPr/>
            </a:pPr>
            <a:r>
              <a:rPr lang="fr-FR" sz="1600" dirty="0">
                <a:latin typeface="Marianne"/>
              </a:rPr>
              <a:t>Vous possédez déjà un enrôlement vous donnant accès au portail Ségur, vous cliquez sur « </a:t>
            </a:r>
            <a:r>
              <a:rPr lang="fr-FR" sz="1600" b="1" dirty="0">
                <a:latin typeface="Marianne"/>
              </a:rPr>
              <a:t>Se connecter</a:t>
            </a:r>
            <a:r>
              <a:rPr lang="fr-FR" sz="1600" dirty="0">
                <a:latin typeface="Marianne"/>
              </a:rPr>
              <a:t> ».</a:t>
            </a:r>
            <a:endParaRPr dirty="0"/>
          </a:p>
          <a:p>
            <a:pPr algn="just">
              <a:defRPr/>
            </a:pPr>
            <a:endParaRPr lang="fr-FR" sz="1600" dirty="0">
              <a:latin typeface="Marianne"/>
            </a:endParaRPr>
          </a:p>
        </p:txBody>
      </p:sp>
      <p:sp>
        <p:nvSpPr>
          <p:cNvPr id="35" name="Ellipse 21"/>
          <p:cNvSpPr>
            <a:spLocks noChangeAspect="1"/>
          </p:cNvSpPr>
          <p:nvPr/>
        </p:nvSpPr>
        <p:spPr bwMode="auto">
          <a:xfrm>
            <a:off x="1144624" y="4780798"/>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3" name="Rectangle : coins arrondis 23"/>
          <p:cNvSpPr/>
          <p:nvPr/>
        </p:nvSpPr>
        <p:spPr bwMode="auto">
          <a:xfrm>
            <a:off x="1548701" y="4779631"/>
            <a:ext cx="2988000" cy="343179"/>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1" name="Ellipse 21"/>
          <p:cNvSpPr>
            <a:spLocks noChangeAspect="1"/>
          </p:cNvSpPr>
          <p:nvPr/>
        </p:nvSpPr>
        <p:spPr bwMode="auto">
          <a:xfrm>
            <a:off x="11653632" y="5405707"/>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2" name="ZoneTexte 20"/>
          <p:cNvSpPr/>
          <p:nvPr/>
        </p:nvSpPr>
        <p:spPr bwMode="auto">
          <a:xfrm>
            <a:off x="12165817" y="5313879"/>
            <a:ext cx="4439423" cy="1569660"/>
          </a:xfrm>
          <a:prstGeom prst="rect">
            <a:avLst/>
          </a:prstGeom>
          <a:noFill/>
        </p:spPr>
        <p:txBody>
          <a:bodyPr wrap="square" rtlCol="0">
            <a:spAutoFit/>
          </a:bodyPr>
          <a:lstStyle/>
          <a:p>
            <a:pPr algn="just">
              <a:defRPr/>
            </a:pPr>
            <a:r>
              <a:rPr lang="fr-FR" sz="1600" dirty="0">
                <a:latin typeface="Marianne"/>
              </a:rPr>
              <a:t>Pour vous connecter, vous devez renseigner les login et mot de passe qui vous ont été transmis à l’issue de votre premier enrôlement (ou le mot de passe que vous avez modifié si vous vous êtes déjà connecté une première fois). </a:t>
            </a:r>
            <a:endParaRPr dirty="0"/>
          </a:p>
        </p:txBody>
      </p:sp>
      <p:sp>
        <p:nvSpPr>
          <p:cNvPr id="13" name="Ellipse 21"/>
          <p:cNvSpPr>
            <a:spLocks noChangeAspect="1"/>
          </p:cNvSpPr>
          <p:nvPr/>
        </p:nvSpPr>
        <p:spPr bwMode="auto">
          <a:xfrm>
            <a:off x="11653632" y="7790517"/>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4" name="ZoneTexte 19"/>
          <p:cNvSpPr/>
          <p:nvPr/>
        </p:nvSpPr>
        <p:spPr bwMode="auto">
          <a:xfrm>
            <a:off x="12174374" y="7707420"/>
            <a:ext cx="4465196" cy="830997"/>
          </a:xfrm>
          <a:prstGeom prst="rect">
            <a:avLst/>
          </a:prstGeom>
          <a:noFill/>
        </p:spPr>
        <p:txBody>
          <a:bodyPr wrap="square" rtlCol="0">
            <a:spAutoFit/>
          </a:bodyPr>
          <a:lstStyle/>
          <a:p>
            <a:pPr algn="just">
              <a:defRPr/>
            </a:pPr>
            <a:r>
              <a:rPr lang="fr-FR" sz="1600" dirty="0">
                <a:latin typeface="Marianne"/>
              </a:rPr>
              <a:t>Vous cliquez sur </a:t>
            </a:r>
            <a:r>
              <a:rPr lang="fr-FR" sz="1600" b="1" dirty="0">
                <a:latin typeface="Marianne"/>
              </a:rPr>
              <a:t>« J’ai oublié mon identifiant »</a:t>
            </a:r>
            <a:r>
              <a:rPr lang="fr-FR" sz="1600" dirty="0">
                <a:latin typeface="Marianne"/>
              </a:rPr>
              <a:t> ou </a:t>
            </a:r>
            <a:r>
              <a:rPr lang="fr-FR" sz="1600" b="1" dirty="0">
                <a:latin typeface="Marianne"/>
              </a:rPr>
              <a:t>« J’ai oublié mon mot de passe »</a:t>
            </a:r>
            <a:r>
              <a:rPr lang="fr-FR" sz="1600" dirty="0">
                <a:latin typeface="Marianne"/>
              </a:rPr>
              <a:t> en cas de perte des identifiants.</a:t>
            </a:r>
            <a:endParaRPr sz="1600" dirty="0">
              <a:latin typeface="Marianne"/>
            </a:endParaRPr>
          </a:p>
        </p:txBody>
      </p:sp>
      <p:pic>
        <p:nvPicPr>
          <p:cNvPr id="15" name="Picture 2"/>
          <p:cNvPicPr>
            <a:picLocks noChangeAspect="1" noChangeArrowheads="1"/>
          </p:cNvPicPr>
          <p:nvPr/>
        </p:nvPicPr>
        <p:blipFill>
          <a:blip r:embed="rId4"/>
          <a:stretch/>
        </p:blipFill>
        <p:spPr bwMode="auto">
          <a:xfrm>
            <a:off x="6728092" y="6117133"/>
            <a:ext cx="3545106" cy="2853922"/>
          </a:xfrm>
          <a:prstGeom prst="rect">
            <a:avLst/>
          </a:prstGeom>
          <a:noFill/>
          <a:ln>
            <a:noFill/>
          </a:ln>
        </p:spPr>
      </p:pic>
      <p:sp>
        <p:nvSpPr>
          <p:cNvPr id="16" name="Rectangle : avec coins arrondis en haut 17"/>
          <p:cNvSpPr>
            <a:spLocks noChangeAspect="1"/>
          </p:cNvSpPr>
          <p:nvPr/>
        </p:nvSpPr>
        <p:spPr bwMode="auto">
          <a:xfrm>
            <a:off x="6672025" y="6024736"/>
            <a:ext cx="3657241" cy="2946319"/>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p>
        </p:txBody>
      </p:sp>
      <p:sp>
        <p:nvSpPr>
          <p:cNvPr id="17" name="Rectangle : coins arrondis 22"/>
          <p:cNvSpPr>
            <a:spLocks noChangeAspect="1"/>
          </p:cNvSpPr>
          <p:nvPr/>
        </p:nvSpPr>
        <p:spPr bwMode="auto">
          <a:xfrm>
            <a:off x="6728092" y="6655429"/>
            <a:ext cx="3545106" cy="1051991"/>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8" name="Rectangle : coins arrondis 23"/>
          <p:cNvSpPr>
            <a:spLocks noChangeAspect="1"/>
          </p:cNvSpPr>
          <p:nvPr/>
        </p:nvSpPr>
        <p:spPr bwMode="auto">
          <a:xfrm>
            <a:off x="8678416" y="7790517"/>
            <a:ext cx="1594782" cy="544113"/>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1" name="Ellipse 18"/>
          <p:cNvSpPr>
            <a:spLocks noChangeAspect="1"/>
          </p:cNvSpPr>
          <p:nvPr/>
        </p:nvSpPr>
        <p:spPr bwMode="auto">
          <a:xfrm>
            <a:off x="8356645" y="7820748"/>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4" name="Ellipse 21"/>
          <p:cNvSpPr>
            <a:spLocks noChangeAspect="1"/>
          </p:cNvSpPr>
          <p:nvPr/>
        </p:nvSpPr>
        <p:spPr bwMode="auto">
          <a:xfrm>
            <a:off x="6528025" y="6641488"/>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7170" name="Picture 2"/>
          <p:cNvPicPr>
            <a:picLocks noChangeAspect="1" noChangeArrowheads="1"/>
          </p:cNvPicPr>
          <p:nvPr/>
        </p:nvPicPr>
        <p:blipFill>
          <a:blip r:embed="rId2"/>
          <a:stretch/>
        </p:blipFill>
        <p:spPr bwMode="auto">
          <a:xfrm>
            <a:off x="553992" y="2632187"/>
            <a:ext cx="8988520" cy="5558977"/>
          </a:xfrm>
          <a:prstGeom prst="rect">
            <a:avLst/>
          </a:prstGeom>
          <a:noFill/>
          <a:ln w="28575">
            <a:solidFill>
              <a:schemeClr val="accent3"/>
            </a:solidFill>
            <a:miter lim="800000"/>
            <a:headEnd/>
            <a:tailEnd/>
          </a:ln>
          <a:effectLst/>
        </p:spPr>
      </p:pic>
      <p:sp>
        <p:nvSpPr>
          <p:cNvPr id="7" name="Espace réservé du numéro de diapositive 1"/>
          <p:cNvSpPr>
            <a:spLocks noGrp="1"/>
          </p:cNvSpPr>
          <p:nvPr>
            <p:ph type="sldNum" sz="quarter" idx="12"/>
          </p:nvPr>
        </p:nvSpPr>
        <p:spPr bwMode="auto"/>
        <p:txBody>
          <a:bodyPr/>
          <a:lstStyle/>
          <a:p>
            <a:pPr>
              <a:defRPr/>
            </a:pPr>
            <a:fld id="{975A587B-5814-4D9B-9598-FE9CB954CB01}" type="slidenum">
              <a:rPr lang="fr-FR"/>
              <a:t>25</a:t>
            </a:fld>
            <a:endParaRPr lang="fr-FR" dirty="0"/>
          </a:p>
        </p:txBody>
      </p:sp>
      <p:sp>
        <p:nvSpPr>
          <p:cNvPr id="22" name="Espace réservé du contenu 74"/>
          <p:cNvSpPr/>
          <p:nvPr/>
        </p:nvSpPr>
        <p:spPr bwMode="auto">
          <a:xfrm>
            <a:off x="313365" y="2012511"/>
            <a:ext cx="15049672" cy="433577"/>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l">
              <a:spcAft>
                <a:spcPts val="1000"/>
              </a:spcAft>
              <a:defRPr/>
            </a:pPr>
            <a:r>
              <a:rPr lang="fr-FR" sz="1600" dirty="0">
                <a:latin typeface="Marianne"/>
              </a:rPr>
              <a:t>Vous êtes ensuite dirigé vers l’écran d’accueil du portail</a:t>
            </a:r>
            <a:endParaRPr dirty="0"/>
          </a:p>
        </p:txBody>
      </p:sp>
      <p:sp>
        <p:nvSpPr>
          <p:cNvPr id="30" name="Ellipse 21"/>
          <p:cNvSpPr>
            <a:spLocks noChangeAspect="1"/>
          </p:cNvSpPr>
          <p:nvPr/>
        </p:nvSpPr>
        <p:spPr bwMode="auto">
          <a:xfrm>
            <a:off x="10612800" y="412031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40" name="ZoneTexte 20"/>
          <p:cNvSpPr/>
          <p:nvPr/>
        </p:nvSpPr>
        <p:spPr bwMode="auto">
          <a:xfrm>
            <a:off x="287541" y="8432155"/>
            <a:ext cx="16176195" cy="338554"/>
          </a:xfrm>
          <a:prstGeom prst="rect">
            <a:avLst/>
          </a:prstGeom>
          <a:noFill/>
        </p:spPr>
        <p:txBody>
          <a:bodyPr wrap="square" rtlCol="0">
            <a:spAutoFit/>
          </a:bodyPr>
          <a:lstStyle/>
          <a:p>
            <a:pPr algn="just">
              <a:defRPr/>
            </a:pPr>
            <a:r>
              <a:rPr lang="fr-FR" sz="1600" b="1" dirty="0">
                <a:latin typeface="Marianne"/>
              </a:rPr>
              <a:t>N.B : </a:t>
            </a:r>
            <a:r>
              <a:rPr lang="fr-FR" sz="1600" dirty="0">
                <a:latin typeface="Marianne"/>
              </a:rPr>
              <a:t>Les écrans du portail SEGURNUM sont expliqués en détail dans le guide utilisateur </a:t>
            </a:r>
            <a:r>
              <a:rPr lang="fr-FR" sz="1600" b="1" dirty="0">
                <a:latin typeface="Marianne"/>
              </a:rPr>
              <a:t>« Les écrans du portail Ségur Numérique »</a:t>
            </a:r>
            <a:endParaRPr sz="3200" b="1" dirty="0">
              <a:latin typeface="Marianne"/>
            </a:endParaRPr>
          </a:p>
        </p:txBody>
      </p:sp>
      <p:sp>
        <p:nvSpPr>
          <p:cNvPr id="13" name="ZoneTexte 20"/>
          <p:cNvSpPr/>
          <p:nvPr/>
        </p:nvSpPr>
        <p:spPr bwMode="auto">
          <a:xfrm>
            <a:off x="11176921" y="4064767"/>
            <a:ext cx="4801332" cy="1077218"/>
          </a:xfrm>
          <a:prstGeom prst="rect">
            <a:avLst/>
          </a:prstGeom>
          <a:noFill/>
        </p:spPr>
        <p:txBody>
          <a:bodyPr wrap="square" rtlCol="0">
            <a:spAutoFit/>
          </a:bodyPr>
          <a:lstStyle/>
          <a:p>
            <a:pPr algn="just">
              <a:defRPr/>
            </a:pPr>
            <a:r>
              <a:rPr lang="fr-FR" sz="1600" dirty="0">
                <a:latin typeface="Marianne"/>
              </a:rPr>
              <a:t>En utilisant le menu principal, vous cliquez sur « Enrôlement », puis sur </a:t>
            </a:r>
            <a:r>
              <a:rPr lang="fr-FR" sz="1600" b="1" dirty="0">
                <a:latin typeface="Marianne"/>
              </a:rPr>
              <a:t>« Faire une demande complémentaire » </a:t>
            </a:r>
            <a:r>
              <a:rPr lang="fr-FR" sz="1600" dirty="0">
                <a:latin typeface="Marianne"/>
              </a:rPr>
              <a:t>pour déposer une demande d’enrôlement complémentaire.</a:t>
            </a:r>
            <a:endParaRPr sz="3200" dirty="0">
              <a:latin typeface="Marianne"/>
            </a:endParaRPr>
          </a:p>
        </p:txBody>
      </p:sp>
      <p:sp>
        <p:nvSpPr>
          <p:cNvPr id="26" name="Ellipse 21"/>
          <p:cNvSpPr>
            <a:spLocks noChangeAspect="1"/>
          </p:cNvSpPr>
          <p:nvPr/>
        </p:nvSpPr>
        <p:spPr bwMode="auto">
          <a:xfrm>
            <a:off x="870267" y="4603376"/>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7" name="Rectangle 16"/>
          <p:cNvSpPr/>
          <p:nvPr/>
        </p:nvSpPr>
        <p:spPr bwMode="auto">
          <a:xfrm>
            <a:off x="777494" y="6024736"/>
            <a:ext cx="876501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5" name="Rectangle : coins arrondis 23"/>
          <p:cNvSpPr/>
          <p:nvPr/>
        </p:nvSpPr>
        <p:spPr bwMode="auto">
          <a:xfrm>
            <a:off x="1207580" y="3936504"/>
            <a:ext cx="2142244" cy="1001908"/>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6" name="Titre 1"/>
          <p:cNvSpPr>
            <a:spLocks noGrp="1"/>
          </p:cNvSpPr>
          <p:nvPr>
            <p:ph type="title"/>
          </p:nvPr>
        </p:nvSpPr>
        <p:spPr bwMode="auto">
          <a:xfrm>
            <a:off x="539660" y="840159"/>
            <a:ext cx="15898884" cy="1389140"/>
          </a:xfrm>
        </p:spPr>
        <p:txBody>
          <a:bodyPr vert="horz" lIns="127970" tIns="63988" rIns="127970" bIns="63988" rtlCol="0" anchor="ctr">
            <a:noAutofit/>
          </a:bodyPr>
          <a:lstStyle/>
          <a:p>
            <a:pPr>
              <a:defRPr/>
            </a:pPr>
            <a:r>
              <a:rPr lang="fr-FR" sz="2800" dirty="0">
                <a:latin typeface="Marianne"/>
              </a:rPr>
              <a:t>4. L’enrôlement complémentaire - Accès à la page d’accueil du portail Ségur Numérique</a:t>
            </a:r>
            <a:br>
              <a:rPr lang="fr-FR" sz="2800" dirty="0">
                <a:latin typeface="Marianne"/>
              </a:rPr>
            </a:b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795" y="3647655"/>
            <a:ext cx="9412287"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Espace réservé du numéro de diapositive 1"/>
          <p:cNvSpPr>
            <a:spLocks noGrp="1"/>
          </p:cNvSpPr>
          <p:nvPr>
            <p:ph type="sldNum" sz="quarter" idx="12"/>
          </p:nvPr>
        </p:nvSpPr>
        <p:spPr bwMode="auto"/>
        <p:txBody>
          <a:bodyPr/>
          <a:lstStyle/>
          <a:p>
            <a:pPr>
              <a:defRPr/>
            </a:pPr>
            <a:fld id="{975A587B-5814-4D9B-9598-FE9CB954CB01}" type="slidenum">
              <a:rPr lang="fr-FR"/>
              <a:t>26</a:t>
            </a:fld>
            <a:endParaRPr lang="fr-FR" dirty="0"/>
          </a:p>
        </p:txBody>
      </p:sp>
      <p:sp>
        <p:nvSpPr>
          <p:cNvPr id="8" name="Ellipse 18"/>
          <p:cNvSpPr>
            <a:spLocks noChangeAspect="1"/>
          </p:cNvSpPr>
          <p:nvPr/>
        </p:nvSpPr>
        <p:spPr bwMode="auto">
          <a:xfrm>
            <a:off x="10411200" y="4953555"/>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0" name="ZoneTexte 20"/>
          <p:cNvSpPr/>
          <p:nvPr/>
        </p:nvSpPr>
        <p:spPr bwMode="auto">
          <a:xfrm>
            <a:off x="10976380" y="3878771"/>
            <a:ext cx="5287525" cy="584775"/>
          </a:xfrm>
          <a:prstGeom prst="rect">
            <a:avLst/>
          </a:prstGeom>
          <a:noFill/>
        </p:spPr>
        <p:txBody>
          <a:bodyPr wrap="square" rtlCol="0">
            <a:spAutoFit/>
          </a:bodyPr>
          <a:lstStyle/>
          <a:p>
            <a:pPr algn="just">
              <a:defRPr/>
            </a:pPr>
            <a:r>
              <a:rPr lang="fr-FR" sz="1600" dirty="0">
                <a:latin typeface="Marianne"/>
              </a:rPr>
              <a:t>Vous saisissez le numéro unique de référencement ANS.</a:t>
            </a:r>
            <a:endParaRPr sz="1600" dirty="0">
              <a:latin typeface="Marianne"/>
            </a:endParaRPr>
          </a:p>
        </p:txBody>
      </p:sp>
      <p:sp>
        <p:nvSpPr>
          <p:cNvPr id="11" name="Ellipse 21"/>
          <p:cNvSpPr>
            <a:spLocks noChangeAspect="1"/>
          </p:cNvSpPr>
          <p:nvPr/>
        </p:nvSpPr>
        <p:spPr bwMode="auto">
          <a:xfrm>
            <a:off x="10411200" y="3878770"/>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3" name="Rectangle : coins arrondis 22"/>
          <p:cNvSpPr>
            <a:spLocks noChangeAspect="1"/>
          </p:cNvSpPr>
          <p:nvPr/>
        </p:nvSpPr>
        <p:spPr bwMode="auto">
          <a:xfrm>
            <a:off x="4190928" y="5226477"/>
            <a:ext cx="4199456" cy="535026"/>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4" name="Rectangle : coins arrondis 23"/>
          <p:cNvSpPr>
            <a:spLocks noChangeAspect="1"/>
          </p:cNvSpPr>
          <p:nvPr/>
        </p:nvSpPr>
        <p:spPr bwMode="auto">
          <a:xfrm>
            <a:off x="8448461" y="5380469"/>
            <a:ext cx="990307" cy="323999"/>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0" name="Espace réservé du contenu 74"/>
          <p:cNvSpPr/>
          <p:nvPr/>
        </p:nvSpPr>
        <p:spPr bwMode="auto">
          <a:xfrm>
            <a:off x="705795" y="1965975"/>
            <a:ext cx="15049672" cy="433577"/>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l">
              <a:spcAft>
                <a:spcPts val="1000"/>
              </a:spcAft>
              <a:defRPr/>
            </a:pPr>
            <a:r>
              <a:rPr lang="fr-FR" sz="1600" dirty="0">
                <a:latin typeface="Marianne"/>
              </a:rPr>
              <a:t>L’enrôlement complémentaire n’a que 2 étapes.</a:t>
            </a:r>
          </a:p>
          <a:p>
            <a:pPr marL="0" indent="0" algn="l">
              <a:spcAft>
                <a:spcPts val="1000"/>
              </a:spcAft>
              <a:defRPr/>
            </a:pPr>
            <a:r>
              <a:rPr lang="fr-FR" sz="1600" b="0" dirty="0">
                <a:latin typeface="Marianne"/>
              </a:rPr>
              <a:t>La première consiste à renseigner votre n° ANS</a:t>
            </a:r>
            <a:endParaRPr b="0" dirty="0"/>
          </a:p>
        </p:txBody>
      </p:sp>
      <p:sp>
        <p:nvSpPr>
          <p:cNvPr id="19" name="Ellipse 18"/>
          <p:cNvSpPr>
            <a:spLocks noChangeAspect="1"/>
          </p:cNvSpPr>
          <p:nvPr/>
        </p:nvSpPr>
        <p:spPr bwMode="auto">
          <a:xfrm>
            <a:off x="8762496" y="4977093"/>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21" name="Ellipse 21"/>
          <p:cNvSpPr>
            <a:spLocks noChangeAspect="1"/>
          </p:cNvSpPr>
          <p:nvPr/>
        </p:nvSpPr>
        <p:spPr bwMode="auto">
          <a:xfrm>
            <a:off x="3704259" y="5169555"/>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22" name="ZoneTexte 19"/>
          <p:cNvSpPr/>
          <p:nvPr/>
        </p:nvSpPr>
        <p:spPr bwMode="auto">
          <a:xfrm>
            <a:off x="10976380" y="4953555"/>
            <a:ext cx="5287525" cy="2062103"/>
          </a:xfrm>
          <a:prstGeom prst="rect">
            <a:avLst/>
          </a:prstGeom>
          <a:noFill/>
        </p:spPr>
        <p:txBody>
          <a:bodyPr wrap="square" rtlCol="0">
            <a:spAutoFit/>
          </a:bodyPr>
          <a:lstStyle/>
          <a:p>
            <a:pPr algn="just">
              <a:defRPr/>
            </a:pPr>
            <a:r>
              <a:rPr lang="fr-FR" sz="1600" dirty="0">
                <a:latin typeface="Marianne"/>
              </a:rPr>
              <a:t>Vous cliquez sur le bouton </a:t>
            </a:r>
            <a:r>
              <a:rPr lang="fr-FR" sz="1600" b="1" dirty="0">
                <a:latin typeface="Marianne"/>
              </a:rPr>
              <a:t>« Rechercher ». </a:t>
            </a:r>
            <a:endParaRPr dirty="0"/>
          </a:p>
          <a:p>
            <a:pPr marL="285750" indent="-285750" algn="just">
              <a:buFont typeface="Arial"/>
              <a:buChar char="•"/>
              <a:defRPr/>
            </a:pPr>
            <a:r>
              <a:rPr lang="fr-FR" sz="1600" dirty="0">
                <a:latin typeface="Marianne"/>
              </a:rPr>
              <a:t>Si votre n° de référencement est connu à l’ASP, les informations de ce n° remontent,</a:t>
            </a:r>
            <a:endParaRPr dirty="0"/>
          </a:p>
          <a:p>
            <a:pPr marL="285750" indent="-285750" algn="just">
              <a:buFont typeface="Arial"/>
              <a:buChar char="•"/>
              <a:defRPr/>
            </a:pPr>
            <a:r>
              <a:rPr lang="fr-FR" sz="1600" dirty="0">
                <a:latin typeface="Marianne"/>
              </a:rPr>
              <a:t>Si votre n° de référencement est inconnu à l’ASP, vous contactez l’assistance. (</a:t>
            </a:r>
            <a:r>
              <a:rPr lang="fr-FR" sz="1600" u="sng" dirty="0">
                <a:latin typeface="Marianne"/>
                <a:hlinkClick r:id="rId3" tooltip="https://segurnum.asp-public.fr/segurnums/contacter-assistance"/>
              </a:rPr>
              <a:t>https://segurnum.asp-public.fr/segurnums/contacter-assistance</a:t>
            </a:r>
            <a:r>
              <a:rPr lang="fr-FR" sz="1600" dirty="0">
                <a:latin typeface="Marianne"/>
              </a:rPr>
              <a:t>).</a:t>
            </a:r>
            <a:endParaRPr dirty="0"/>
          </a:p>
          <a:p>
            <a:pPr marL="285750" indent="-285750" algn="just">
              <a:buFont typeface="Arial"/>
              <a:buChar char="•"/>
              <a:defRPr/>
            </a:pPr>
            <a:endParaRPr sz="1600" dirty="0">
              <a:latin typeface="Marianne"/>
            </a:endParaRPr>
          </a:p>
        </p:txBody>
      </p:sp>
      <p:sp>
        <p:nvSpPr>
          <p:cNvPr id="15" name="Titre 1"/>
          <p:cNvSpPr>
            <a:spLocks noGrp="1"/>
          </p:cNvSpPr>
          <p:nvPr>
            <p:ph type="title"/>
          </p:nvPr>
        </p:nvSpPr>
        <p:spPr bwMode="auto">
          <a:xfrm>
            <a:off x="539660" y="840160"/>
            <a:ext cx="15898884" cy="1007982"/>
          </a:xfrm>
        </p:spPr>
        <p:txBody>
          <a:bodyPr vert="horz" lIns="127970" tIns="63988" rIns="127970" bIns="63988" rtlCol="0" anchor="ctr">
            <a:noAutofit/>
          </a:bodyPr>
          <a:lstStyle/>
          <a:p>
            <a:pPr>
              <a:defRPr/>
            </a:pPr>
            <a:r>
              <a:rPr lang="fr-FR" sz="2800" dirty="0">
                <a:latin typeface="Marianne"/>
              </a:rPr>
              <a:t>4. L’enrôlement complémentaire - Saisie du numéro ANS</a:t>
            </a:r>
            <a:endParaRPr dirty="0"/>
          </a:p>
        </p:txBody>
      </p:sp>
      <p:sp>
        <p:nvSpPr>
          <p:cNvPr id="16" name="Rectangle : avec coins arrondis en haut 17"/>
          <p:cNvSpPr>
            <a:spLocks noChangeAspect="1"/>
          </p:cNvSpPr>
          <p:nvPr/>
        </p:nvSpPr>
        <p:spPr bwMode="auto">
          <a:xfrm>
            <a:off x="705795" y="3432448"/>
            <a:ext cx="9412287" cy="3384376"/>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496" y="2205037"/>
            <a:ext cx="6675376" cy="7030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2881816" name="Groupe 297"/>
          <p:cNvGrpSpPr>
            <a:grpSpLocks noChangeAspect="1"/>
          </p:cNvGrpSpPr>
          <p:nvPr/>
        </p:nvGrpSpPr>
        <p:grpSpPr bwMode="auto">
          <a:xfrm>
            <a:off x="8425975" y="3967594"/>
            <a:ext cx="626941" cy="625143"/>
            <a:chOff x="0" y="0"/>
            <a:chExt cx="626941" cy="625143"/>
          </a:xfrm>
        </p:grpSpPr>
        <p:grpSp>
          <p:nvGrpSpPr>
            <p:cNvPr id="1937872229" name="Groupe 298"/>
            <p:cNvGrpSpPr>
              <a:grpSpLocks noChangeAspect="1"/>
            </p:cNvGrpSpPr>
            <p:nvPr/>
          </p:nvGrpSpPr>
          <p:grpSpPr bwMode="auto">
            <a:xfrm flipH="1">
              <a:off x="58327" y="58158"/>
              <a:ext cx="510284" cy="508822"/>
              <a:chOff x="0" y="0"/>
              <a:chExt cx="510284" cy="508822"/>
            </a:xfrm>
          </p:grpSpPr>
          <p:grpSp>
            <p:nvGrpSpPr>
              <p:cNvPr id="1116960102" name="Groupe 345"/>
              <p:cNvGrpSpPr/>
              <p:nvPr/>
            </p:nvGrpSpPr>
            <p:grpSpPr bwMode="auto">
              <a:xfrm>
                <a:off x="902" y="898"/>
                <a:ext cx="508477" cy="507024"/>
                <a:chOff x="0" y="0"/>
                <a:chExt cx="508477" cy="507024"/>
              </a:xfrm>
            </p:grpSpPr>
            <p:sp>
              <p:nvSpPr>
                <p:cNvPr id="989081731" name="Freeform 268"/>
                <p:cNvSpPr>
                  <a:spLocks noEditPoints="1"/>
                </p:cNvSpPr>
                <p:nvPr/>
              </p:nvSpPr>
              <p:spPr bwMode="auto">
                <a:xfrm rot="18489095">
                  <a:off x="76515" y="-58151"/>
                  <a:ext cx="492102" cy="490280"/>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39352093" name="Freeform 148"/>
                <p:cNvSpPr>
                  <a:spLocks noEditPoints="1"/>
                </p:cNvSpPr>
                <p:nvPr/>
              </p:nvSpPr>
              <p:spPr bwMode="auto">
                <a:xfrm rot="5399942">
                  <a:off x="-57867" y="207000"/>
                  <a:ext cx="357724" cy="360443"/>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482067230" name="Freeform 268"/>
              <p:cNvSpPr>
                <a:spLocks noEditPoints="1"/>
              </p:cNvSpPr>
              <p:nvPr/>
            </p:nvSpPr>
            <p:spPr bwMode="auto">
              <a:xfrm rot="11598682">
                <a:off x="138920" y="3156"/>
                <a:ext cx="370800" cy="369429"/>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1259124441" name="Groupe 299"/>
            <p:cNvGrpSpPr/>
            <p:nvPr/>
          </p:nvGrpSpPr>
          <p:grpSpPr bwMode="auto">
            <a:xfrm>
              <a:off x="182511" y="192933"/>
              <a:ext cx="120672" cy="109359"/>
              <a:chOff x="0" y="0"/>
              <a:chExt cx="120672" cy="109359"/>
            </a:xfrm>
          </p:grpSpPr>
          <p:sp>
            <p:nvSpPr>
              <p:cNvPr id="550330148" name="Freeform 5"/>
              <p:cNvSpPr>
                <a:spLocks noEditPoints="1"/>
              </p:cNvSpPr>
              <p:nvPr/>
            </p:nvSpPr>
            <p:spPr bwMode="auto">
              <a:xfrm>
                <a:off x="-13791" y="-12499"/>
                <a:ext cx="27796" cy="39380"/>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57334678" name="Line 6"/>
              <p:cNvSpPr>
                <a:spLocks noChangeShapeType="1"/>
              </p:cNvSpPr>
              <p:nvPr/>
            </p:nvSpPr>
            <p:spPr bwMode="auto">
              <a:xfrm>
                <a:off x="4739" y="1298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28079173" name="Line 7"/>
              <p:cNvSpPr>
                <a:spLocks noChangeShapeType="1"/>
              </p:cNvSpPr>
              <p:nvPr/>
            </p:nvSpPr>
            <p:spPr bwMode="auto">
              <a:xfrm>
                <a:off x="4739" y="1298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82318996" name="Freeform 8"/>
              <p:cNvSpPr>
                <a:spLocks noEditPoints="1"/>
              </p:cNvSpPr>
              <p:nvPr/>
            </p:nvSpPr>
            <p:spPr bwMode="auto">
              <a:xfrm>
                <a:off x="76552" y="-12499"/>
                <a:ext cx="27796" cy="39380"/>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36999756" name="Line 9"/>
              <p:cNvSpPr>
                <a:spLocks noChangeShapeType="1"/>
              </p:cNvSpPr>
              <p:nvPr/>
            </p:nvSpPr>
            <p:spPr bwMode="auto">
              <a:xfrm>
                <a:off x="88136" y="139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78639765" name="Line 10"/>
              <p:cNvSpPr>
                <a:spLocks noChangeShapeType="1"/>
              </p:cNvSpPr>
              <p:nvPr/>
            </p:nvSpPr>
            <p:spPr bwMode="auto">
              <a:xfrm>
                <a:off x="88136" y="139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06657430" name="Freeform 11"/>
              <p:cNvSpPr/>
              <p:nvPr/>
            </p:nvSpPr>
            <p:spPr bwMode="auto">
              <a:xfrm>
                <a:off x="20954" y="-12499"/>
                <a:ext cx="20847" cy="39380"/>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7476244" name="Line 12"/>
              <p:cNvSpPr>
                <a:spLocks noChangeShapeType="1"/>
              </p:cNvSpPr>
              <p:nvPr/>
            </p:nvSpPr>
            <p:spPr bwMode="auto">
              <a:xfrm>
                <a:off x="37170" y="1529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66826176" name="Line 13"/>
              <p:cNvSpPr>
                <a:spLocks noChangeShapeType="1"/>
              </p:cNvSpPr>
              <p:nvPr/>
            </p:nvSpPr>
            <p:spPr bwMode="auto">
              <a:xfrm>
                <a:off x="37170" y="1529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1181119" name="Freeform 14"/>
              <p:cNvSpPr/>
              <p:nvPr/>
            </p:nvSpPr>
            <p:spPr bwMode="auto">
              <a:xfrm>
                <a:off x="48753" y="-12499"/>
                <a:ext cx="20847" cy="39380"/>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77581440" name="Line 15"/>
              <p:cNvSpPr>
                <a:spLocks noChangeShapeType="1"/>
              </p:cNvSpPr>
              <p:nvPr/>
            </p:nvSpPr>
            <p:spPr bwMode="auto">
              <a:xfrm>
                <a:off x="64968"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87000856" name="Line 16"/>
              <p:cNvSpPr>
                <a:spLocks noChangeShapeType="1"/>
              </p:cNvSpPr>
              <p:nvPr/>
            </p:nvSpPr>
            <p:spPr bwMode="auto">
              <a:xfrm>
                <a:off x="64968"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74866477" name="Freeform 17"/>
              <p:cNvSpPr/>
              <p:nvPr/>
            </p:nvSpPr>
            <p:spPr bwMode="auto">
              <a:xfrm>
                <a:off x="113617" y="-12499"/>
                <a:ext cx="20847" cy="39380"/>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1665652" name="Line 18"/>
              <p:cNvSpPr>
                <a:spLocks noChangeShapeType="1"/>
              </p:cNvSpPr>
              <p:nvPr/>
            </p:nvSpPr>
            <p:spPr bwMode="auto">
              <a:xfrm>
                <a:off x="129831"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16314341" name="Line 19"/>
              <p:cNvSpPr>
                <a:spLocks noChangeShapeType="1"/>
              </p:cNvSpPr>
              <p:nvPr/>
            </p:nvSpPr>
            <p:spPr bwMode="auto">
              <a:xfrm>
                <a:off x="129831"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7835364" name="Freeform 20"/>
              <p:cNvSpPr>
                <a:spLocks noEditPoints="1"/>
              </p:cNvSpPr>
              <p:nvPr/>
            </p:nvSpPr>
            <p:spPr bwMode="auto">
              <a:xfrm>
                <a:off x="-13791" y="36147"/>
                <a:ext cx="27796" cy="37062"/>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31553148" name="Line 21"/>
              <p:cNvSpPr>
                <a:spLocks noChangeShapeType="1"/>
              </p:cNvSpPr>
              <p:nvPr/>
            </p:nvSpPr>
            <p:spPr bwMode="auto">
              <a:xfrm>
                <a:off x="4739" y="5931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25267950" name="Line 22"/>
              <p:cNvSpPr>
                <a:spLocks noChangeShapeType="1"/>
              </p:cNvSpPr>
              <p:nvPr/>
            </p:nvSpPr>
            <p:spPr bwMode="auto">
              <a:xfrm>
                <a:off x="4739" y="5931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48314638" name="Freeform 23"/>
              <p:cNvSpPr>
                <a:spLocks noEditPoints="1"/>
              </p:cNvSpPr>
              <p:nvPr/>
            </p:nvSpPr>
            <p:spPr bwMode="auto">
              <a:xfrm>
                <a:off x="76552" y="36147"/>
                <a:ext cx="27796" cy="37062"/>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03313266" name="Line 24"/>
              <p:cNvSpPr>
                <a:spLocks noChangeShapeType="1"/>
              </p:cNvSpPr>
              <p:nvPr/>
            </p:nvSpPr>
            <p:spPr bwMode="auto">
              <a:xfrm>
                <a:off x="88136" y="500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90009653" name="Line 25"/>
              <p:cNvSpPr>
                <a:spLocks noChangeShapeType="1"/>
              </p:cNvSpPr>
              <p:nvPr/>
            </p:nvSpPr>
            <p:spPr bwMode="auto">
              <a:xfrm>
                <a:off x="88136" y="500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31393138" name="Freeform 26"/>
              <p:cNvSpPr/>
              <p:nvPr/>
            </p:nvSpPr>
            <p:spPr bwMode="auto">
              <a:xfrm>
                <a:off x="20954" y="36147"/>
                <a:ext cx="20847" cy="37062"/>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5386194" name="Line 27"/>
              <p:cNvSpPr>
                <a:spLocks noChangeShapeType="1"/>
              </p:cNvSpPr>
              <p:nvPr/>
            </p:nvSpPr>
            <p:spPr bwMode="auto">
              <a:xfrm>
                <a:off x="37170" y="639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60151460" name="Line 28"/>
              <p:cNvSpPr>
                <a:spLocks noChangeShapeType="1"/>
              </p:cNvSpPr>
              <p:nvPr/>
            </p:nvSpPr>
            <p:spPr bwMode="auto">
              <a:xfrm>
                <a:off x="37170" y="639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96695569" name="Freeform 29"/>
              <p:cNvSpPr/>
              <p:nvPr/>
            </p:nvSpPr>
            <p:spPr bwMode="auto">
              <a:xfrm>
                <a:off x="48753" y="36147"/>
                <a:ext cx="20847" cy="37062"/>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46989825" name="Line 30"/>
              <p:cNvSpPr>
                <a:spLocks noChangeShapeType="1"/>
              </p:cNvSpPr>
              <p:nvPr/>
            </p:nvSpPr>
            <p:spPr bwMode="auto">
              <a:xfrm>
                <a:off x="53386"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20653244" name="Line 31"/>
              <p:cNvSpPr>
                <a:spLocks noChangeShapeType="1"/>
              </p:cNvSpPr>
              <p:nvPr/>
            </p:nvSpPr>
            <p:spPr bwMode="auto">
              <a:xfrm>
                <a:off x="53386"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01424243" name="Freeform 32"/>
              <p:cNvSpPr/>
              <p:nvPr/>
            </p:nvSpPr>
            <p:spPr bwMode="auto">
              <a:xfrm>
                <a:off x="113617" y="36147"/>
                <a:ext cx="20847" cy="37062"/>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37240456" name="Line 33"/>
              <p:cNvSpPr>
                <a:spLocks noChangeShapeType="1"/>
              </p:cNvSpPr>
              <p:nvPr/>
            </p:nvSpPr>
            <p:spPr bwMode="auto">
              <a:xfrm>
                <a:off x="118251"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23044558" name="Line 34"/>
              <p:cNvSpPr>
                <a:spLocks noChangeShapeType="1"/>
              </p:cNvSpPr>
              <p:nvPr/>
            </p:nvSpPr>
            <p:spPr bwMode="auto">
              <a:xfrm>
                <a:off x="118251"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2662374" name="Freeform 35"/>
              <p:cNvSpPr>
                <a:spLocks noEditPoints="1"/>
              </p:cNvSpPr>
              <p:nvPr/>
            </p:nvSpPr>
            <p:spPr bwMode="auto">
              <a:xfrm>
                <a:off x="-13791" y="82478"/>
                <a:ext cx="27796" cy="39380"/>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91249915" name="Line 36"/>
              <p:cNvSpPr>
                <a:spLocks noChangeShapeType="1"/>
              </p:cNvSpPr>
              <p:nvPr/>
            </p:nvSpPr>
            <p:spPr bwMode="auto">
              <a:xfrm>
                <a:off x="4739" y="10795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54769661" name="Line 37"/>
              <p:cNvSpPr>
                <a:spLocks noChangeShapeType="1"/>
              </p:cNvSpPr>
              <p:nvPr/>
            </p:nvSpPr>
            <p:spPr bwMode="auto">
              <a:xfrm>
                <a:off x="4739" y="10795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27079972" name="Freeform 38"/>
              <p:cNvSpPr>
                <a:spLocks noEditPoints="1"/>
              </p:cNvSpPr>
              <p:nvPr/>
            </p:nvSpPr>
            <p:spPr bwMode="auto">
              <a:xfrm>
                <a:off x="76552" y="82478"/>
                <a:ext cx="27796" cy="39380"/>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47571500" name="Line 39"/>
              <p:cNvSpPr>
                <a:spLocks noChangeShapeType="1"/>
              </p:cNvSpPr>
              <p:nvPr/>
            </p:nvSpPr>
            <p:spPr bwMode="auto">
              <a:xfrm>
                <a:off x="88136" y="9637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34585821" name="Line 40"/>
              <p:cNvSpPr>
                <a:spLocks noChangeShapeType="1"/>
              </p:cNvSpPr>
              <p:nvPr/>
            </p:nvSpPr>
            <p:spPr bwMode="auto">
              <a:xfrm>
                <a:off x="88136" y="9637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5210450" name="Freeform 41"/>
              <p:cNvSpPr/>
              <p:nvPr/>
            </p:nvSpPr>
            <p:spPr bwMode="auto">
              <a:xfrm>
                <a:off x="20954" y="82478"/>
                <a:ext cx="20847" cy="39380"/>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11583801" name="Line 42"/>
              <p:cNvSpPr>
                <a:spLocks noChangeShapeType="1"/>
              </p:cNvSpPr>
              <p:nvPr/>
            </p:nvSpPr>
            <p:spPr bwMode="auto">
              <a:xfrm>
                <a:off x="23270"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43325080" name="Line 43"/>
              <p:cNvSpPr>
                <a:spLocks noChangeShapeType="1"/>
              </p:cNvSpPr>
              <p:nvPr/>
            </p:nvSpPr>
            <p:spPr bwMode="auto">
              <a:xfrm>
                <a:off x="23270"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62398887" name="Freeform 44"/>
              <p:cNvSpPr/>
              <p:nvPr/>
            </p:nvSpPr>
            <p:spPr bwMode="auto">
              <a:xfrm>
                <a:off x="48753" y="82478"/>
                <a:ext cx="20847" cy="39380"/>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8503133" name="Line 45"/>
              <p:cNvSpPr>
                <a:spLocks noChangeShapeType="1"/>
              </p:cNvSpPr>
              <p:nvPr/>
            </p:nvSpPr>
            <p:spPr bwMode="auto">
              <a:xfrm>
                <a:off x="48753"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31152114" name="Line 46"/>
              <p:cNvSpPr>
                <a:spLocks noChangeShapeType="1"/>
              </p:cNvSpPr>
              <p:nvPr/>
            </p:nvSpPr>
            <p:spPr bwMode="auto">
              <a:xfrm>
                <a:off x="48753"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82906783" name="Freeform 47"/>
              <p:cNvSpPr/>
              <p:nvPr/>
            </p:nvSpPr>
            <p:spPr bwMode="auto">
              <a:xfrm>
                <a:off x="113617" y="82478"/>
                <a:ext cx="20847" cy="39380"/>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2398804" name="Line 48"/>
              <p:cNvSpPr>
                <a:spLocks noChangeShapeType="1"/>
              </p:cNvSpPr>
              <p:nvPr/>
            </p:nvSpPr>
            <p:spPr bwMode="auto">
              <a:xfrm>
                <a:off x="118251" y="10101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54470897" name="Line 49"/>
              <p:cNvSpPr>
                <a:spLocks noChangeShapeType="1"/>
              </p:cNvSpPr>
              <p:nvPr/>
            </p:nvSpPr>
            <p:spPr bwMode="auto">
              <a:xfrm>
                <a:off x="118251" y="10101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grpSp>
        <p:nvGrpSpPr>
          <p:cNvPr id="1572750180" name="Groupe 297"/>
          <p:cNvGrpSpPr>
            <a:grpSpLocks noChangeAspect="1"/>
          </p:cNvGrpSpPr>
          <p:nvPr/>
        </p:nvGrpSpPr>
        <p:grpSpPr bwMode="auto">
          <a:xfrm>
            <a:off x="8425975" y="4851720"/>
            <a:ext cx="626941" cy="625143"/>
            <a:chOff x="0" y="0"/>
            <a:chExt cx="626941" cy="625143"/>
          </a:xfrm>
        </p:grpSpPr>
        <p:grpSp>
          <p:nvGrpSpPr>
            <p:cNvPr id="1072041862" name="Groupe 298"/>
            <p:cNvGrpSpPr>
              <a:grpSpLocks noChangeAspect="1"/>
            </p:cNvGrpSpPr>
            <p:nvPr/>
          </p:nvGrpSpPr>
          <p:grpSpPr bwMode="auto">
            <a:xfrm flipH="1">
              <a:off x="58327" y="58158"/>
              <a:ext cx="510284" cy="508822"/>
              <a:chOff x="0" y="0"/>
              <a:chExt cx="510284" cy="508822"/>
            </a:xfrm>
          </p:grpSpPr>
          <p:grpSp>
            <p:nvGrpSpPr>
              <p:cNvPr id="985192183" name="Groupe 345"/>
              <p:cNvGrpSpPr/>
              <p:nvPr/>
            </p:nvGrpSpPr>
            <p:grpSpPr bwMode="auto">
              <a:xfrm>
                <a:off x="902" y="898"/>
                <a:ext cx="508477" cy="507024"/>
                <a:chOff x="0" y="0"/>
                <a:chExt cx="508477" cy="507024"/>
              </a:xfrm>
            </p:grpSpPr>
            <p:sp>
              <p:nvSpPr>
                <p:cNvPr id="1933120307" name="Freeform 268"/>
                <p:cNvSpPr>
                  <a:spLocks noEditPoints="1"/>
                </p:cNvSpPr>
                <p:nvPr/>
              </p:nvSpPr>
              <p:spPr bwMode="auto">
                <a:xfrm rot="18489095">
                  <a:off x="76515" y="-58151"/>
                  <a:ext cx="492102" cy="490280"/>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36685916" name="Freeform 148"/>
                <p:cNvSpPr>
                  <a:spLocks noEditPoints="1"/>
                </p:cNvSpPr>
                <p:nvPr/>
              </p:nvSpPr>
              <p:spPr bwMode="auto">
                <a:xfrm rot="5399942">
                  <a:off x="-57867" y="207000"/>
                  <a:ext cx="357725" cy="360443"/>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233310948" name="Freeform 268"/>
              <p:cNvSpPr>
                <a:spLocks noEditPoints="1"/>
              </p:cNvSpPr>
              <p:nvPr/>
            </p:nvSpPr>
            <p:spPr bwMode="auto">
              <a:xfrm rot="11598682">
                <a:off x="138920" y="3156"/>
                <a:ext cx="370800" cy="369429"/>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1206491433" name="Groupe 299"/>
            <p:cNvGrpSpPr/>
            <p:nvPr/>
          </p:nvGrpSpPr>
          <p:grpSpPr bwMode="auto">
            <a:xfrm>
              <a:off x="182511" y="192933"/>
              <a:ext cx="120673" cy="109359"/>
              <a:chOff x="0" y="0"/>
              <a:chExt cx="120673" cy="109359"/>
            </a:xfrm>
          </p:grpSpPr>
          <p:sp>
            <p:nvSpPr>
              <p:cNvPr id="783742281" name="Freeform 5"/>
              <p:cNvSpPr>
                <a:spLocks noEditPoints="1"/>
              </p:cNvSpPr>
              <p:nvPr/>
            </p:nvSpPr>
            <p:spPr bwMode="auto">
              <a:xfrm>
                <a:off x="-13792" y="-12499"/>
                <a:ext cx="27796" cy="39380"/>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88316318" name="Line 6"/>
              <p:cNvSpPr>
                <a:spLocks noChangeShapeType="1"/>
              </p:cNvSpPr>
              <p:nvPr/>
            </p:nvSpPr>
            <p:spPr bwMode="auto">
              <a:xfrm>
                <a:off x="4739" y="1298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66387349" name="Line 7"/>
              <p:cNvSpPr>
                <a:spLocks noChangeShapeType="1"/>
              </p:cNvSpPr>
              <p:nvPr/>
            </p:nvSpPr>
            <p:spPr bwMode="auto">
              <a:xfrm>
                <a:off x="4739" y="1298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49461787" name="Freeform 8"/>
              <p:cNvSpPr>
                <a:spLocks noEditPoints="1"/>
              </p:cNvSpPr>
              <p:nvPr/>
            </p:nvSpPr>
            <p:spPr bwMode="auto">
              <a:xfrm>
                <a:off x="76552" y="-12499"/>
                <a:ext cx="27796" cy="39380"/>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09595891" name="Line 9"/>
              <p:cNvSpPr>
                <a:spLocks noChangeShapeType="1"/>
              </p:cNvSpPr>
              <p:nvPr/>
            </p:nvSpPr>
            <p:spPr bwMode="auto">
              <a:xfrm>
                <a:off x="88136" y="139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87012725" name="Line 10"/>
              <p:cNvSpPr>
                <a:spLocks noChangeShapeType="1"/>
              </p:cNvSpPr>
              <p:nvPr/>
            </p:nvSpPr>
            <p:spPr bwMode="auto">
              <a:xfrm>
                <a:off x="88136" y="139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15576675" name="Freeform 11"/>
              <p:cNvSpPr/>
              <p:nvPr/>
            </p:nvSpPr>
            <p:spPr bwMode="auto">
              <a:xfrm>
                <a:off x="20954" y="-12499"/>
                <a:ext cx="20847" cy="39380"/>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6166260" name="Line 12"/>
              <p:cNvSpPr>
                <a:spLocks noChangeShapeType="1"/>
              </p:cNvSpPr>
              <p:nvPr/>
            </p:nvSpPr>
            <p:spPr bwMode="auto">
              <a:xfrm>
                <a:off x="37170" y="1529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46652090" name="Line 13"/>
              <p:cNvSpPr>
                <a:spLocks noChangeShapeType="1"/>
              </p:cNvSpPr>
              <p:nvPr/>
            </p:nvSpPr>
            <p:spPr bwMode="auto">
              <a:xfrm>
                <a:off x="37170" y="1529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04055098" name="Freeform 14"/>
              <p:cNvSpPr/>
              <p:nvPr/>
            </p:nvSpPr>
            <p:spPr bwMode="auto">
              <a:xfrm>
                <a:off x="48753" y="-12499"/>
                <a:ext cx="20847" cy="39380"/>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69148884" name="Line 15"/>
              <p:cNvSpPr>
                <a:spLocks noChangeShapeType="1"/>
              </p:cNvSpPr>
              <p:nvPr/>
            </p:nvSpPr>
            <p:spPr bwMode="auto">
              <a:xfrm>
                <a:off x="64968"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04104574" name="Line 16"/>
              <p:cNvSpPr>
                <a:spLocks noChangeShapeType="1"/>
              </p:cNvSpPr>
              <p:nvPr/>
            </p:nvSpPr>
            <p:spPr bwMode="auto">
              <a:xfrm>
                <a:off x="64968"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96741083" name="Freeform 17"/>
              <p:cNvSpPr/>
              <p:nvPr/>
            </p:nvSpPr>
            <p:spPr bwMode="auto">
              <a:xfrm>
                <a:off x="113617" y="-12499"/>
                <a:ext cx="20847" cy="39380"/>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7184189" name="Line 18"/>
              <p:cNvSpPr>
                <a:spLocks noChangeShapeType="1"/>
              </p:cNvSpPr>
              <p:nvPr/>
            </p:nvSpPr>
            <p:spPr bwMode="auto">
              <a:xfrm>
                <a:off x="129831"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03720990" name="Line 19"/>
              <p:cNvSpPr>
                <a:spLocks noChangeShapeType="1"/>
              </p:cNvSpPr>
              <p:nvPr/>
            </p:nvSpPr>
            <p:spPr bwMode="auto">
              <a:xfrm>
                <a:off x="129831" y="-786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80897359" name="Freeform 20"/>
              <p:cNvSpPr>
                <a:spLocks noEditPoints="1"/>
              </p:cNvSpPr>
              <p:nvPr/>
            </p:nvSpPr>
            <p:spPr bwMode="auto">
              <a:xfrm>
                <a:off x="-13792" y="36147"/>
                <a:ext cx="27796" cy="37062"/>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95149816" name="Line 21"/>
              <p:cNvSpPr>
                <a:spLocks noChangeShapeType="1"/>
              </p:cNvSpPr>
              <p:nvPr/>
            </p:nvSpPr>
            <p:spPr bwMode="auto">
              <a:xfrm>
                <a:off x="4739" y="5931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45237510" name="Line 22"/>
              <p:cNvSpPr>
                <a:spLocks noChangeShapeType="1"/>
              </p:cNvSpPr>
              <p:nvPr/>
            </p:nvSpPr>
            <p:spPr bwMode="auto">
              <a:xfrm>
                <a:off x="4739" y="5931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689312260" name="Freeform 23"/>
              <p:cNvSpPr>
                <a:spLocks noEditPoints="1"/>
              </p:cNvSpPr>
              <p:nvPr/>
            </p:nvSpPr>
            <p:spPr bwMode="auto">
              <a:xfrm>
                <a:off x="76552" y="36147"/>
                <a:ext cx="27796" cy="37062"/>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93629666" name="Line 24"/>
              <p:cNvSpPr>
                <a:spLocks noChangeShapeType="1"/>
              </p:cNvSpPr>
              <p:nvPr/>
            </p:nvSpPr>
            <p:spPr bwMode="auto">
              <a:xfrm>
                <a:off x="88136" y="500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4975750" name="Line 25"/>
              <p:cNvSpPr>
                <a:spLocks noChangeShapeType="1"/>
              </p:cNvSpPr>
              <p:nvPr/>
            </p:nvSpPr>
            <p:spPr bwMode="auto">
              <a:xfrm>
                <a:off x="88136" y="500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84554888" name="Freeform 26"/>
              <p:cNvSpPr/>
              <p:nvPr/>
            </p:nvSpPr>
            <p:spPr bwMode="auto">
              <a:xfrm>
                <a:off x="20954" y="36147"/>
                <a:ext cx="20847" cy="37062"/>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641788823" name="Line 27"/>
              <p:cNvSpPr>
                <a:spLocks noChangeShapeType="1"/>
              </p:cNvSpPr>
              <p:nvPr/>
            </p:nvSpPr>
            <p:spPr bwMode="auto">
              <a:xfrm>
                <a:off x="37170" y="639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83819766" name="Line 28"/>
              <p:cNvSpPr>
                <a:spLocks noChangeShapeType="1"/>
              </p:cNvSpPr>
              <p:nvPr/>
            </p:nvSpPr>
            <p:spPr bwMode="auto">
              <a:xfrm>
                <a:off x="37170" y="6394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37895408" name="Freeform 29"/>
              <p:cNvSpPr/>
              <p:nvPr/>
            </p:nvSpPr>
            <p:spPr bwMode="auto">
              <a:xfrm>
                <a:off x="48753" y="36147"/>
                <a:ext cx="20847" cy="37062"/>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58591469" name="Line 30"/>
              <p:cNvSpPr>
                <a:spLocks noChangeShapeType="1"/>
              </p:cNvSpPr>
              <p:nvPr/>
            </p:nvSpPr>
            <p:spPr bwMode="auto">
              <a:xfrm>
                <a:off x="53386"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598835343" name="Line 31"/>
              <p:cNvSpPr>
                <a:spLocks noChangeShapeType="1"/>
              </p:cNvSpPr>
              <p:nvPr/>
            </p:nvSpPr>
            <p:spPr bwMode="auto">
              <a:xfrm>
                <a:off x="53386"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9342329" name="Freeform 32"/>
              <p:cNvSpPr/>
              <p:nvPr/>
            </p:nvSpPr>
            <p:spPr bwMode="auto">
              <a:xfrm>
                <a:off x="113617" y="36147"/>
                <a:ext cx="20847" cy="37062"/>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68154823" name="Line 33"/>
              <p:cNvSpPr>
                <a:spLocks noChangeShapeType="1"/>
              </p:cNvSpPr>
              <p:nvPr/>
            </p:nvSpPr>
            <p:spPr bwMode="auto">
              <a:xfrm>
                <a:off x="118251"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65541577" name="Line 34"/>
              <p:cNvSpPr>
                <a:spLocks noChangeShapeType="1"/>
              </p:cNvSpPr>
              <p:nvPr/>
            </p:nvSpPr>
            <p:spPr bwMode="auto">
              <a:xfrm>
                <a:off x="118251" y="5236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75250388" name="Freeform 35"/>
              <p:cNvSpPr>
                <a:spLocks noEditPoints="1"/>
              </p:cNvSpPr>
              <p:nvPr/>
            </p:nvSpPr>
            <p:spPr bwMode="auto">
              <a:xfrm>
                <a:off x="-13792" y="82478"/>
                <a:ext cx="27796" cy="39380"/>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22170265" name="Line 36"/>
              <p:cNvSpPr>
                <a:spLocks noChangeShapeType="1"/>
              </p:cNvSpPr>
              <p:nvPr/>
            </p:nvSpPr>
            <p:spPr bwMode="auto">
              <a:xfrm>
                <a:off x="4739" y="10795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2047169" name="Line 37"/>
              <p:cNvSpPr>
                <a:spLocks noChangeShapeType="1"/>
              </p:cNvSpPr>
              <p:nvPr/>
            </p:nvSpPr>
            <p:spPr bwMode="auto">
              <a:xfrm>
                <a:off x="4739" y="10795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14319960" name="Freeform 38"/>
              <p:cNvSpPr>
                <a:spLocks noEditPoints="1"/>
              </p:cNvSpPr>
              <p:nvPr/>
            </p:nvSpPr>
            <p:spPr bwMode="auto">
              <a:xfrm>
                <a:off x="76552" y="82478"/>
                <a:ext cx="27796" cy="39380"/>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415296972" name="Line 39"/>
              <p:cNvSpPr>
                <a:spLocks noChangeShapeType="1"/>
              </p:cNvSpPr>
              <p:nvPr/>
            </p:nvSpPr>
            <p:spPr bwMode="auto">
              <a:xfrm>
                <a:off x="88136" y="9637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19435714" name="Line 40"/>
              <p:cNvSpPr>
                <a:spLocks noChangeShapeType="1"/>
              </p:cNvSpPr>
              <p:nvPr/>
            </p:nvSpPr>
            <p:spPr bwMode="auto">
              <a:xfrm>
                <a:off x="88136" y="9637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103331966" name="Freeform 41"/>
              <p:cNvSpPr/>
              <p:nvPr/>
            </p:nvSpPr>
            <p:spPr bwMode="auto">
              <a:xfrm>
                <a:off x="20954" y="82478"/>
                <a:ext cx="20847" cy="39380"/>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2840038" name="Line 42"/>
              <p:cNvSpPr>
                <a:spLocks noChangeShapeType="1"/>
              </p:cNvSpPr>
              <p:nvPr/>
            </p:nvSpPr>
            <p:spPr bwMode="auto">
              <a:xfrm>
                <a:off x="23270"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3404621" name="Line 43"/>
              <p:cNvSpPr>
                <a:spLocks noChangeShapeType="1"/>
              </p:cNvSpPr>
              <p:nvPr/>
            </p:nvSpPr>
            <p:spPr bwMode="auto">
              <a:xfrm>
                <a:off x="23270"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75101655" name="Freeform 44"/>
              <p:cNvSpPr/>
              <p:nvPr/>
            </p:nvSpPr>
            <p:spPr bwMode="auto">
              <a:xfrm>
                <a:off x="48753" y="82478"/>
                <a:ext cx="20847" cy="39380"/>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03231346" name="Line 45"/>
              <p:cNvSpPr>
                <a:spLocks noChangeShapeType="1"/>
              </p:cNvSpPr>
              <p:nvPr/>
            </p:nvSpPr>
            <p:spPr bwMode="auto">
              <a:xfrm>
                <a:off x="48753"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92340993" name="Line 46"/>
              <p:cNvSpPr>
                <a:spLocks noChangeShapeType="1"/>
              </p:cNvSpPr>
              <p:nvPr/>
            </p:nvSpPr>
            <p:spPr bwMode="auto">
              <a:xfrm>
                <a:off x="48753" y="11722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8189546" name="Freeform 47"/>
              <p:cNvSpPr/>
              <p:nvPr/>
            </p:nvSpPr>
            <p:spPr bwMode="auto">
              <a:xfrm>
                <a:off x="113617" y="82478"/>
                <a:ext cx="20847" cy="39380"/>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11702132" name="Line 48"/>
              <p:cNvSpPr>
                <a:spLocks noChangeShapeType="1"/>
              </p:cNvSpPr>
              <p:nvPr/>
            </p:nvSpPr>
            <p:spPr bwMode="auto">
              <a:xfrm>
                <a:off x="118251" y="10101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45742280" name="Line 49"/>
              <p:cNvSpPr>
                <a:spLocks noChangeShapeType="1"/>
              </p:cNvSpPr>
              <p:nvPr/>
            </p:nvSpPr>
            <p:spPr bwMode="auto">
              <a:xfrm>
                <a:off x="118251" y="10101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4" name="Espace réservé du numéro de diapositive 1"/>
          <p:cNvSpPr>
            <a:spLocks noGrp="1"/>
          </p:cNvSpPr>
          <p:nvPr>
            <p:ph type="sldNum" sz="quarter" idx="12"/>
          </p:nvPr>
        </p:nvSpPr>
        <p:spPr bwMode="auto"/>
        <p:txBody>
          <a:bodyPr/>
          <a:lstStyle/>
          <a:p>
            <a:pPr>
              <a:defRPr/>
            </a:pPr>
            <a:fld id="{975A587B-5814-4D9B-9598-FE9CB954CB01}" type="slidenum">
              <a:rPr lang="fr-FR"/>
              <a:t>27</a:t>
            </a:fld>
            <a:endParaRPr lang="fr-FR" dirty="0"/>
          </a:p>
        </p:txBody>
      </p:sp>
      <p:sp>
        <p:nvSpPr>
          <p:cNvPr id="5" name="Rectangle : avec coins arrondis en haut 17"/>
          <p:cNvSpPr>
            <a:spLocks noChangeAspect="1"/>
          </p:cNvSpPr>
          <p:nvPr/>
        </p:nvSpPr>
        <p:spPr bwMode="auto">
          <a:xfrm>
            <a:off x="316560" y="2067785"/>
            <a:ext cx="6756312" cy="7288683"/>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118" name="Titre 1"/>
          <p:cNvSpPr txBox="1"/>
          <p:nvPr/>
        </p:nvSpPr>
        <p:spPr bwMode="auto">
          <a:xfrm>
            <a:off x="586315" y="840159"/>
            <a:ext cx="15898884" cy="1389140"/>
          </a:xfrm>
          <a:prstGeom prst="rect">
            <a:avLst/>
          </a:prstGeom>
        </p:spPr>
        <p:txBody>
          <a:bodyPr vert="horz" lIns="127970" tIns="63988" rIns="127970" bIns="63988" rtlCol="0" anchor="ctr">
            <a:no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4. L’enrôlement complémentaire – Attestation de référencement, TVA, documents HDS, Mandat du représentant légal </a:t>
            </a:r>
            <a:endParaRPr dirty="0"/>
          </a:p>
        </p:txBody>
      </p:sp>
      <p:sp>
        <p:nvSpPr>
          <p:cNvPr id="119" name="ZoneTexte 20"/>
          <p:cNvSpPr/>
          <p:nvPr/>
        </p:nvSpPr>
        <p:spPr bwMode="auto">
          <a:xfrm>
            <a:off x="8316750" y="2957790"/>
            <a:ext cx="8032710" cy="338554"/>
          </a:xfrm>
          <a:prstGeom prst="rect">
            <a:avLst/>
          </a:prstGeom>
          <a:noFill/>
        </p:spPr>
        <p:txBody>
          <a:bodyPr wrap="square" rtlCol="0">
            <a:spAutoFit/>
          </a:bodyPr>
          <a:lstStyle/>
          <a:p>
            <a:pPr algn="just">
              <a:defRPr/>
            </a:pPr>
            <a:r>
              <a:rPr lang="fr-FR" sz="1600" dirty="0">
                <a:latin typeface="Marianne"/>
              </a:rPr>
              <a:t>Les informations liées au référencement de votre solution logicielle s’affichent.</a:t>
            </a:r>
            <a:endParaRPr sz="1600" dirty="0">
              <a:latin typeface="Marianne"/>
            </a:endParaRPr>
          </a:p>
        </p:txBody>
      </p:sp>
      <p:sp>
        <p:nvSpPr>
          <p:cNvPr id="121" name="Rectangle : coins arrondis 22"/>
          <p:cNvSpPr>
            <a:spLocks noChangeAspect="1"/>
          </p:cNvSpPr>
          <p:nvPr/>
        </p:nvSpPr>
        <p:spPr bwMode="auto">
          <a:xfrm>
            <a:off x="2150790" y="6148079"/>
            <a:ext cx="4727428" cy="672623"/>
          </a:xfrm>
          <a:prstGeom prst="roundRect">
            <a:avLst>
              <a:gd name="adj" fmla="val 956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22" name="Ellipse 18"/>
          <p:cNvSpPr>
            <a:spLocks noChangeAspect="1"/>
          </p:cNvSpPr>
          <p:nvPr/>
        </p:nvSpPr>
        <p:spPr bwMode="auto">
          <a:xfrm>
            <a:off x="7774701" y="5779577"/>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123" name="Ellipse 21"/>
          <p:cNvSpPr>
            <a:spLocks noChangeAspect="1"/>
          </p:cNvSpPr>
          <p:nvPr/>
        </p:nvSpPr>
        <p:spPr bwMode="auto">
          <a:xfrm>
            <a:off x="7774701" y="2936344"/>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24" name="Ellipse 21"/>
          <p:cNvSpPr>
            <a:spLocks noChangeAspect="1"/>
          </p:cNvSpPr>
          <p:nvPr/>
        </p:nvSpPr>
        <p:spPr bwMode="auto">
          <a:xfrm>
            <a:off x="1632995" y="3161482"/>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79" name="Ellipse 349"/>
          <p:cNvSpPr>
            <a:spLocks noChangeAspect="1"/>
          </p:cNvSpPr>
          <p:nvPr/>
        </p:nvSpPr>
        <p:spPr bwMode="auto">
          <a:xfrm>
            <a:off x="8509241" y="4910666"/>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80" name="ZoneTexte 20"/>
          <p:cNvSpPr/>
          <p:nvPr/>
        </p:nvSpPr>
        <p:spPr bwMode="auto">
          <a:xfrm>
            <a:off x="8309644" y="5809427"/>
            <a:ext cx="8010444" cy="338554"/>
          </a:xfrm>
          <a:prstGeom prst="rect">
            <a:avLst/>
          </a:prstGeom>
          <a:noFill/>
        </p:spPr>
        <p:txBody>
          <a:bodyPr wrap="square" rtlCol="0">
            <a:spAutoFit/>
          </a:bodyPr>
          <a:lstStyle/>
          <a:p>
            <a:pPr algn="just">
              <a:defRPr/>
            </a:pPr>
            <a:r>
              <a:rPr lang="fr-FR" sz="1600" dirty="0">
                <a:latin typeface="Marianne"/>
              </a:rPr>
              <a:t>Vous sélectionnez le régime de TVA à appliquer.</a:t>
            </a:r>
            <a:endParaRPr sz="1600" dirty="0">
              <a:latin typeface="Marianne"/>
            </a:endParaRPr>
          </a:p>
        </p:txBody>
      </p:sp>
      <p:sp>
        <p:nvSpPr>
          <p:cNvPr id="409" name="Ellipse 349"/>
          <p:cNvSpPr>
            <a:spLocks noChangeAspect="1"/>
          </p:cNvSpPr>
          <p:nvPr/>
        </p:nvSpPr>
        <p:spPr bwMode="auto">
          <a:xfrm>
            <a:off x="8509241" y="4037913"/>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522" name="ZoneTexte 20"/>
          <p:cNvSpPr/>
          <p:nvPr/>
        </p:nvSpPr>
        <p:spPr bwMode="auto">
          <a:xfrm>
            <a:off x="8908371" y="3724165"/>
            <a:ext cx="7407704" cy="1815882"/>
          </a:xfrm>
          <a:prstGeom prst="rect">
            <a:avLst/>
          </a:prstGeom>
          <a:noFill/>
        </p:spPr>
        <p:txBody>
          <a:bodyPr wrap="square" rtlCol="0">
            <a:spAutoFit/>
          </a:bodyPr>
          <a:lstStyle/>
          <a:p>
            <a:pPr algn="just">
              <a:defRPr/>
            </a:pPr>
            <a:endParaRPr lang="fr-FR" sz="1600" dirty="0">
              <a:latin typeface="Marianne"/>
            </a:endParaRPr>
          </a:p>
          <a:p>
            <a:pPr marL="285750" indent="-285750" algn="just">
              <a:buFont typeface="Arial" panose="020B0604020202020204" pitchFamily="34" charset="0"/>
              <a:buChar char="•"/>
              <a:defRPr/>
            </a:pPr>
            <a:r>
              <a:rPr lang="fr-FR" sz="1600" dirty="0">
                <a:latin typeface="Marianne"/>
              </a:rPr>
              <a:t>Le champ de dépôt de </a:t>
            </a:r>
            <a:r>
              <a:rPr lang="fr-FR" sz="1600" b="1" dirty="0">
                <a:latin typeface="Marianne"/>
              </a:rPr>
              <a:t>l’attestation de référencement ANS</a:t>
            </a:r>
            <a:r>
              <a:rPr lang="fr-FR" sz="1600" dirty="0">
                <a:latin typeface="Marianne"/>
              </a:rPr>
              <a:t> est accessible et vous déposez votre document. </a:t>
            </a:r>
            <a:endParaRPr dirty="0"/>
          </a:p>
          <a:p>
            <a:pPr algn="just">
              <a:defRPr/>
            </a:pPr>
            <a:endParaRPr lang="fr-FR" sz="1600" dirty="0">
              <a:latin typeface="Marianne"/>
            </a:endParaRPr>
          </a:p>
          <a:p>
            <a:pPr marL="285750" indent="-285750" algn="just">
              <a:buFont typeface="Arial" panose="020B0604020202020204" pitchFamily="34" charset="0"/>
              <a:buChar char="•"/>
              <a:defRPr/>
            </a:pPr>
            <a:r>
              <a:rPr lang="fr-FR" sz="1600" dirty="0">
                <a:latin typeface="Marianne"/>
              </a:rPr>
              <a:t>Le champ de dépôt du </a:t>
            </a:r>
            <a:r>
              <a:rPr lang="fr-FR" sz="1600" b="1" dirty="0">
                <a:latin typeface="Marianne"/>
              </a:rPr>
              <a:t>certificat d’hébergement de données de santé </a:t>
            </a:r>
            <a:r>
              <a:rPr lang="fr-FR" sz="1600" dirty="0">
                <a:latin typeface="Marianne"/>
              </a:rPr>
              <a:t>ou </a:t>
            </a:r>
            <a:r>
              <a:rPr lang="fr-FR" sz="1600" b="1" dirty="0">
                <a:latin typeface="Marianne"/>
              </a:rPr>
              <a:t>l’attestation sur l’honneur de non hébergement de données de santé</a:t>
            </a:r>
            <a:r>
              <a:rPr lang="fr-FR" sz="1600" dirty="0">
                <a:latin typeface="Marianne"/>
              </a:rPr>
              <a:t> </a:t>
            </a:r>
            <a:r>
              <a:rPr lang="fr-FR" sz="1400" dirty="0">
                <a:latin typeface="Marianne"/>
              </a:rPr>
              <a:t>est accessible et vous déposez votre document.  </a:t>
            </a:r>
            <a:r>
              <a:rPr lang="fr-FR" sz="1400" i="1" dirty="0">
                <a:latin typeface="Marianne"/>
              </a:rPr>
              <a:t>(Cf. page suivante)</a:t>
            </a:r>
            <a:endParaRPr i="1" dirty="0"/>
          </a:p>
        </p:txBody>
      </p:sp>
      <p:sp>
        <p:nvSpPr>
          <p:cNvPr id="576" name="Rectangle : coins arrondis 22"/>
          <p:cNvSpPr>
            <a:spLocks noChangeAspect="1"/>
          </p:cNvSpPr>
          <p:nvPr/>
        </p:nvSpPr>
        <p:spPr bwMode="auto">
          <a:xfrm>
            <a:off x="2163137" y="6820703"/>
            <a:ext cx="4715080" cy="1879308"/>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631" name="Ellipse 18"/>
          <p:cNvSpPr>
            <a:spLocks noChangeAspect="1"/>
          </p:cNvSpPr>
          <p:nvPr/>
        </p:nvSpPr>
        <p:spPr bwMode="auto">
          <a:xfrm>
            <a:off x="1585301" y="6281098"/>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grpSp>
        <p:nvGrpSpPr>
          <p:cNvPr id="632" name="Groupe 297"/>
          <p:cNvGrpSpPr>
            <a:grpSpLocks noChangeAspect="1"/>
          </p:cNvGrpSpPr>
          <p:nvPr/>
        </p:nvGrpSpPr>
        <p:grpSpPr bwMode="auto">
          <a:xfrm>
            <a:off x="1526454" y="7070377"/>
            <a:ext cx="527847" cy="526334"/>
            <a:chOff x="5646053" y="3383775"/>
            <a:chExt cx="429629" cy="428398"/>
          </a:xfrm>
        </p:grpSpPr>
        <p:grpSp>
          <p:nvGrpSpPr>
            <p:cNvPr id="633" name="Groupe 298"/>
            <p:cNvGrpSpPr>
              <a:grpSpLocks noChangeAspect="1"/>
            </p:cNvGrpSpPr>
            <p:nvPr/>
          </p:nvGrpSpPr>
          <p:grpSpPr bwMode="auto">
            <a:xfrm flipH="1">
              <a:off x="5646053" y="3383775"/>
              <a:ext cx="429629" cy="428398"/>
              <a:chOff x="4953147" y="5641199"/>
              <a:chExt cx="428108" cy="426884"/>
            </a:xfrm>
          </p:grpSpPr>
          <p:grpSp>
            <p:nvGrpSpPr>
              <p:cNvPr id="680" name="Groupe 345"/>
              <p:cNvGrpSpPr/>
              <p:nvPr/>
            </p:nvGrpSpPr>
            <p:grpSpPr bwMode="auto">
              <a:xfrm>
                <a:off x="4953147" y="5641199"/>
                <a:ext cx="428108" cy="426884"/>
                <a:chOff x="4941717" y="5641199"/>
                <a:chExt cx="428108" cy="426884"/>
              </a:xfrm>
            </p:grpSpPr>
            <p:sp>
              <p:nvSpPr>
                <p:cNvPr id="682"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83"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681"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634" name="Groupe 299"/>
            <p:cNvGrpSpPr/>
            <p:nvPr/>
          </p:nvGrpSpPr>
          <p:grpSpPr bwMode="auto">
            <a:xfrm>
              <a:off x="5761672" y="3507422"/>
              <a:ext cx="101601" cy="92075"/>
              <a:chOff x="5767386" y="3513137"/>
              <a:chExt cx="101601" cy="92075"/>
            </a:xfrm>
          </p:grpSpPr>
          <p:sp>
            <p:nvSpPr>
              <p:cNvPr id="635"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36"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37"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38"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39"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0"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1"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2"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3"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4"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5"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6"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7"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8"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9"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0"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1"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2"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3"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4"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5"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6"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7"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8"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9"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0"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1"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2"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3"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4"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5"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6"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7"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8"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9"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0"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1"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2"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3"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4"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5"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6"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7"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8"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9"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684" name="Ellipse 349"/>
          <p:cNvSpPr>
            <a:spLocks noChangeAspect="1"/>
          </p:cNvSpPr>
          <p:nvPr/>
        </p:nvSpPr>
        <p:spPr bwMode="auto">
          <a:xfrm>
            <a:off x="1590373" y="7123323"/>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1" name="Rectangle : coins arrondis 22"/>
          <p:cNvSpPr>
            <a:spLocks noChangeAspect="1"/>
          </p:cNvSpPr>
          <p:nvPr/>
        </p:nvSpPr>
        <p:spPr bwMode="auto">
          <a:xfrm>
            <a:off x="2181963" y="5336951"/>
            <a:ext cx="4696254" cy="641753"/>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grpSp>
        <p:nvGrpSpPr>
          <p:cNvPr id="685" name="Groupe 297"/>
          <p:cNvGrpSpPr>
            <a:grpSpLocks noChangeAspect="1"/>
          </p:cNvGrpSpPr>
          <p:nvPr/>
        </p:nvGrpSpPr>
        <p:grpSpPr bwMode="auto">
          <a:xfrm>
            <a:off x="1497194" y="5376830"/>
            <a:ext cx="527847" cy="526334"/>
            <a:chOff x="5646053" y="3383775"/>
            <a:chExt cx="429629" cy="428398"/>
          </a:xfrm>
        </p:grpSpPr>
        <p:grpSp>
          <p:nvGrpSpPr>
            <p:cNvPr id="686" name="Groupe 298"/>
            <p:cNvGrpSpPr>
              <a:grpSpLocks noChangeAspect="1"/>
            </p:cNvGrpSpPr>
            <p:nvPr/>
          </p:nvGrpSpPr>
          <p:grpSpPr bwMode="auto">
            <a:xfrm flipH="1">
              <a:off x="5646053" y="3383775"/>
              <a:ext cx="429629" cy="428398"/>
              <a:chOff x="4953147" y="5641199"/>
              <a:chExt cx="428108" cy="426884"/>
            </a:xfrm>
          </p:grpSpPr>
          <p:grpSp>
            <p:nvGrpSpPr>
              <p:cNvPr id="733" name="Groupe 345"/>
              <p:cNvGrpSpPr/>
              <p:nvPr/>
            </p:nvGrpSpPr>
            <p:grpSpPr bwMode="auto">
              <a:xfrm>
                <a:off x="4953147" y="5641199"/>
                <a:ext cx="428108" cy="426884"/>
                <a:chOff x="4941717" y="5641199"/>
                <a:chExt cx="428108" cy="426884"/>
              </a:xfrm>
            </p:grpSpPr>
            <p:sp>
              <p:nvSpPr>
                <p:cNvPr id="735"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36"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734"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687" name="Groupe 299"/>
            <p:cNvGrpSpPr/>
            <p:nvPr/>
          </p:nvGrpSpPr>
          <p:grpSpPr bwMode="auto">
            <a:xfrm>
              <a:off x="5761672" y="3507422"/>
              <a:ext cx="101601" cy="92075"/>
              <a:chOff x="5767386" y="3513137"/>
              <a:chExt cx="101601" cy="92075"/>
            </a:xfrm>
          </p:grpSpPr>
          <p:sp>
            <p:nvSpPr>
              <p:cNvPr id="688"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89"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90"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91"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92"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93"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94"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95"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96"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97"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98"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99"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0"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1"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2"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3"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4"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5"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6"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7"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8"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09"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0"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1"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2"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3"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4"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5"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6"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7"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8"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19"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0"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1"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2"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3"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4"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5"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6"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7"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8"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29"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30"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31"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32"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737" name="Ellipse 349"/>
          <p:cNvSpPr>
            <a:spLocks noChangeAspect="1"/>
          </p:cNvSpPr>
          <p:nvPr/>
        </p:nvSpPr>
        <p:spPr bwMode="auto">
          <a:xfrm>
            <a:off x="1561113" y="5429776"/>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791" name="ZoneTexte 20"/>
          <p:cNvSpPr/>
          <p:nvPr/>
        </p:nvSpPr>
        <p:spPr bwMode="auto">
          <a:xfrm>
            <a:off x="7632516" y="6319441"/>
            <a:ext cx="8803393" cy="2554545"/>
          </a:xfrm>
          <a:prstGeom prst="rect">
            <a:avLst/>
          </a:prstGeom>
          <a:noFill/>
        </p:spPr>
        <p:txBody>
          <a:bodyPr wrap="square" rtlCol="0">
            <a:spAutoFit/>
          </a:bodyPr>
          <a:lstStyle/>
          <a:p>
            <a:pPr algn="just">
              <a:defRPr/>
            </a:pPr>
            <a:r>
              <a:rPr lang="fr-FR" sz="1600" u="sng" dirty="0">
                <a:latin typeface="Marianne"/>
              </a:rPr>
              <a:t>A noter:</a:t>
            </a:r>
          </a:p>
          <a:p>
            <a:pPr algn="just">
              <a:defRPr/>
            </a:pPr>
            <a:r>
              <a:rPr lang="fr-FR" sz="1600" dirty="0">
                <a:latin typeface="Marianne"/>
              </a:rPr>
              <a:t>Si vous êtes le dépositaire pour votre structure, un nouveau mandat pour signature est demandé pour attester de votre droit de déposer des demandes. </a:t>
            </a:r>
            <a:r>
              <a:rPr lang="fr-FR" sz="1600" b="1" dirty="0">
                <a:latin typeface="Marianne"/>
              </a:rPr>
              <a:t>Même si vous êtes connu depuis la vague 1</a:t>
            </a:r>
            <a:r>
              <a:rPr lang="fr-FR" sz="1600" dirty="0">
                <a:latin typeface="Marianne"/>
              </a:rPr>
              <a:t>, si le premier enrôlement vague 2 du demandeur est un enrôlement complémentaire, l'import du fichier est obligatoire. </a:t>
            </a:r>
            <a:endParaRPr dirty="0"/>
          </a:p>
          <a:p>
            <a:pPr algn="just">
              <a:defRPr/>
            </a:pPr>
            <a:r>
              <a:rPr lang="fr-FR" sz="1600" dirty="0">
                <a:latin typeface="Marianne"/>
              </a:rPr>
              <a:t>Ce document n'est demandé qu'une seule fois sur la vague pour un même dépositaire.</a:t>
            </a:r>
            <a:endParaRPr dirty="0"/>
          </a:p>
          <a:p>
            <a:pPr algn="just">
              <a:defRPr/>
            </a:pPr>
            <a:endParaRPr lang="fr-FR" sz="1600" dirty="0">
              <a:latin typeface="Marianne"/>
            </a:endParaRPr>
          </a:p>
          <a:p>
            <a:pPr algn="just">
              <a:defRPr/>
            </a:pPr>
            <a:r>
              <a:rPr lang="fr-FR" sz="1600" i="1" u="sng" dirty="0">
                <a:latin typeface="Marianne"/>
              </a:rPr>
              <a:t>NB :</a:t>
            </a:r>
            <a:r>
              <a:rPr lang="fr-FR" sz="1600" i="1" dirty="0">
                <a:latin typeface="Marianne"/>
              </a:rPr>
              <a:t> Si le premier enrôlement vague 2 du demandeur est un enrôlement initial, la pièce justificative est demandée obligatoirement lors du volet "Demandeur" de l'enrôlement, une fois l’identification du titulaire du compte faite . </a:t>
            </a:r>
            <a:endParaRPr sz="1600" i="1" dirty="0">
              <a:latin typeface="Marianne"/>
            </a:endParaRPr>
          </a:p>
        </p:txBody>
      </p:sp>
      <p:sp>
        <p:nvSpPr>
          <p:cNvPr id="338" name="Espace réservé du contenu 74"/>
          <p:cNvSpPr/>
          <p:nvPr/>
        </p:nvSpPr>
        <p:spPr bwMode="auto">
          <a:xfrm>
            <a:off x="7810966" y="1797687"/>
            <a:ext cx="9004353" cy="863224"/>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l">
              <a:spcAft>
                <a:spcPts val="1000"/>
              </a:spcAft>
              <a:defRPr/>
            </a:pPr>
            <a:r>
              <a:rPr lang="fr-FR" sz="1800" b="0" dirty="0">
                <a:latin typeface="Marianne"/>
              </a:rPr>
              <a:t>La seconde étape consiste à renseigner votre situation au regard de la TVA et, le cas échéant, déposer votre attestation de référencement ainsi que votre document de situation HDS.</a:t>
            </a:r>
            <a:endParaRPr sz="1600" b="0" dirty="0"/>
          </a:p>
        </p:txBody>
      </p:sp>
      <p:pic>
        <p:nvPicPr>
          <p:cNvPr id="2" name="Image 1" descr="Une image contenant texte, capture d’écran, nombre, Police&#10;&#10;Le contenu généré par l’IA peut être incorrect.">
            <a:extLst>
              <a:ext uri="{FF2B5EF4-FFF2-40B4-BE49-F238E27FC236}">
                <a16:creationId xmlns:a16="http://schemas.microsoft.com/office/drawing/2014/main" id="{F65A0EFC-DA85-FA51-6336-4E9D70AA9894}"/>
              </a:ext>
            </a:extLst>
          </p:cNvPr>
          <p:cNvPicPr>
            <a:picLocks noChangeAspect="1"/>
          </p:cNvPicPr>
          <p:nvPr/>
        </p:nvPicPr>
        <p:blipFill>
          <a:blip r:embed="rId3" cstate="print">
            <a:extLst>
              <a:ext uri="{28A0092B-C50C-407E-A947-70E740481C1C}">
                <a14:useLocalDpi xmlns:a14="http://schemas.microsoft.com/office/drawing/2010/main" val="0"/>
              </a:ext>
            </a:extLst>
          </a:blip>
          <a:srcRect t="13404" r="5682" b="51053"/>
          <a:stretch>
            <a:fillRect/>
          </a:stretch>
        </p:blipFill>
        <p:spPr bwMode="auto">
          <a:xfrm>
            <a:off x="2162671" y="3056661"/>
            <a:ext cx="4638543" cy="2245513"/>
          </a:xfrm>
          <a:prstGeom prst="rect">
            <a:avLst/>
          </a:prstGeom>
        </p:spPr>
      </p:pic>
      <p:pic>
        <p:nvPicPr>
          <p:cNvPr id="6" name="Image 5">
            <a:extLst>
              <a:ext uri="{FF2B5EF4-FFF2-40B4-BE49-F238E27FC236}">
                <a16:creationId xmlns:a16="http://schemas.microsoft.com/office/drawing/2014/main" id="{08055A41-67C7-B0F1-DC12-F0D1386E10F3}"/>
              </a:ext>
            </a:extLst>
          </p:cNvPr>
          <p:cNvPicPr>
            <a:picLocks noChangeAspect="1"/>
          </p:cNvPicPr>
          <p:nvPr/>
        </p:nvPicPr>
        <p:blipFill>
          <a:blip r:embed="rId4"/>
          <a:stretch>
            <a:fillRect/>
          </a:stretch>
        </p:blipFill>
        <p:spPr>
          <a:xfrm>
            <a:off x="2208504" y="3256743"/>
            <a:ext cx="4592710" cy="1471849"/>
          </a:xfrm>
          <a:prstGeom prst="rect">
            <a:avLst/>
          </a:prstGeom>
        </p:spPr>
      </p:pic>
      <p:pic>
        <p:nvPicPr>
          <p:cNvPr id="8" name="Image 7">
            <a:extLst>
              <a:ext uri="{FF2B5EF4-FFF2-40B4-BE49-F238E27FC236}">
                <a16:creationId xmlns:a16="http://schemas.microsoft.com/office/drawing/2014/main" id="{9ED4EBBB-FC1C-D838-7BEF-EC1E48EA9F48}"/>
              </a:ext>
            </a:extLst>
          </p:cNvPr>
          <p:cNvPicPr>
            <a:picLocks noChangeAspect="1"/>
          </p:cNvPicPr>
          <p:nvPr/>
        </p:nvPicPr>
        <p:blipFill>
          <a:blip r:embed="rId5"/>
          <a:stretch>
            <a:fillRect/>
          </a:stretch>
        </p:blipFill>
        <p:spPr>
          <a:xfrm>
            <a:off x="2231343" y="4756546"/>
            <a:ext cx="4569871" cy="479671"/>
          </a:xfrm>
          <a:prstGeom prst="rect">
            <a:avLst/>
          </a:prstGeom>
        </p:spPr>
      </p:pic>
      <p:sp>
        <p:nvSpPr>
          <p:cNvPr id="12" name="ZoneTexte 20">
            <a:extLst>
              <a:ext uri="{FF2B5EF4-FFF2-40B4-BE49-F238E27FC236}">
                <a16:creationId xmlns:a16="http://schemas.microsoft.com/office/drawing/2014/main" id="{50BD8DD3-9D5A-A262-949C-0C89219A4904}"/>
              </a:ext>
            </a:extLst>
          </p:cNvPr>
          <p:cNvSpPr/>
          <p:nvPr/>
        </p:nvSpPr>
        <p:spPr bwMode="auto">
          <a:xfrm>
            <a:off x="7810966" y="3554888"/>
            <a:ext cx="8032710" cy="338554"/>
          </a:xfrm>
          <a:prstGeom prst="rect">
            <a:avLst/>
          </a:prstGeom>
          <a:noFill/>
        </p:spPr>
        <p:txBody>
          <a:bodyPr wrap="square" rtlCol="0">
            <a:spAutoFit/>
          </a:bodyPr>
          <a:lstStyle/>
          <a:p>
            <a:pPr algn="just">
              <a:defRPr/>
            </a:pPr>
            <a:r>
              <a:rPr lang="fr-FR" sz="1600" u="sng" dirty="0">
                <a:latin typeface="Marianne"/>
              </a:rPr>
              <a:t>Si votre référencement est validé </a:t>
            </a:r>
            <a:r>
              <a:rPr lang="fr-FR" sz="1600" dirty="0">
                <a:latin typeface="Marianne"/>
              </a:rPr>
              <a:t>auprès de l’ANS:</a:t>
            </a:r>
            <a:endParaRPr lang="fr-FR"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496" y="2081953"/>
            <a:ext cx="6675376" cy="7030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Espace réservé du numéro de diapositive 1"/>
          <p:cNvSpPr>
            <a:spLocks noGrp="1"/>
          </p:cNvSpPr>
          <p:nvPr>
            <p:ph type="sldNum" sz="quarter" idx="12"/>
          </p:nvPr>
        </p:nvSpPr>
        <p:spPr bwMode="auto"/>
        <p:txBody>
          <a:bodyPr/>
          <a:lstStyle/>
          <a:p>
            <a:pPr>
              <a:defRPr/>
            </a:pPr>
            <a:fld id="{975A587B-5814-4D9B-9598-FE9CB954CB01}" type="slidenum">
              <a:rPr lang="fr-FR"/>
              <a:t>28</a:t>
            </a:fld>
            <a:endParaRPr lang="fr-FR" dirty="0"/>
          </a:p>
        </p:txBody>
      </p:sp>
      <p:sp>
        <p:nvSpPr>
          <p:cNvPr id="121" name="Rectangle : coins arrondis 22"/>
          <p:cNvSpPr>
            <a:spLocks noChangeAspect="1"/>
          </p:cNvSpPr>
          <p:nvPr/>
        </p:nvSpPr>
        <p:spPr bwMode="auto">
          <a:xfrm>
            <a:off x="1892863" y="6691134"/>
            <a:ext cx="4890937" cy="1881847"/>
          </a:xfrm>
          <a:prstGeom prst="roundRect">
            <a:avLst>
              <a:gd name="adj" fmla="val 9565"/>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grpSp>
        <p:nvGrpSpPr>
          <p:cNvPr id="632" name="Groupe 297"/>
          <p:cNvGrpSpPr>
            <a:grpSpLocks noChangeAspect="1"/>
          </p:cNvGrpSpPr>
          <p:nvPr/>
        </p:nvGrpSpPr>
        <p:grpSpPr bwMode="auto">
          <a:xfrm>
            <a:off x="1261592" y="7049870"/>
            <a:ext cx="527847" cy="526334"/>
            <a:chOff x="5646053" y="3383775"/>
            <a:chExt cx="429629" cy="428398"/>
          </a:xfrm>
        </p:grpSpPr>
        <p:grpSp>
          <p:nvGrpSpPr>
            <p:cNvPr id="633" name="Groupe 298"/>
            <p:cNvGrpSpPr>
              <a:grpSpLocks noChangeAspect="1"/>
            </p:cNvGrpSpPr>
            <p:nvPr/>
          </p:nvGrpSpPr>
          <p:grpSpPr bwMode="auto">
            <a:xfrm flipH="1">
              <a:off x="5646053" y="3383775"/>
              <a:ext cx="429629" cy="428398"/>
              <a:chOff x="4953147" y="5641199"/>
              <a:chExt cx="428108" cy="426884"/>
            </a:xfrm>
          </p:grpSpPr>
          <p:grpSp>
            <p:nvGrpSpPr>
              <p:cNvPr id="680" name="Groupe 345"/>
              <p:cNvGrpSpPr/>
              <p:nvPr/>
            </p:nvGrpSpPr>
            <p:grpSpPr bwMode="auto">
              <a:xfrm>
                <a:off x="4953147" y="5641199"/>
                <a:ext cx="428108" cy="426884"/>
                <a:chOff x="4941717" y="5641199"/>
                <a:chExt cx="428108" cy="426884"/>
              </a:xfrm>
            </p:grpSpPr>
            <p:sp>
              <p:nvSpPr>
                <p:cNvPr id="682"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83"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681"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634" name="Groupe 299"/>
            <p:cNvGrpSpPr/>
            <p:nvPr/>
          </p:nvGrpSpPr>
          <p:grpSpPr bwMode="auto">
            <a:xfrm>
              <a:off x="5761672" y="3507422"/>
              <a:ext cx="101601" cy="92075"/>
              <a:chOff x="5767386" y="3513137"/>
              <a:chExt cx="101601" cy="92075"/>
            </a:xfrm>
          </p:grpSpPr>
          <p:sp>
            <p:nvSpPr>
              <p:cNvPr id="635"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36"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37"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38"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39"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0"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1"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2"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3"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4"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5"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6"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7"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8"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49"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0"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1"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2"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3"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4"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5"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6"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7"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8"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59"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0"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1"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2"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3"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4"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5"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6"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7"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8"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9"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0"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1"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2"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3"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4"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5"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6"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7"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8"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79"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684" name="Ellipse 349"/>
          <p:cNvSpPr>
            <a:spLocks noChangeAspect="1"/>
          </p:cNvSpPr>
          <p:nvPr/>
        </p:nvSpPr>
        <p:spPr bwMode="auto">
          <a:xfrm>
            <a:off x="1361022" y="7122659"/>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02" name="ZoneTexte 20"/>
          <p:cNvSpPr/>
          <p:nvPr/>
        </p:nvSpPr>
        <p:spPr bwMode="auto">
          <a:xfrm>
            <a:off x="921232" y="1524094"/>
            <a:ext cx="15159310" cy="615553"/>
          </a:xfrm>
          <a:prstGeom prst="rect">
            <a:avLst/>
          </a:prstGeom>
          <a:noFill/>
        </p:spPr>
        <p:txBody>
          <a:bodyPr wrap="square" rtlCol="0">
            <a:spAutoFit/>
          </a:bodyPr>
          <a:lstStyle/>
          <a:p>
            <a:pPr algn="just">
              <a:defRPr/>
            </a:pPr>
            <a:r>
              <a:rPr lang="fr-FR" sz="1800" dirty="0">
                <a:latin typeface="Marianne"/>
              </a:rPr>
              <a:t>Si  votre référencement est validé auprès de l’ANS, vous devez déposer le document concernant l’hébergement des données HDS.</a:t>
            </a:r>
            <a:endParaRPr sz="1800" dirty="0"/>
          </a:p>
          <a:p>
            <a:pPr algn="just">
              <a:defRPr/>
            </a:pPr>
            <a:endParaRPr sz="1600" dirty="0">
              <a:latin typeface="Marianne"/>
            </a:endParaRPr>
          </a:p>
        </p:txBody>
      </p:sp>
      <p:sp>
        <p:nvSpPr>
          <p:cNvPr id="103" name="Titre 1"/>
          <p:cNvSpPr>
            <a:spLocks noGrp="1"/>
          </p:cNvSpPr>
          <p:nvPr>
            <p:ph type="title"/>
          </p:nvPr>
        </p:nvSpPr>
        <p:spPr bwMode="auto">
          <a:xfrm>
            <a:off x="539660" y="840160"/>
            <a:ext cx="15898884" cy="1007982"/>
          </a:xfrm>
        </p:spPr>
        <p:txBody>
          <a:bodyPr vert="horz" lIns="127970" tIns="63988" rIns="127970" bIns="63988" rtlCol="0" anchor="ctr">
            <a:noAutofit/>
          </a:bodyPr>
          <a:lstStyle/>
          <a:p>
            <a:pPr>
              <a:defRPr/>
            </a:pPr>
            <a:r>
              <a:rPr lang="fr-FR" sz="2800" dirty="0">
                <a:latin typeface="Marianne"/>
              </a:rPr>
              <a:t>4. L’enrôlement complémentaire - Dépôt du document HDS</a:t>
            </a:r>
            <a:endParaRPr dirty="0"/>
          </a:p>
        </p:txBody>
      </p:sp>
      <p:pic>
        <p:nvPicPr>
          <p:cNvPr id="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7529" y="6777914"/>
            <a:ext cx="49244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88853" y="3474166"/>
            <a:ext cx="4895850" cy="1417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7" name="ZoneTexte 26"/>
          <p:cNvSpPr/>
          <p:nvPr/>
        </p:nvSpPr>
        <p:spPr bwMode="auto">
          <a:xfrm>
            <a:off x="8750028" y="2081953"/>
            <a:ext cx="8136904" cy="1077218"/>
          </a:xfrm>
          <a:prstGeom prst="rect">
            <a:avLst/>
          </a:prstGeom>
          <a:noFill/>
        </p:spPr>
        <p:txBody>
          <a:bodyPr wrap="square" rtlCol="0">
            <a:spAutoFit/>
          </a:bodyPr>
          <a:lstStyle/>
          <a:p>
            <a:pPr algn="just">
              <a:defRPr/>
            </a:pPr>
            <a:r>
              <a:rPr lang="fr-FR" sz="1600" dirty="0">
                <a:latin typeface="Marianne"/>
              </a:rPr>
              <a:t>Si vous </a:t>
            </a:r>
            <a:r>
              <a:rPr lang="fr-FR" sz="1600" b="1" dirty="0">
                <a:latin typeface="Marianne"/>
              </a:rPr>
              <a:t>êtes hébergeur de données de santé </a:t>
            </a:r>
            <a:r>
              <a:rPr lang="fr-FR" sz="1600" dirty="0">
                <a:latin typeface="Marianne"/>
              </a:rPr>
              <a:t>pour au moins un de vos clients,</a:t>
            </a:r>
            <a:endParaRPr dirty="0"/>
          </a:p>
          <a:p>
            <a:pPr algn="just">
              <a:defRPr/>
            </a:pPr>
            <a:r>
              <a:rPr lang="fr-FR" sz="1600" dirty="0">
                <a:latin typeface="Marianne"/>
              </a:rPr>
              <a:t> </a:t>
            </a:r>
            <a:endParaRPr dirty="0"/>
          </a:p>
          <a:p>
            <a:pPr lvl="1" algn="just">
              <a:defRPr/>
            </a:pPr>
            <a:r>
              <a:rPr lang="fr-FR" sz="1600" dirty="0">
                <a:latin typeface="Marianne"/>
              </a:rPr>
              <a:t>- Cochez le bouton « Oui »,</a:t>
            </a:r>
            <a:endParaRPr dirty="0"/>
          </a:p>
          <a:p>
            <a:pPr lvl="1" algn="just">
              <a:defRPr/>
            </a:pPr>
            <a:r>
              <a:rPr lang="fr-FR" sz="1600" dirty="0">
                <a:latin typeface="Marianne"/>
              </a:rPr>
              <a:t>- Puis déposez votre Certificat d’hébergement des données de santé.</a:t>
            </a:r>
            <a:endParaRPr dirty="0"/>
          </a:p>
        </p:txBody>
      </p:sp>
      <p:sp>
        <p:nvSpPr>
          <p:cNvPr id="128" name="Ellipse 18"/>
          <p:cNvSpPr>
            <a:spLocks noChangeAspect="1"/>
          </p:cNvSpPr>
          <p:nvPr/>
        </p:nvSpPr>
        <p:spPr bwMode="auto">
          <a:xfrm>
            <a:off x="9021155" y="298729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sz="1400" dirty="0">
              <a:latin typeface="Marianne"/>
            </a:endParaRPr>
          </a:p>
        </p:txBody>
      </p:sp>
      <p:sp>
        <p:nvSpPr>
          <p:cNvPr id="129" name="Ellipse 18"/>
          <p:cNvSpPr>
            <a:spLocks noChangeAspect="1"/>
          </p:cNvSpPr>
          <p:nvPr/>
        </p:nvSpPr>
        <p:spPr bwMode="auto">
          <a:xfrm>
            <a:off x="9021155" y="2601904"/>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130" name="Ellipse 18"/>
          <p:cNvSpPr>
            <a:spLocks noChangeAspect="1"/>
          </p:cNvSpPr>
          <p:nvPr/>
        </p:nvSpPr>
        <p:spPr bwMode="auto">
          <a:xfrm>
            <a:off x="10489703" y="3986244"/>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131" name="Ellipse 18"/>
          <p:cNvSpPr>
            <a:spLocks noChangeAspect="1"/>
          </p:cNvSpPr>
          <p:nvPr/>
        </p:nvSpPr>
        <p:spPr bwMode="auto">
          <a:xfrm>
            <a:off x="10489703" y="3486762"/>
            <a:ext cx="307429"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sz="1400" dirty="0">
              <a:latin typeface="Marianne"/>
            </a:endParaRPr>
          </a:p>
        </p:txBody>
      </p:sp>
      <p:sp>
        <p:nvSpPr>
          <p:cNvPr id="132" name="Rectangle : coins arrondis 14"/>
          <p:cNvSpPr>
            <a:spLocks noChangeAspect="1"/>
          </p:cNvSpPr>
          <p:nvPr/>
        </p:nvSpPr>
        <p:spPr bwMode="auto">
          <a:xfrm>
            <a:off x="10958111" y="3442815"/>
            <a:ext cx="574954" cy="375897"/>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33" name="Rectangle : coins arrondis 14"/>
          <p:cNvSpPr>
            <a:spLocks noChangeAspect="1"/>
          </p:cNvSpPr>
          <p:nvPr/>
        </p:nvSpPr>
        <p:spPr bwMode="auto">
          <a:xfrm>
            <a:off x="10919510" y="3986244"/>
            <a:ext cx="5009314" cy="909700"/>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34" name="Rectangle 133"/>
          <p:cNvSpPr/>
          <p:nvPr/>
        </p:nvSpPr>
        <p:spPr bwMode="auto">
          <a:xfrm>
            <a:off x="10849704" y="3394753"/>
            <a:ext cx="5139012" cy="155566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35" name="ZoneTexte 26"/>
          <p:cNvSpPr/>
          <p:nvPr/>
        </p:nvSpPr>
        <p:spPr bwMode="auto">
          <a:xfrm>
            <a:off x="8750028" y="5318799"/>
            <a:ext cx="7607570" cy="1323439"/>
          </a:xfrm>
          <a:prstGeom prst="rect">
            <a:avLst/>
          </a:prstGeom>
          <a:noFill/>
        </p:spPr>
        <p:txBody>
          <a:bodyPr wrap="square" rtlCol="0">
            <a:spAutoFit/>
          </a:bodyPr>
          <a:lstStyle/>
          <a:p>
            <a:pPr algn="just">
              <a:defRPr/>
            </a:pPr>
            <a:r>
              <a:rPr lang="fr-FR" sz="1600" dirty="0">
                <a:latin typeface="Marianne"/>
              </a:rPr>
              <a:t>Si vous </a:t>
            </a:r>
            <a:r>
              <a:rPr lang="fr-FR" sz="1600" b="1" dirty="0">
                <a:latin typeface="Marianne"/>
              </a:rPr>
              <a:t>n’êtes pas hébergeur de données de santé</a:t>
            </a:r>
            <a:r>
              <a:rPr lang="fr-FR" sz="1600" dirty="0">
                <a:latin typeface="Marianne"/>
              </a:rPr>
              <a:t>, </a:t>
            </a:r>
            <a:endParaRPr dirty="0"/>
          </a:p>
          <a:p>
            <a:pPr algn="just">
              <a:defRPr/>
            </a:pPr>
            <a:endParaRPr lang="fr-FR" sz="1600" dirty="0">
              <a:latin typeface="Marianne"/>
            </a:endParaRPr>
          </a:p>
          <a:p>
            <a:pPr lvl="1" algn="just">
              <a:defRPr/>
            </a:pPr>
            <a:r>
              <a:rPr lang="fr-FR" sz="1600" dirty="0">
                <a:latin typeface="Marianne"/>
              </a:rPr>
              <a:t>- Cochez le bouton « Non »,</a:t>
            </a:r>
            <a:endParaRPr dirty="0"/>
          </a:p>
          <a:p>
            <a:pPr lvl="1" algn="just">
              <a:defRPr/>
            </a:pPr>
            <a:r>
              <a:rPr lang="fr-FR" sz="1600" dirty="0">
                <a:latin typeface="Marianne"/>
              </a:rPr>
              <a:t>- Puis déposez votre Attestation sur l’honneur* de non-hébergement des données de santé.</a:t>
            </a:r>
            <a:endParaRPr dirty="0"/>
          </a:p>
        </p:txBody>
      </p:sp>
      <p:sp>
        <p:nvSpPr>
          <p:cNvPr id="136" name="Ellipse 18"/>
          <p:cNvSpPr>
            <a:spLocks noChangeAspect="1"/>
          </p:cNvSpPr>
          <p:nvPr/>
        </p:nvSpPr>
        <p:spPr bwMode="auto">
          <a:xfrm>
            <a:off x="9058810" y="616986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sz="1400" dirty="0">
              <a:latin typeface="Marianne"/>
            </a:endParaRPr>
          </a:p>
        </p:txBody>
      </p:sp>
      <p:sp>
        <p:nvSpPr>
          <p:cNvPr id="137" name="ZoneTexte 136"/>
          <p:cNvSpPr txBox="1"/>
          <p:nvPr/>
        </p:nvSpPr>
        <p:spPr bwMode="auto">
          <a:xfrm>
            <a:off x="9465620" y="8445703"/>
            <a:ext cx="6523095" cy="254557"/>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l">
              <a:defRPr/>
            </a:pPr>
            <a:r>
              <a:rPr lang="fr-FR" sz="1100" dirty="0">
                <a:latin typeface="Marianne"/>
              </a:rPr>
              <a:t>*Un modèle d’attestation sur l’honneur est disponible sur le site de l’ASP, rubrique Documents utiles</a:t>
            </a:r>
            <a:endParaRPr lang="fr-FR" sz="600" b="1" dirty="0">
              <a:latin typeface="Marianne"/>
            </a:endParaRPr>
          </a:p>
        </p:txBody>
      </p:sp>
      <p:sp>
        <p:nvSpPr>
          <p:cNvPr id="138" name="Ellipse 18"/>
          <p:cNvSpPr>
            <a:spLocks noChangeAspect="1"/>
          </p:cNvSpPr>
          <p:nvPr/>
        </p:nvSpPr>
        <p:spPr bwMode="auto">
          <a:xfrm>
            <a:off x="9067065" y="576481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139" name="Rectangle : coins arrondis 14"/>
          <p:cNvSpPr>
            <a:spLocks noChangeAspect="1"/>
          </p:cNvSpPr>
          <p:nvPr/>
        </p:nvSpPr>
        <p:spPr bwMode="auto">
          <a:xfrm>
            <a:off x="10937529" y="6761869"/>
            <a:ext cx="574954" cy="375897"/>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40" name="Ellipse 18"/>
          <p:cNvSpPr>
            <a:spLocks noChangeAspect="1"/>
          </p:cNvSpPr>
          <p:nvPr/>
        </p:nvSpPr>
        <p:spPr bwMode="auto">
          <a:xfrm>
            <a:off x="10487520" y="7244668"/>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5</a:t>
            </a:r>
            <a:endParaRPr sz="1400" dirty="0">
              <a:latin typeface="Marianne"/>
            </a:endParaRPr>
          </a:p>
        </p:txBody>
      </p:sp>
      <p:sp>
        <p:nvSpPr>
          <p:cNvPr id="141" name="Ellipse 18"/>
          <p:cNvSpPr>
            <a:spLocks noChangeAspect="1"/>
          </p:cNvSpPr>
          <p:nvPr/>
        </p:nvSpPr>
        <p:spPr bwMode="auto">
          <a:xfrm>
            <a:off x="10460073" y="6805817"/>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142" name="Rectangle : coins arrondis 14"/>
          <p:cNvSpPr>
            <a:spLocks noChangeAspect="1"/>
          </p:cNvSpPr>
          <p:nvPr/>
        </p:nvSpPr>
        <p:spPr bwMode="auto">
          <a:xfrm>
            <a:off x="10888853" y="7192476"/>
            <a:ext cx="5039972" cy="938617"/>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43" name="Rectangle 142"/>
          <p:cNvSpPr/>
          <p:nvPr/>
        </p:nvSpPr>
        <p:spPr bwMode="auto">
          <a:xfrm>
            <a:off x="10797131" y="6691134"/>
            <a:ext cx="5226097" cy="151304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pic>
        <p:nvPicPr>
          <p:cNvPr id="2" name="Image 1" descr="Une image contenant texte, capture d’écran, nombre, Police&#10;&#10;Le contenu généré par l’IA peut être incorrect.">
            <a:extLst>
              <a:ext uri="{FF2B5EF4-FFF2-40B4-BE49-F238E27FC236}">
                <a16:creationId xmlns:a16="http://schemas.microsoft.com/office/drawing/2014/main" id="{4BE5C1F0-0E1F-225E-DB43-DD23FA384FD6}"/>
              </a:ext>
            </a:extLst>
          </p:cNvPr>
          <p:cNvPicPr>
            <a:picLocks noChangeAspect="1"/>
          </p:cNvPicPr>
          <p:nvPr/>
        </p:nvPicPr>
        <p:blipFill>
          <a:blip r:embed="rId5" cstate="print">
            <a:extLst>
              <a:ext uri="{28A0092B-C50C-407E-A947-70E740481C1C}">
                <a14:useLocalDpi xmlns:a14="http://schemas.microsoft.com/office/drawing/2010/main" val="0"/>
              </a:ext>
            </a:extLst>
          </a:blip>
          <a:srcRect l="845" t="12622" r="7414" b="40639"/>
          <a:stretch>
            <a:fillRect/>
          </a:stretch>
        </p:blipFill>
        <p:spPr bwMode="auto">
          <a:xfrm>
            <a:off x="2136532" y="2961905"/>
            <a:ext cx="4569941" cy="2990824"/>
          </a:xfrm>
          <a:prstGeom prst="rect">
            <a:avLst/>
          </a:prstGeom>
        </p:spPr>
      </p:pic>
      <p:pic>
        <p:nvPicPr>
          <p:cNvPr id="6" name="Image 5">
            <a:extLst>
              <a:ext uri="{FF2B5EF4-FFF2-40B4-BE49-F238E27FC236}">
                <a16:creationId xmlns:a16="http://schemas.microsoft.com/office/drawing/2014/main" id="{76991E0D-1E6D-1044-EB33-4038A56283FC}"/>
              </a:ext>
            </a:extLst>
          </p:cNvPr>
          <p:cNvPicPr>
            <a:picLocks noChangeAspect="1"/>
          </p:cNvPicPr>
          <p:nvPr/>
        </p:nvPicPr>
        <p:blipFill>
          <a:blip r:embed="rId6"/>
          <a:stretch>
            <a:fillRect/>
          </a:stretch>
        </p:blipFill>
        <p:spPr>
          <a:xfrm>
            <a:off x="2078143" y="2968431"/>
            <a:ext cx="4909886" cy="2657645"/>
          </a:xfrm>
          <a:prstGeom prst="rect">
            <a:avLst/>
          </a:prstGeom>
        </p:spPr>
      </p:pic>
      <p:sp>
        <p:nvSpPr>
          <p:cNvPr id="5" name="Rectangle : avec coins arrondis en haut 17"/>
          <p:cNvSpPr>
            <a:spLocks noChangeAspect="1"/>
          </p:cNvSpPr>
          <p:nvPr/>
        </p:nvSpPr>
        <p:spPr bwMode="auto">
          <a:xfrm>
            <a:off x="397496" y="2058776"/>
            <a:ext cx="6612144" cy="7288683"/>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pic>
        <p:nvPicPr>
          <p:cNvPr id="22" name="Image 21">
            <a:extLst>
              <a:ext uri="{FF2B5EF4-FFF2-40B4-BE49-F238E27FC236}">
                <a16:creationId xmlns:a16="http://schemas.microsoft.com/office/drawing/2014/main" id="{FCB6FF86-2291-585E-FA17-6D184DAC3B70}"/>
              </a:ext>
            </a:extLst>
          </p:cNvPr>
          <p:cNvPicPr>
            <a:picLocks noChangeAspect="1"/>
          </p:cNvPicPr>
          <p:nvPr/>
        </p:nvPicPr>
        <p:blipFill>
          <a:blip r:embed="rId7"/>
          <a:stretch>
            <a:fillRect/>
          </a:stretch>
        </p:blipFill>
        <p:spPr>
          <a:xfrm>
            <a:off x="8534299" y="2658723"/>
            <a:ext cx="202" cy="4283753"/>
          </a:xfrm>
          <a:prstGeom prst="rect">
            <a:avLst/>
          </a:prstGeom>
        </p:spPr>
      </p:pic>
      <p:pic>
        <p:nvPicPr>
          <p:cNvPr id="24" name="Image 23">
            <a:extLst>
              <a:ext uri="{FF2B5EF4-FFF2-40B4-BE49-F238E27FC236}">
                <a16:creationId xmlns:a16="http://schemas.microsoft.com/office/drawing/2014/main" id="{0579E01B-622D-73EC-4B34-C61AE3E27A44}"/>
              </a:ext>
            </a:extLst>
          </p:cNvPr>
          <p:cNvPicPr>
            <a:picLocks noChangeAspect="1"/>
          </p:cNvPicPr>
          <p:nvPr/>
        </p:nvPicPr>
        <p:blipFill>
          <a:blip r:embed="rId7"/>
          <a:stretch>
            <a:fillRect/>
          </a:stretch>
        </p:blipFill>
        <p:spPr>
          <a:xfrm>
            <a:off x="8534299" y="2658723"/>
            <a:ext cx="202" cy="4283753"/>
          </a:xfrm>
          <a:prstGeom prst="rect">
            <a:avLst/>
          </a:prstGeom>
        </p:spPr>
      </p:pic>
      <p:pic>
        <p:nvPicPr>
          <p:cNvPr id="30" name="Image 29">
            <a:extLst>
              <a:ext uri="{FF2B5EF4-FFF2-40B4-BE49-F238E27FC236}">
                <a16:creationId xmlns:a16="http://schemas.microsoft.com/office/drawing/2014/main" id="{FDAB33B6-EEED-7DA6-F083-EE58EBBD8468}"/>
              </a:ext>
            </a:extLst>
          </p:cNvPr>
          <p:cNvPicPr>
            <a:picLocks noChangeAspect="1"/>
          </p:cNvPicPr>
          <p:nvPr/>
        </p:nvPicPr>
        <p:blipFill>
          <a:blip r:embed="rId7"/>
          <a:stretch>
            <a:fillRect/>
          </a:stretch>
        </p:blipFill>
        <p:spPr>
          <a:xfrm>
            <a:off x="2212881" y="5626076"/>
            <a:ext cx="4493592" cy="36077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5568" y="2016744"/>
            <a:ext cx="5184576" cy="7392368"/>
          </a:xfrm>
          <a:prstGeom prst="rect">
            <a:avLst/>
          </a:prstGeom>
          <a:solidFill>
            <a:srgbClr val="000000">
              <a:alpha val="38824"/>
            </a:srgbClr>
          </a:solidFill>
          <a:ln>
            <a:noFill/>
          </a:ln>
          <a:effectLst/>
        </p:spPr>
      </p:pic>
      <p:pic>
        <p:nvPicPr>
          <p:cNvPr id="5" name="Image 4" descr="Une image contenant texte, capture d’écran, nombre, Police&#10;&#10;Le contenu généré par l’IA peut être incorrect.">
            <a:extLst>
              <a:ext uri="{FF2B5EF4-FFF2-40B4-BE49-F238E27FC236}">
                <a16:creationId xmlns:a16="http://schemas.microsoft.com/office/drawing/2014/main" id="{468ADDEE-CAA4-21FA-DC32-6BA3871B5B73}"/>
              </a:ext>
            </a:extLst>
          </p:cNvPr>
          <p:cNvPicPr>
            <a:picLocks noChangeAspect="1"/>
          </p:cNvPicPr>
          <p:nvPr/>
        </p:nvPicPr>
        <p:blipFill>
          <a:blip r:embed="rId3" cstate="print">
            <a:extLst>
              <a:ext uri="{28A0092B-C50C-407E-A947-70E740481C1C}">
                <a14:useLocalDpi xmlns:a14="http://schemas.microsoft.com/office/drawing/2010/main" val="0"/>
              </a:ext>
            </a:extLst>
          </a:blip>
          <a:srcRect l="845" t="12622" r="7414" b="40639"/>
          <a:stretch>
            <a:fillRect/>
          </a:stretch>
        </p:blipFill>
        <p:spPr bwMode="auto">
          <a:xfrm>
            <a:off x="1199258" y="2959742"/>
            <a:ext cx="4793229" cy="3136956"/>
          </a:xfrm>
          <a:prstGeom prst="rect">
            <a:avLst/>
          </a:prstGeom>
        </p:spPr>
      </p:pic>
      <p:sp>
        <p:nvSpPr>
          <p:cNvPr id="953" name="ZoneTexte 20"/>
          <p:cNvSpPr/>
          <p:nvPr/>
        </p:nvSpPr>
        <p:spPr bwMode="auto">
          <a:xfrm>
            <a:off x="9484571" y="3627537"/>
            <a:ext cx="6096596" cy="1067301"/>
          </a:xfrm>
          <a:prstGeom prst="rect">
            <a:avLst/>
          </a:prstGeom>
          <a:noFill/>
        </p:spPr>
        <p:txBody>
          <a:bodyPr wrap="square" rtlCol="0">
            <a:spAutoFit/>
          </a:bodyPr>
          <a:lstStyle/>
          <a:p>
            <a:pPr algn="just">
              <a:defRPr/>
            </a:pPr>
            <a:r>
              <a:rPr lang="fr-FR" sz="1600" dirty="0">
                <a:latin typeface="Marianne"/>
              </a:rPr>
              <a:t>Lorsque vous </a:t>
            </a:r>
            <a:r>
              <a:rPr lang="fr-FR" sz="1600" b="1" dirty="0">
                <a:latin typeface="Marianne"/>
              </a:rPr>
              <a:t>Terminez</a:t>
            </a:r>
            <a:r>
              <a:rPr lang="fr-FR" sz="1600" dirty="0">
                <a:latin typeface="Marianne"/>
              </a:rPr>
              <a:t> votre demande d’enrôlement anticipé, une pop-in de confirmation       s’affiche avec le n° de demande d’enrôlement. La demande passe au statut « En cours » et sera instruite par l’ASP.</a:t>
            </a:r>
            <a:endParaRPr sz="1600" dirty="0">
              <a:latin typeface="Marianne"/>
            </a:endParaRPr>
          </a:p>
        </p:txBody>
      </p:sp>
      <p:grpSp>
        <p:nvGrpSpPr>
          <p:cNvPr id="1108696951" name="Groupe 297"/>
          <p:cNvGrpSpPr>
            <a:grpSpLocks noChangeAspect="1"/>
          </p:cNvGrpSpPr>
          <p:nvPr/>
        </p:nvGrpSpPr>
        <p:grpSpPr bwMode="auto">
          <a:xfrm>
            <a:off x="8885986" y="2286096"/>
            <a:ext cx="671361" cy="669437"/>
            <a:chOff x="0" y="0"/>
            <a:chExt cx="671361" cy="669437"/>
          </a:xfrm>
        </p:grpSpPr>
        <p:grpSp>
          <p:nvGrpSpPr>
            <p:cNvPr id="52288676" name="Groupe 298"/>
            <p:cNvGrpSpPr>
              <a:grpSpLocks noChangeAspect="1"/>
            </p:cNvGrpSpPr>
            <p:nvPr/>
          </p:nvGrpSpPr>
          <p:grpSpPr bwMode="auto">
            <a:xfrm flipH="1">
              <a:off x="62461" y="62281"/>
              <a:ext cx="546439" cy="544873"/>
              <a:chOff x="0" y="0"/>
              <a:chExt cx="546439" cy="544873"/>
            </a:xfrm>
          </p:grpSpPr>
          <p:grpSp>
            <p:nvGrpSpPr>
              <p:cNvPr id="1773183391" name="Groupe 345"/>
              <p:cNvGrpSpPr/>
              <p:nvPr/>
            </p:nvGrpSpPr>
            <p:grpSpPr bwMode="auto">
              <a:xfrm>
                <a:off x="966" y="962"/>
                <a:ext cx="544504" cy="542948"/>
                <a:chOff x="0" y="0"/>
                <a:chExt cx="544504" cy="542948"/>
              </a:xfrm>
            </p:grpSpPr>
            <p:sp>
              <p:nvSpPr>
                <p:cNvPr id="120204357" name="Freeform 268"/>
                <p:cNvSpPr>
                  <a:spLocks noEditPoints="1"/>
                </p:cNvSpPr>
                <p:nvPr/>
              </p:nvSpPr>
              <p:spPr bwMode="auto">
                <a:xfrm rot="18489095">
                  <a:off x="81937" y="-62273"/>
                  <a:ext cx="526969" cy="52501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27096063" name="Freeform 148"/>
                <p:cNvSpPr>
                  <a:spLocks noEditPoints="1"/>
                </p:cNvSpPr>
                <p:nvPr/>
              </p:nvSpPr>
              <p:spPr bwMode="auto">
                <a:xfrm rot="5399942">
                  <a:off x="-61968" y="221668"/>
                  <a:ext cx="383072" cy="38598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2119630752" name="Freeform 268"/>
              <p:cNvSpPr>
                <a:spLocks noEditPoints="1"/>
              </p:cNvSpPr>
              <p:nvPr/>
            </p:nvSpPr>
            <p:spPr bwMode="auto">
              <a:xfrm rot="11598682">
                <a:off x="148763" y="3381"/>
                <a:ext cx="397072" cy="395605"/>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1294684150" name="Groupe 299"/>
            <p:cNvGrpSpPr/>
            <p:nvPr/>
          </p:nvGrpSpPr>
          <p:grpSpPr bwMode="auto">
            <a:xfrm>
              <a:off x="195443" y="206603"/>
              <a:ext cx="129224" cy="117108"/>
              <a:chOff x="0" y="0"/>
              <a:chExt cx="129224" cy="117108"/>
            </a:xfrm>
          </p:grpSpPr>
          <p:sp>
            <p:nvSpPr>
              <p:cNvPr id="235790098" name="Freeform 5"/>
              <p:cNvSpPr>
                <a:spLocks noEditPoints="1"/>
              </p:cNvSpPr>
              <p:nvPr/>
            </p:nvSpPr>
            <p:spPr bwMode="auto">
              <a:xfrm>
                <a:off x="-14770" y="-13385"/>
                <a:ext cx="29766" cy="42171"/>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23419298" name="Line 6"/>
              <p:cNvSpPr>
                <a:spLocks noChangeShapeType="1"/>
              </p:cNvSpPr>
              <p:nvPr/>
            </p:nvSpPr>
            <p:spPr bwMode="auto">
              <a:xfrm>
                <a:off x="5077" y="1390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03361795" name="Line 7"/>
              <p:cNvSpPr>
                <a:spLocks noChangeShapeType="1"/>
              </p:cNvSpPr>
              <p:nvPr/>
            </p:nvSpPr>
            <p:spPr bwMode="auto">
              <a:xfrm>
                <a:off x="5077" y="1390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8527623" name="Freeform 8"/>
              <p:cNvSpPr>
                <a:spLocks noEditPoints="1"/>
              </p:cNvSpPr>
              <p:nvPr/>
            </p:nvSpPr>
            <p:spPr bwMode="auto">
              <a:xfrm>
                <a:off x="81978" y="-13385"/>
                <a:ext cx="29766" cy="42171"/>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90772291" name="Line 9"/>
              <p:cNvSpPr>
                <a:spLocks noChangeShapeType="1"/>
              </p:cNvSpPr>
              <p:nvPr/>
            </p:nvSpPr>
            <p:spPr bwMode="auto">
              <a:xfrm>
                <a:off x="94383" y="149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01781476" name="Line 10"/>
              <p:cNvSpPr>
                <a:spLocks noChangeShapeType="1"/>
              </p:cNvSpPr>
              <p:nvPr/>
            </p:nvSpPr>
            <p:spPr bwMode="auto">
              <a:xfrm>
                <a:off x="94383" y="149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5839160" name="Freeform 11"/>
              <p:cNvSpPr/>
              <p:nvPr/>
            </p:nvSpPr>
            <p:spPr bwMode="auto">
              <a:xfrm>
                <a:off x="22441" y="-13385"/>
                <a:ext cx="22325" cy="42171"/>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20013002" name="Line 12"/>
              <p:cNvSpPr>
                <a:spLocks noChangeShapeType="1"/>
              </p:cNvSpPr>
              <p:nvPr/>
            </p:nvSpPr>
            <p:spPr bwMode="auto">
              <a:xfrm>
                <a:off x="39805" y="1638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779910707" name="Line 13"/>
              <p:cNvSpPr>
                <a:spLocks noChangeShapeType="1"/>
              </p:cNvSpPr>
              <p:nvPr/>
            </p:nvSpPr>
            <p:spPr bwMode="auto">
              <a:xfrm>
                <a:off x="39805" y="1638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34523720" name="Freeform 14"/>
              <p:cNvSpPr/>
              <p:nvPr/>
            </p:nvSpPr>
            <p:spPr bwMode="auto">
              <a:xfrm>
                <a:off x="52210" y="-13385"/>
                <a:ext cx="22325" cy="42171"/>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56341809" name="Line 15"/>
              <p:cNvSpPr>
                <a:spLocks noChangeShapeType="1"/>
              </p:cNvSpPr>
              <p:nvPr/>
            </p:nvSpPr>
            <p:spPr bwMode="auto">
              <a:xfrm>
                <a:off x="69574" y="-842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0812033" name="Line 16"/>
              <p:cNvSpPr>
                <a:spLocks noChangeShapeType="1"/>
              </p:cNvSpPr>
              <p:nvPr/>
            </p:nvSpPr>
            <p:spPr bwMode="auto">
              <a:xfrm>
                <a:off x="69574" y="-842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80608371" name="Freeform 17"/>
              <p:cNvSpPr/>
              <p:nvPr/>
            </p:nvSpPr>
            <p:spPr bwMode="auto">
              <a:xfrm>
                <a:off x="121670" y="-13385"/>
                <a:ext cx="22325" cy="42171"/>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40532806" name="Line 18"/>
              <p:cNvSpPr>
                <a:spLocks noChangeShapeType="1"/>
              </p:cNvSpPr>
              <p:nvPr/>
            </p:nvSpPr>
            <p:spPr bwMode="auto">
              <a:xfrm>
                <a:off x="139033" y="-842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56371681" name="Line 19"/>
              <p:cNvSpPr>
                <a:spLocks noChangeShapeType="1"/>
              </p:cNvSpPr>
              <p:nvPr/>
            </p:nvSpPr>
            <p:spPr bwMode="auto">
              <a:xfrm>
                <a:off x="139033" y="-8424"/>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81193994" name="Freeform 20"/>
              <p:cNvSpPr>
                <a:spLocks noEditPoints="1"/>
              </p:cNvSpPr>
              <p:nvPr/>
            </p:nvSpPr>
            <p:spPr bwMode="auto">
              <a:xfrm>
                <a:off x="-14770" y="38709"/>
                <a:ext cx="29766" cy="3968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321196042" name="Line 21"/>
              <p:cNvSpPr>
                <a:spLocks noChangeShapeType="1"/>
              </p:cNvSpPr>
              <p:nvPr/>
            </p:nvSpPr>
            <p:spPr bwMode="auto">
              <a:xfrm>
                <a:off x="5077" y="6351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38236615" name="Line 22"/>
              <p:cNvSpPr>
                <a:spLocks noChangeShapeType="1"/>
              </p:cNvSpPr>
              <p:nvPr/>
            </p:nvSpPr>
            <p:spPr bwMode="auto">
              <a:xfrm>
                <a:off x="5077" y="6351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35134400" name="Freeform 23"/>
              <p:cNvSpPr>
                <a:spLocks noEditPoints="1"/>
              </p:cNvSpPr>
              <p:nvPr/>
            </p:nvSpPr>
            <p:spPr bwMode="auto">
              <a:xfrm>
                <a:off x="81978" y="38709"/>
                <a:ext cx="29766" cy="3968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7694742" name="Line 24"/>
              <p:cNvSpPr>
                <a:spLocks noChangeShapeType="1"/>
              </p:cNvSpPr>
              <p:nvPr/>
            </p:nvSpPr>
            <p:spPr bwMode="auto">
              <a:xfrm>
                <a:off x="94383" y="5359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69765321" name="Line 25"/>
              <p:cNvSpPr>
                <a:spLocks noChangeShapeType="1"/>
              </p:cNvSpPr>
              <p:nvPr/>
            </p:nvSpPr>
            <p:spPr bwMode="auto">
              <a:xfrm>
                <a:off x="94383" y="5359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47869063" name="Freeform 26"/>
              <p:cNvSpPr/>
              <p:nvPr/>
            </p:nvSpPr>
            <p:spPr bwMode="auto">
              <a:xfrm>
                <a:off x="22441" y="38709"/>
                <a:ext cx="22325" cy="3968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082403198" name="Line 27"/>
              <p:cNvSpPr>
                <a:spLocks noChangeShapeType="1"/>
              </p:cNvSpPr>
              <p:nvPr/>
            </p:nvSpPr>
            <p:spPr bwMode="auto">
              <a:xfrm>
                <a:off x="39805" y="6847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31806744" name="Line 28"/>
              <p:cNvSpPr>
                <a:spLocks noChangeShapeType="1"/>
              </p:cNvSpPr>
              <p:nvPr/>
            </p:nvSpPr>
            <p:spPr bwMode="auto">
              <a:xfrm>
                <a:off x="39805" y="6847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34984481" name="Freeform 29"/>
              <p:cNvSpPr/>
              <p:nvPr/>
            </p:nvSpPr>
            <p:spPr bwMode="auto">
              <a:xfrm>
                <a:off x="52210" y="38709"/>
                <a:ext cx="22325" cy="3968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38048746" name="Line 30"/>
              <p:cNvSpPr>
                <a:spLocks noChangeShapeType="1"/>
              </p:cNvSpPr>
              <p:nvPr/>
            </p:nvSpPr>
            <p:spPr bwMode="auto">
              <a:xfrm>
                <a:off x="57171" y="5607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81862652" name="Line 31"/>
              <p:cNvSpPr>
                <a:spLocks noChangeShapeType="1"/>
              </p:cNvSpPr>
              <p:nvPr/>
            </p:nvSpPr>
            <p:spPr bwMode="auto">
              <a:xfrm>
                <a:off x="57171" y="5607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349155560" name="Freeform 32"/>
              <p:cNvSpPr/>
              <p:nvPr/>
            </p:nvSpPr>
            <p:spPr bwMode="auto">
              <a:xfrm>
                <a:off x="121670" y="38709"/>
                <a:ext cx="22325" cy="3968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32642851" name="Line 33"/>
              <p:cNvSpPr>
                <a:spLocks noChangeShapeType="1"/>
              </p:cNvSpPr>
              <p:nvPr/>
            </p:nvSpPr>
            <p:spPr bwMode="auto">
              <a:xfrm>
                <a:off x="126631" y="5607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99622989" name="Line 34"/>
              <p:cNvSpPr>
                <a:spLocks noChangeShapeType="1"/>
              </p:cNvSpPr>
              <p:nvPr/>
            </p:nvSpPr>
            <p:spPr bwMode="auto">
              <a:xfrm>
                <a:off x="126631" y="5607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48770756" name="Freeform 35"/>
              <p:cNvSpPr>
                <a:spLocks noEditPoints="1"/>
              </p:cNvSpPr>
              <p:nvPr/>
            </p:nvSpPr>
            <p:spPr bwMode="auto">
              <a:xfrm>
                <a:off x="-14770" y="88323"/>
                <a:ext cx="29766" cy="42171"/>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839369392" name="Line 36"/>
              <p:cNvSpPr>
                <a:spLocks noChangeShapeType="1"/>
              </p:cNvSpPr>
              <p:nvPr/>
            </p:nvSpPr>
            <p:spPr bwMode="auto">
              <a:xfrm>
                <a:off x="5077" y="11560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14784162" name="Line 37"/>
              <p:cNvSpPr>
                <a:spLocks noChangeShapeType="1"/>
              </p:cNvSpPr>
              <p:nvPr/>
            </p:nvSpPr>
            <p:spPr bwMode="auto">
              <a:xfrm>
                <a:off x="5077" y="115608"/>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01868227" name="Freeform 38"/>
              <p:cNvSpPr>
                <a:spLocks noEditPoints="1"/>
              </p:cNvSpPr>
              <p:nvPr/>
            </p:nvSpPr>
            <p:spPr bwMode="auto">
              <a:xfrm>
                <a:off x="81978" y="88323"/>
                <a:ext cx="29766" cy="42171"/>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543304323" name="Line 39"/>
              <p:cNvSpPr>
                <a:spLocks noChangeShapeType="1"/>
              </p:cNvSpPr>
              <p:nvPr/>
            </p:nvSpPr>
            <p:spPr bwMode="auto">
              <a:xfrm>
                <a:off x="94383" y="10320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19399424" name="Line 40"/>
              <p:cNvSpPr>
                <a:spLocks noChangeShapeType="1"/>
              </p:cNvSpPr>
              <p:nvPr/>
            </p:nvSpPr>
            <p:spPr bwMode="auto">
              <a:xfrm>
                <a:off x="94383" y="10320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71850094" name="Freeform 41"/>
              <p:cNvSpPr/>
              <p:nvPr/>
            </p:nvSpPr>
            <p:spPr bwMode="auto">
              <a:xfrm>
                <a:off x="22441" y="88323"/>
                <a:ext cx="22325" cy="42171"/>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267046505" name="Line 42"/>
              <p:cNvSpPr>
                <a:spLocks noChangeShapeType="1"/>
              </p:cNvSpPr>
              <p:nvPr/>
            </p:nvSpPr>
            <p:spPr bwMode="auto">
              <a:xfrm>
                <a:off x="24921" y="12553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415165" name="Line 43"/>
              <p:cNvSpPr>
                <a:spLocks noChangeShapeType="1"/>
              </p:cNvSpPr>
              <p:nvPr/>
            </p:nvSpPr>
            <p:spPr bwMode="auto">
              <a:xfrm>
                <a:off x="24921" y="12553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66896748" name="Freeform 44"/>
              <p:cNvSpPr/>
              <p:nvPr/>
            </p:nvSpPr>
            <p:spPr bwMode="auto">
              <a:xfrm>
                <a:off x="52210" y="88323"/>
                <a:ext cx="22325" cy="42171"/>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930829132" name="Line 45"/>
              <p:cNvSpPr>
                <a:spLocks noChangeShapeType="1"/>
              </p:cNvSpPr>
              <p:nvPr/>
            </p:nvSpPr>
            <p:spPr bwMode="auto">
              <a:xfrm>
                <a:off x="52210" y="12553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773563299" name="Line 46"/>
              <p:cNvSpPr>
                <a:spLocks noChangeShapeType="1"/>
              </p:cNvSpPr>
              <p:nvPr/>
            </p:nvSpPr>
            <p:spPr bwMode="auto">
              <a:xfrm>
                <a:off x="52210" y="12553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1607463726" name="Freeform 47"/>
              <p:cNvSpPr/>
              <p:nvPr/>
            </p:nvSpPr>
            <p:spPr bwMode="auto">
              <a:xfrm>
                <a:off x="121670" y="88323"/>
                <a:ext cx="22325" cy="42171"/>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900789220" name="Line 48"/>
              <p:cNvSpPr>
                <a:spLocks noChangeShapeType="1"/>
              </p:cNvSpPr>
              <p:nvPr/>
            </p:nvSpPr>
            <p:spPr bwMode="auto">
              <a:xfrm>
                <a:off x="126631" y="10816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279125960" name="Line 49"/>
              <p:cNvSpPr>
                <a:spLocks noChangeShapeType="1"/>
              </p:cNvSpPr>
              <p:nvPr/>
            </p:nvSpPr>
            <p:spPr bwMode="auto">
              <a:xfrm>
                <a:off x="126631" y="108169"/>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4" name="Espace réservé du numéro de diapositive 1"/>
          <p:cNvSpPr>
            <a:spLocks noGrp="1"/>
          </p:cNvSpPr>
          <p:nvPr>
            <p:ph type="sldNum" sz="quarter" idx="12"/>
          </p:nvPr>
        </p:nvSpPr>
        <p:spPr bwMode="auto"/>
        <p:txBody>
          <a:bodyPr/>
          <a:lstStyle/>
          <a:p>
            <a:pPr>
              <a:defRPr/>
            </a:pPr>
            <a:fld id="{975A587B-5814-4D9B-9598-FE9CB954CB01}" type="slidenum">
              <a:rPr lang="fr-FR"/>
              <a:t>29</a:t>
            </a:fld>
            <a:endParaRPr lang="fr-FR" dirty="0"/>
          </a:p>
        </p:txBody>
      </p:sp>
      <p:sp>
        <p:nvSpPr>
          <p:cNvPr id="411" name="ZoneTexte 20"/>
          <p:cNvSpPr/>
          <p:nvPr/>
        </p:nvSpPr>
        <p:spPr bwMode="auto">
          <a:xfrm>
            <a:off x="8068423" y="7399402"/>
            <a:ext cx="8272776" cy="1569660"/>
          </a:xfrm>
          <a:prstGeom prst="rect">
            <a:avLst/>
          </a:prstGeom>
          <a:noFill/>
        </p:spPr>
        <p:txBody>
          <a:bodyPr wrap="square" rtlCol="0">
            <a:spAutoFit/>
          </a:bodyPr>
          <a:lstStyle/>
          <a:p>
            <a:pPr algn="just">
              <a:defRPr/>
            </a:pPr>
            <a:r>
              <a:rPr lang="fr-FR" sz="1600" b="1" u="sng" dirty="0">
                <a:latin typeface="Marianne"/>
              </a:rPr>
              <a:t>NB: </a:t>
            </a:r>
            <a:r>
              <a:rPr lang="fr-FR" sz="1600" dirty="0">
                <a:latin typeface="Marianne"/>
              </a:rPr>
              <a:t>Si votre référencement auprès de l’ANS n’est pas validé, alors vous ne déposerez pas l’attestation de référencement, ni de document précisant votre situation vis-à-vis de l’hébergement des données de santé à cette étape. </a:t>
            </a:r>
            <a:r>
              <a:rPr lang="fr-FR" sz="1600" b="1" dirty="0">
                <a:latin typeface="Marianne"/>
              </a:rPr>
              <a:t>Vous faites une demande d’enrôlement anticipé</a:t>
            </a:r>
            <a:r>
              <a:rPr lang="fr-FR" sz="1600" dirty="0">
                <a:latin typeface="Marianne"/>
              </a:rPr>
              <a:t>.</a:t>
            </a:r>
            <a:endParaRPr dirty="0"/>
          </a:p>
          <a:p>
            <a:pPr algn="just">
              <a:defRPr/>
            </a:pPr>
            <a:r>
              <a:rPr lang="fr-FR" sz="1600" dirty="0">
                <a:latin typeface="Marianne"/>
              </a:rPr>
              <a:t>Vous les déposerez pour finaliser votre enrôlement lorsque vous aurez réceptionné votre certificat de référencement ANS.</a:t>
            </a:r>
            <a:endParaRPr sz="1600" dirty="0">
              <a:latin typeface="Marianne"/>
            </a:endParaRPr>
          </a:p>
        </p:txBody>
      </p:sp>
      <p:sp>
        <p:nvSpPr>
          <p:cNvPr id="414" name="Ellipse 21"/>
          <p:cNvSpPr>
            <a:spLocks noChangeAspect="1"/>
          </p:cNvSpPr>
          <p:nvPr/>
        </p:nvSpPr>
        <p:spPr bwMode="auto">
          <a:xfrm>
            <a:off x="8962876" y="3694467"/>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7</a:t>
            </a:r>
            <a:endParaRPr dirty="0"/>
          </a:p>
        </p:txBody>
      </p:sp>
      <p:sp>
        <p:nvSpPr>
          <p:cNvPr id="670" name="Ellipse 349"/>
          <p:cNvSpPr>
            <a:spLocks noChangeAspect="1"/>
          </p:cNvSpPr>
          <p:nvPr/>
        </p:nvSpPr>
        <p:spPr bwMode="auto">
          <a:xfrm>
            <a:off x="8962876" y="2378625"/>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6</a:t>
            </a:r>
            <a:endParaRPr sz="1400" dirty="0">
              <a:latin typeface="Marianne"/>
            </a:endParaRPr>
          </a:p>
        </p:txBody>
      </p:sp>
      <p:sp>
        <p:nvSpPr>
          <p:cNvPr id="730" name="Rectangle : coins arrondis 22"/>
          <p:cNvSpPr>
            <a:spLocks noChangeAspect="1"/>
          </p:cNvSpPr>
          <p:nvPr/>
        </p:nvSpPr>
        <p:spPr bwMode="auto">
          <a:xfrm>
            <a:off x="5222032" y="9033993"/>
            <a:ext cx="760632" cy="303111"/>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731" name="Ellipse 21"/>
          <p:cNvSpPr>
            <a:spLocks noChangeAspect="1"/>
          </p:cNvSpPr>
          <p:nvPr/>
        </p:nvSpPr>
        <p:spPr bwMode="auto">
          <a:xfrm>
            <a:off x="4820576" y="8969063"/>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7</a:t>
            </a:r>
            <a:endParaRPr sz="1400" dirty="0">
              <a:latin typeface="Marianne"/>
            </a:endParaRPr>
          </a:p>
        </p:txBody>
      </p:sp>
      <p:pic>
        <p:nvPicPr>
          <p:cNvPr id="951" name="Image 950" descr="Une image contenant texte&#10;&#10;Description générée automatiquement"/>
          <p:cNvPicPr>
            <a:picLocks noChangeAspect="1"/>
          </p:cNvPicPr>
          <p:nvPr/>
        </p:nvPicPr>
        <p:blipFill>
          <a:blip r:embed="rId4"/>
          <a:srcRect l="37578" t="39210" r="37430" b="32811"/>
          <a:stretch/>
        </p:blipFill>
        <p:spPr bwMode="auto">
          <a:xfrm>
            <a:off x="12384518" y="4920484"/>
            <a:ext cx="3555628" cy="1576040"/>
          </a:xfrm>
          <a:prstGeom prst="rect">
            <a:avLst/>
          </a:prstGeom>
          <a:ln w="28575">
            <a:solidFill>
              <a:srgbClr val="FFC000"/>
            </a:solidFill>
          </a:ln>
        </p:spPr>
      </p:pic>
      <p:sp>
        <p:nvSpPr>
          <p:cNvPr id="952" name="Ellipse 21"/>
          <p:cNvSpPr>
            <a:spLocks noChangeAspect="1"/>
          </p:cNvSpPr>
          <p:nvPr/>
        </p:nvSpPr>
        <p:spPr bwMode="auto">
          <a:xfrm>
            <a:off x="13304109" y="3926625"/>
            <a:ext cx="234563" cy="23456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8</a:t>
            </a:r>
            <a:endParaRPr sz="1400" dirty="0">
              <a:latin typeface="Marianne"/>
            </a:endParaRPr>
          </a:p>
        </p:txBody>
      </p:sp>
      <p:sp>
        <p:nvSpPr>
          <p:cNvPr id="954" name="ZoneTexte 19"/>
          <p:cNvSpPr/>
          <p:nvPr/>
        </p:nvSpPr>
        <p:spPr bwMode="auto">
          <a:xfrm>
            <a:off x="9530362" y="2306201"/>
            <a:ext cx="6046846" cy="830997"/>
          </a:xfrm>
          <a:prstGeom prst="rect">
            <a:avLst/>
          </a:prstGeom>
          <a:noFill/>
        </p:spPr>
        <p:txBody>
          <a:bodyPr wrap="square" rtlCol="0">
            <a:spAutoFit/>
          </a:bodyPr>
          <a:lstStyle/>
          <a:p>
            <a:pPr algn="just">
              <a:defRPr/>
            </a:pPr>
            <a:r>
              <a:rPr lang="fr-FR" sz="1600" b="1" u="sng" dirty="0">
                <a:latin typeface="Marianne"/>
              </a:rPr>
              <a:t>Si vous êtes distributeur,</a:t>
            </a:r>
            <a:r>
              <a:rPr lang="fr-FR" sz="1600" dirty="0">
                <a:latin typeface="Marianne"/>
              </a:rPr>
              <a:t> le champ de dépôt de votre mandat est accessible, vous cliquez sur le bouton </a:t>
            </a:r>
            <a:r>
              <a:rPr lang="fr-FR" sz="1600" b="1" dirty="0">
                <a:latin typeface="Marianne"/>
              </a:rPr>
              <a:t>« Choisir un fichier » </a:t>
            </a:r>
            <a:r>
              <a:rPr lang="fr-FR" sz="1600" dirty="0">
                <a:latin typeface="Marianne"/>
              </a:rPr>
              <a:t>pour ajouter le mandat de l’éditeur.</a:t>
            </a:r>
            <a:endParaRPr sz="1600" dirty="0">
              <a:latin typeface="Marianne"/>
            </a:endParaRPr>
          </a:p>
        </p:txBody>
      </p:sp>
      <p:sp>
        <p:nvSpPr>
          <p:cNvPr id="955" name="Ellipse 21"/>
          <p:cNvSpPr>
            <a:spLocks noChangeAspect="1"/>
          </p:cNvSpPr>
          <p:nvPr/>
        </p:nvSpPr>
        <p:spPr bwMode="auto">
          <a:xfrm>
            <a:off x="12126022" y="5153232"/>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8</a:t>
            </a:r>
            <a:endParaRPr sz="1400" dirty="0">
              <a:latin typeface="Marianne"/>
            </a:endParaRPr>
          </a:p>
        </p:txBody>
      </p:sp>
      <p:sp>
        <p:nvSpPr>
          <p:cNvPr id="956" name="Titre 1"/>
          <p:cNvSpPr txBox="1"/>
          <p:nvPr/>
        </p:nvSpPr>
        <p:spPr bwMode="auto">
          <a:xfrm>
            <a:off x="586314" y="840159"/>
            <a:ext cx="15898883" cy="1045791"/>
          </a:xfrm>
          <a:prstGeom prst="rect">
            <a:avLst/>
          </a:prstGeom>
        </p:spPr>
        <p:txBody>
          <a:bodyPr vert="horz" lIns="127969" tIns="63987" rIns="127969" bIns="63987" rtlCol="0" anchor="ctr">
            <a:no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4. L’enrôlement complémentaire – Mandat de l’éditeur, confirmation de la demande d’enrôlement</a:t>
            </a:r>
            <a:endParaRPr dirty="0"/>
          </a:p>
        </p:txBody>
      </p:sp>
      <p:sp>
        <p:nvSpPr>
          <p:cNvPr id="2" name="Rectangle 1"/>
          <p:cNvSpPr/>
          <p:nvPr/>
        </p:nvSpPr>
        <p:spPr>
          <a:xfrm>
            <a:off x="1045568" y="2088345"/>
            <a:ext cx="5184576" cy="7240319"/>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a:extLst>
              <a:ext uri="{FF2B5EF4-FFF2-40B4-BE49-F238E27FC236}">
                <a16:creationId xmlns:a16="http://schemas.microsoft.com/office/drawing/2014/main" id="{8F9F750D-D003-313A-AF0F-53AC6B34A742}"/>
              </a:ext>
            </a:extLst>
          </p:cNvPr>
          <p:cNvPicPr>
            <a:picLocks noChangeAspect="1"/>
          </p:cNvPicPr>
          <p:nvPr/>
        </p:nvPicPr>
        <p:blipFill>
          <a:blip r:embed="rId5"/>
          <a:stretch>
            <a:fillRect/>
          </a:stretch>
        </p:blipFill>
        <p:spPr bwMode="auto">
          <a:xfrm>
            <a:off x="1182913" y="3047228"/>
            <a:ext cx="4909886" cy="2657645"/>
          </a:xfrm>
          <a:prstGeom prst="rect">
            <a:avLst/>
          </a:prstGeom>
        </p:spPr>
      </p:pic>
      <p:pic>
        <p:nvPicPr>
          <p:cNvPr id="6" name="Image 5">
            <a:extLst>
              <a:ext uri="{FF2B5EF4-FFF2-40B4-BE49-F238E27FC236}">
                <a16:creationId xmlns:a16="http://schemas.microsoft.com/office/drawing/2014/main" id="{970A1853-6674-0E81-EFF3-CC5279BEA00B}"/>
              </a:ext>
            </a:extLst>
          </p:cNvPr>
          <p:cNvPicPr>
            <a:picLocks noChangeAspect="1"/>
          </p:cNvPicPr>
          <p:nvPr/>
        </p:nvPicPr>
        <p:blipFill>
          <a:blip r:embed="rId6"/>
          <a:stretch>
            <a:fillRect/>
          </a:stretch>
        </p:blipFill>
        <p:spPr bwMode="auto">
          <a:xfrm>
            <a:off x="1278038" y="5655282"/>
            <a:ext cx="4704626" cy="441416"/>
          </a:xfrm>
          <a:prstGeom prst="rect">
            <a:avLst/>
          </a:prstGeom>
        </p:spPr>
      </p:pic>
      <p:grpSp>
        <p:nvGrpSpPr>
          <p:cNvPr id="844" name="Groupe 297"/>
          <p:cNvGrpSpPr>
            <a:grpSpLocks noChangeAspect="1"/>
          </p:cNvGrpSpPr>
          <p:nvPr/>
        </p:nvGrpSpPr>
        <p:grpSpPr bwMode="auto">
          <a:xfrm>
            <a:off x="4919956" y="5791753"/>
            <a:ext cx="527847" cy="526334"/>
            <a:chOff x="5646053" y="3383775"/>
            <a:chExt cx="429629" cy="428398"/>
          </a:xfrm>
        </p:grpSpPr>
        <p:grpSp>
          <p:nvGrpSpPr>
            <p:cNvPr id="845" name="Groupe 298"/>
            <p:cNvGrpSpPr>
              <a:grpSpLocks noChangeAspect="1"/>
            </p:cNvGrpSpPr>
            <p:nvPr/>
          </p:nvGrpSpPr>
          <p:grpSpPr bwMode="auto">
            <a:xfrm flipH="1">
              <a:off x="5646053" y="3383775"/>
              <a:ext cx="429629" cy="428398"/>
              <a:chOff x="4953147" y="5641199"/>
              <a:chExt cx="428108" cy="426884"/>
            </a:xfrm>
          </p:grpSpPr>
          <p:grpSp>
            <p:nvGrpSpPr>
              <p:cNvPr id="892" name="Groupe 345"/>
              <p:cNvGrpSpPr/>
              <p:nvPr/>
            </p:nvGrpSpPr>
            <p:grpSpPr bwMode="auto">
              <a:xfrm>
                <a:off x="4953147" y="5641199"/>
                <a:ext cx="428108" cy="426884"/>
                <a:chOff x="4941717" y="5641199"/>
                <a:chExt cx="428108" cy="426884"/>
              </a:xfrm>
            </p:grpSpPr>
            <p:sp>
              <p:nvSpPr>
                <p:cNvPr id="894" name="Freeform 268"/>
                <p:cNvSpPr>
                  <a:spLocks noEditPoints="1"/>
                </p:cNvSpPr>
                <p:nvPr/>
              </p:nvSpPr>
              <p:spPr bwMode="auto">
                <a:xfrm rot="18489130">
                  <a:off x="5034413" y="5641818"/>
                  <a:ext cx="336033" cy="334792"/>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95" name="Freeform 148"/>
                <p:cNvSpPr>
                  <a:spLocks noEditPoints="1"/>
                </p:cNvSpPr>
                <p:nvPr/>
              </p:nvSpPr>
              <p:spPr bwMode="auto">
                <a:xfrm rot="5399976">
                  <a:off x="4942648" y="5822881"/>
                  <a:ext cx="244274" cy="246132"/>
                </a:xfrm>
                <a:custGeom>
                  <a:avLst/>
                  <a:gdLst>
                    <a:gd name="T0" fmla="*/ 792 w 793"/>
                    <a:gd name="T1" fmla="*/ 637 h 794"/>
                    <a:gd name="T2" fmla="*/ 769 w 793"/>
                    <a:gd name="T3" fmla="*/ 591 h 794"/>
                    <a:gd name="T4" fmla="*/ 509 w 793"/>
                    <a:gd name="T5" fmla="*/ 379 h 794"/>
                    <a:gd name="T6" fmla="*/ 425 w 793"/>
                    <a:gd name="T7" fmla="*/ 383 h 794"/>
                    <a:gd name="T8" fmla="*/ 419 w 793"/>
                    <a:gd name="T9" fmla="*/ 389 h 794"/>
                    <a:gd name="T10" fmla="*/ 356 w 793"/>
                    <a:gd name="T11" fmla="*/ 326 h 794"/>
                    <a:gd name="T12" fmla="*/ 490 w 793"/>
                    <a:gd name="T13" fmla="*/ 26 h 794"/>
                    <a:gd name="T14" fmla="*/ 470 w 793"/>
                    <a:gd name="T15" fmla="*/ 1 h 794"/>
                    <a:gd name="T16" fmla="*/ 446 w 793"/>
                    <a:gd name="T17" fmla="*/ 22 h 794"/>
                    <a:gd name="T18" fmla="*/ 22 w 793"/>
                    <a:gd name="T19" fmla="*/ 447 h 794"/>
                    <a:gd name="T20" fmla="*/ 2 w 793"/>
                    <a:gd name="T21" fmla="*/ 472 h 794"/>
                    <a:gd name="T22" fmla="*/ 26 w 793"/>
                    <a:gd name="T23" fmla="*/ 492 h 794"/>
                    <a:gd name="T24" fmla="*/ 324 w 793"/>
                    <a:gd name="T25" fmla="*/ 357 h 794"/>
                    <a:gd name="T26" fmla="*/ 387 w 793"/>
                    <a:gd name="T27" fmla="*/ 421 h 794"/>
                    <a:gd name="T28" fmla="*/ 381 w 793"/>
                    <a:gd name="T29" fmla="*/ 427 h 794"/>
                    <a:gd name="T30" fmla="*/ 377 w 793"/>
                    <a:gd name="T31" fmla="*/ 511 h 794"/>
                    <a:gd name="T32" fmla="*/ 590 w 793"/>
                    <a:gd name="T33" fmla="*/ 771 h 794"/>
                    <a:gd name="T34" fmla="*/ 635 w 793"/>
                    <a:gd name="T35" fmla="*/ 794 h 794"/>
                    <a:gd name="T36" fmla="*/ 638 w 793"/>
                    <a:gd name="T37" fmla="*/ 794 h 794"/>
                    <a:gd name="T38" fmla="*/ 683 w 793"/>
                    <a:gd name="T39" fmla="*/ 776 h 794"/>
                    <a:gd name="T40" fmla="*/ 774 w 793"/>
                    <a:gd name="T41" fmla="*/ 685 h 794"/>
                    <a:gd name="T42" fmla="*/ 792 w 793"/>
                    <a:gd name="T43" fmla="*/ 637 h 794"/>
                    <a:gd name="T44" fmla="*/ 742 w 793"/>
                    <a:gd name="T45" fmla="*/ 653 h 794"/>
                    <a:gd name="T46" fmla="*/ 651 w 793"/>
                    <a:gd name="T47" fmla="*/ 744 h 794"/>
                    <a:gd name="T48" fmla="*/ 637 w 793"/>
                    <a:gd name="T49" fmla="*/ 749 h 794"/>
                    <a:gd name="T50" fmla="*/ 625 w 793"/>
                    <a:gd name="T51" fmla="*/ 742 h 794"/>
                    <a:gd name="T52" fmla="*/ 412 w 793"/>
                    <a:gd name="T53" fmla="*/ 482 h 794"/>
                    <a:gd name="T54" fmla="*/ 413 w 793"/>
                    <a:gd name="T55" fmla="*/ 458 h 794"/>
                    <a:gd name="T56" fmla="*/ 457 w 793"/>
                    <a:gd name="T57" fmla="*/ 415 h 794"/>
                    <a:gd name="T58" fmla="*/ 480 w 793"/>
                    <a:gd name="T59" fmla="*/ 414 h 794"/>
                    <a:gd name="T60" fmla="*/ 741 w 793"/>
                    <a:gd name="T61" fmla="*/ 626 h 794"/>
                    <a:gd name="T62" fmla="*/ 747 w 793"/>
                    <a:gd name="T63" fmla="*/ 639 h 794"/>
                    <a:gd name="T64" fmla="*/ 742 w 793"/>
                    <a:gd name="T65" fmla="*/ 653 h 794"/>
                    <a:gd name="T66" fmla="*/ 742 w 793"/>
                    <a:gd name="T67" fmla="*/ 653 h 794"/>
                    <a:gd name="T68" fmla="*/ 742 w 793"/>
                    <a:gd name="T69" fmla="*/ 65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3" h="794" extrusionOk="0">
                      <a:moveTo>
                        <a:pt x="792" y="637"/>
                      </a:moveTo>
                      <a:cubicBezTo>
                        <a:pt x="791" y="619"/>
                        <a:pt x="783" y="603"/>
                        <a:pt x="769" y="591"/>
                      </a:cubicBezTo>
                      <a:cubicBezTo>
                        <a:pt x="509" y="379"/>
                        <a:pt x="509" y="379"/>
                        <a:pt x="509" y="379"/>
                      </a:cubicBezTo>
                      <a:cubicBezTo>
                        <a:pt x="484" y="359"/>
                        <a:pt x="448" y="360"/>
                        <a:pt x="425" y="383"/>
                      </a:cubicBezTo>
                      <a:cubicBezTo>
                        <a:pt x="419" y="389"/>
                        <a:pt x="419" y="389"/>
                        <a:pt x="419" y="389"/>
                      </a:cubicBezTo>
                      <a:cubicBezTo>
                        <a:pt x="356" y="326"/>
                        <a:pt x="356" y="326"/>
                        <a:pt x="356" y="326"/>
                      </a:cubicBezTo>
                      <a:cubicBezTo>
                        <a:pt x="431" y="243"/>
                        <a:pt x="479" y="138"/>
                        <a:pt x="490" y="26"/>
                      </a:cubicBezTo>
                      <a:cubicBezTo>
                        <a:pt x="492" y="14"/>
                        <a:pt x="483" y="3"/>
                        <a:pt x="470" y="1"/>
                      </a:cubicBezTo>
                      <a:cubicBezTo>
                        <a:pt x="458" y="0"/>
                        <a:pt x="447" y="9"/>
                        <a:pt x="446" y="22"/>
                      </a:cubicBezTo>
                      <a:cubicBezTo>
                        <a:pt x="422" y="246"/>
                        <a:pt x="246" y="423"/>
                        <a:pt x="22" y="447"/>
                      </a:cubicBezTo>
                      <a:cubicBezTo>
                        <a:pt x="9" y="449"/>
                        <a:pt x="0" y="460"/>
                        <a:pt x="2" y="472"/>
                      </a:cubicBezTo>
                      <a:cubicBezTo>
                        <a:pt x="3" y="485"/>
                        <a:pt x="14" y="493"/>
                        <a:pt x="26" y="492"/>
                      </a:cubicBezTo>
                      <a:cubicBezTo>
                        <a:pt x="137" y="480"/>
                        <a:pt x="242" y="432"/>
                        <a:pt x="324" y="357"/>
                      </a:cubicBezTo>
                      <a:cubicBezTo>
                        <a:pt x="387" y="421"/>
                        <a:pt x="387" y="421"/>
                        <a:pt x="387" y="421"/>
                      </a:cubicBezTo>
                      <a:cubicBezTo>
                        <a:pt x="381" y="427"/>
                        <a:pt x="381" y="427"/>
                        <a:pt x="381" y="427"/>
                      </a:cubicBezTo>
                      <a:cubicBezTo>
                        <a:pt x="359" y="449"/>
                        <a:pt x="357" y="486"/>
                        <a:pt x="377" y="511"/>
                      </a:cubicBezTo>
                      <a:cubicBezTo>
                        <a:pt x="590" y="771"/>
                        <a:pt x="590" y="771"/>
                        <a:pt x="590" y="771"/>
                      </a:cubicBezTo>
                      <a:cubicBezTo>
                        <a:pt x="601" y="785"/>
                        <a:pt x="617" y="793"/>
                        <a:pt x="635" y="794"/>
                      </a:cubicBezTo>
                      <a:cubicBezTo>
                        <a:pt x="636" y="794"/>
                        <a:pt x="637" y="794"/>
                        <a:pt x="638" y="794"/>
                      </a:cubicBezTo>
                      <a:cubicBezTo>
                        <a:pt x="655" y="794"/>
                        <a:pt x="671" y="787"/>
                        <a:pt x="683" y="776"/>
                      </a:cubicBezTo>
                      <a:cubicBezTo>
                        <a:pt x="774" y="685"/>
                        <a:pt x="774" y="685"/>
                        <a:pt x="774" y="685"/>
                      </a:cubicBezTo>
                      <a:cubicBezTo>
                        <a:pt x="786" y="672"/>
                        <a:pt x="793" y="655"/>
                        <a:pt x="792" y="637"/>
                      </a:cubicBezTo>
                      <a:close/>
                      <a:moveTo>
                        <a:pt x="742" y="653"/>
                      </a:moveTo>
                      <a:cubicBezTo>
                        <a:pt x="651" y="744"/>
                        <a:pt x="651" y="744"/>
                        <a:pt x="651" y="744"/>
                      </a:cubicBezTo>
                      <a:cubicBezTo>
                        <a:pt x="647" y="747"/>
                        <a:pt x="643" y="749"/>
                        <a:pt x="637" y="749"/>
                      </a:cubicBezTo>
                      <a:cubicBezTo>
                        <a:pt x="632" y="749"/>
                        <a:pt x="628" y="746"/>
                        <a:pt x="625" y="742"/>
                      </a:cubicBezTo>
                      <a:cubicBezTo>
                        <a:pt x="412" y="482"/>
                        <a:pt x="412" y="482"/>
                        <a:pt x="412" y="482"/>
                      </a:cubicBezTo>
                      <a:cubicBezTo>
                        <a:pt x="406" y="475"/>
                        <a:pt x="407" y="465"/>
                        <a:pt x="413" y="458"/>
                      </a:cubicBezTo>
                      <a:cubicBezTo>
                        <a:pt x="457" y="415"/>
                        <a:pt x="457" y="415"/>
                        <a:pt x="457" y="415"/>
                      </a:cubicBezTo>
                      <a:cubicBezTo>
                        <a:pt x="463" y="409"/>
                        <a:pt x="473" y="408"/>
                        <a:pt x="480" y="414"/>
                      </a:cubicBezTo>
                      <a:cubicBezTo>
                        <a:pt x="741" y="626"/>
                        <a:pt x="741" y="626"/>
                        <a:pt x="741" y="626"/>
                      </a:cubicBezTo>
                      <a:cubicBezTo>
                        <a:pt x="745" y="630"/>
                        <a:pt x="747" y="634"/>
                        <a:pt x="747" y="639"/>
                      </a:cubicBezTo>
                      <a:cubicBezTo>
                        <a:pt x="747" y="644"/>
                        <a:pt x="746" y="649"/>
                        <a:pt x="742" y="653"/>
                      </a:cubicBezTo>
                      <a:close/>
                      <a:moveTo>
                        <a:pt x="742" y="653"/>
                      </a:moveTo>
                      <a:cubicBezTo>
                        <a:pt x="742" y="653"/>
                        <a:pt x="742" y="653"/>
                        <a:pt x="742" y="653"/>
                      </a:cubicBezTo>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sp>
            <p:nvSpPr>
              <p:cNvPr id="893" name="Freeform 268"/>
              <p:cNvSpPr>
                <a:spLocks noEditPoints="1"/>
              </p:cNvSpPr>
              <p:nvPr/>
            </p:nvSpPr>
            <p:spPr bwMode="auto">
              <a:xfrm rot="11598712">
                <a:off x="5087839" y="5683071"/>
                <a:ext cx="253202" cy="252268"/>
              </a:xfrm>
              <a:custGeom>
                <a:avLst/>
                <a:gdLst>
                  <a:gd name="T0" fmla="*/ 639 w 1278"/>
                  <a:gd name="T1" fmla="*/ 1278 h 1278"/>
                  <a:gd name="T2" fmla="*/ 1278 w 1278"/>
                  <a:gd name="T3" fmla="*/ 639 h 1278"/>
                  <a:gd name="T4" fmla="*/ 639 w 1278"/>
                  <a:gd name="T5" fmla="*/ 0 h 1278"/>
                  <a:gd name="T6" fmla="*/ 0 w 1278"/>
                  <a:gd name="T7" fmla="*/ 639 h 1278"/>
                  <a:gd name="T8" fmla="*/ 88 w 1278"/>
                  <a:gd name="T9" fmla="*/ 964 h 1278"/>
                  <a:gd name="T10" fmla="*/ 119 w 1278"/>
                  <a:gd name="T11" fmla="*/ 972 h 1278"/>
                  <a:gd name="T12" fmla="*/ 127 w 1278"/>
                  <a:gd name="T13" fmla="*/ 941 h 1278"/>
                  <a:gd name="T14" fmla="*/ 45 w 1278"/>
                  <a:gd name="T15" fmla="*/ 639 h 1278"/>
                  <a:gd name="T16" fmla="*/ 639 w 1278"/>
                  <a:gd name="T17" fmla="*/ 45 h 1278"/>
                  <a:gd name="T18" fmla="*/ 1233 w 1278"/>
                  <a:gd name="T19" fmla="*/ 639 h 1278"/>
                  <a:gd name="T20" fmla="*/ 639 w 1278"/>
                  <a:gd name="T21" fmla="*/ 1233 h 1278"/>
                  <a:gd name="T22" fmla="*/ 186 w 1278"/>
                  <a:gd name="T23" fmla="*/ 1024 h 1278"/>
                  <a:gd name="T24" fmla="*/ 155 w 1278"/>
                  <a:gd name="T25" fmla="*/ 1021 h 1278"/>
                  <a:gd name="T26" fmla="*/ 152 w 1278"/>
                  <a:gd name="T27" fmla="*/ 1053 h 1278"/>
                  <a:gd name="T28" fmla="*/ 639 w 1278"/>
                  <a:gd name="T29" fmla="*/ 1278 h 1278"/>
                  <a:gd name="T30" fmla="*/ 639 w 1278"/>
                  <a:gd name="T31" fmla="*/ 1278 h 1278"/>
                  <a:gd name="T32" fmla="*/ 639 w 1278"/>
                  <a:gd name="T33" fmla="*/ 1278 h 1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8" h="1278" extrusionOk="0">
                    <a:moveTo>
                      <a:pt x="639" y="1278"/>
                    </a:moveTo>
                    <a:cubicBezTo>
                      <a:pt x="991" y="1278"/>
                      <a:pt x="1278" y="991"/>
                      <a:pt x="1278" y="639"/>
                    </a:cubicBezTo>
                    <a:cubicBezTo>
                      <a:pt x="1278" y="287"/>
                      <a:pt x="991" y="0"/>
                      <a:pt x="639" y="0"/>
                    </a:cubicBezTo>
                    <a:cubicBezTo>
                      <a:pt x="287" y="0"/>
                      <a:pt x="0" y="287"/>
                      <a:pt x="0" y="639"/>
                    </a:cubicBezTo>
                    <a:cubicBezTo>
                      <a:pt x="0" y="753"/>
                      <a:pt x="31" y="866"/>
                      <a:pt x="88" y="964"/>
                    </a:cubicBezTo>
                    <a:cubicBezTo>
                      <a:pt x="95" y="974"/>
                      <a:pt x="109" y="978"/>
                      <a:pt x="119" y="972"/>
                    </a:cubicBezTo>
                    <a:cubicBezTo>
                      <a:pt x="130" y="965"/>
                      <a:pt x="134" y="951"/>
                      <a:pt x="127" y="941"/>
                    </a:cubicBezTo>
                    <a:cubicBezTo>
                      <a:pt x="73" y="850"/>
                      <a:pt x="45" y="745"/>
                      <a:pt x="45" y="639"/>
                    </a:cubicBezTo>
                    <a:cubicBezTo>
                      <a:pt x="45" y="311"/>
                      <a:pt x="311" y="45"/>
                      <a:pt x="639" y="45"/>
                    </a:cubicBezTo>
                    <a:cubicBezTo>
                      <a:pt x="967" y="45"/>
                      <a:pt x="1233" y="311"/>
                      <a:pt x="1233" y="639"/>
                    </a:cubicBezTo>
                    <a:cubicBezTo>
                      <a:pt x="1233" y="967"/>
                      <a:pt x="967" y="1233"/>
                      <a:pt x="639" y="1233"/>
                    </a:cubicBezTo>
                    <a:cubicBezTo>
                      <a:pt x="465" y="1233"/>
                      <a:pt x="300" y="1157"/>
                      <a:pt x="186" y="1024"/>
                    </a:cubicBezTo>
                    <a:cubicBezTo>
                      <a:pt x="178" y="1014"/>
                      <a:pt x="164" y="1013"/>
                      <a:pt x="155" y="1021"/>
                    </a:cubicBezTo>
                    <a:cubicBezTo>
                      <a:pt x="145" y="1029"/>
                      <a:pt x="144" y="1044"/>
                      <a:pt x="152" y="1053"/>
                    </a:cubicBezTo>
                    <a:cubicBezTo>
                      <a:pt x="274" y="1196"/>
                      <a:pt x="451" y="1278"/>
                      <a:pt x="639" y="1278"/>
                    </a:cubicBezTo>
                    <a:close/>
                    <a:moveTo>
                      <a:pt x="639" y="1278"/>
                    </a:moveTo>
                    <a:cubicBezTo>
                      <a:pt x="639" y="1278"/>
                      <a:pt x="639" y="1278"/>
                      <a:pt x="639" y="1278"/>
                    </a:cubicBezTo>
                  </a:path>
                </a:pathLst>
              </a:custGeom>
              <a:solidFill>
                <a:srgbClr val="555557"/>
              </a:solidFill>
              <a:ln w="3175">
                <a:solidFill>
                  <a:srgbClr val="555557"/>
                </a:solid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nvGrpSpPr>
            <p:cNvPr id="846" name="Groupe 299"/>
            <p:cNvGrpSpPr/>
            <p:nvPr/>
          </p:nvGrpSpPr>
          <p:grpSpPr bwMode="auto">
            <a:xfrm>
              <a:off x="5761672" y="3507422"/>
              <a:ext cx="101601" cy="92075"/>
              <a:chOff x="5767386" y="3513137"/>
              <a:chExt cx="101601" cy="92075"/>
            </a:xfrm>
          </p:grpSpPr>
          <p:sp>
            <p:nvSpPr>
              <p:cNvPr id="847" name="Freeform 5"/>
              <p:cNvSpPr>
                <a:spLocks noEditPoints="1"/>
              </p:cNvSpPr>
              <p:nvPr/>
            </p:nvSpPr>
            <p:spPr bwMode="auto">
              <a:xfrm>
                <a:off x="5767386" y="3513137"/>
                <a:ext cx="19049" cy="26987"/>
              </a:xfrm>
              <a:custGeom>
                <a:avLst/>
                <a:gdLst>
                  <a:gd name="T0" fmla="*/ 115 w 115"/>
                  <a:gd name="T1" fmla="*/ 57 h 158"/>
                  <a:gd name="T2" fmla="*/ 57 w 115"/>
                  <a:gd name="T3" fmla="*/ 0 h 158"/>
                  <a:gd name="T4" fmla="*/ 0 w 115"/>
                  <a:gd name="T5" fmla="*/ 57 h 158"/>
                  <a:gd name="T6" fmla="*/ 0 w 115"/>
                  <a:gd name="T7" fmla="*/ 100 h 158"/>
                  <a:gd name="T8" fmla="*/ 57 w 115"/>
                  <a:gd name="T9" fmla="*/ 158 h 158"/>
                  <a:gd name="T10" fmla="*/ 115 w 115"/>
                  <a:gd name="T11" fmla="*/ 100 h 158"/>
                  <a:gd name="T12" fmla="*/ 115 w 115"/>
                  <a:gd name="T13" fmla="*/ 57 h 158"/>
                  <a:gd name="T14" fmla="*/ 70 w 115"/>
                  <a:gd name="T15" fmla="*/ 100 h 158"/>
                  <a:gd name="T16" fmla="*/ 57 w 115"/>
                  <a:gd name="T17" fmla="*/ 113 h 158"/>
                  <a:gd name="T18" fmla="*/ 45 w 115"/>
                  <a:gd name="T19" fmla="*/ 100 h 158"/>
                  <a:gd name="T20" fmla="*/ 45 w 115"/>
                  <a:gd name="T21" fmla="*/ 57 h 158"/>
                  <a:gd name="T22" fmla="*/ 57 w 115"/>
                  <a:gd name="T23" fmla="*/ 45 h 158"/>
                  <a:gd name="T24" fmla="*/ 70 w 115"/>
                  <a:gd name="T25" fmla="*/ 57 h 158"/>
                  <a:gd name="T26" fmla="*/ 70 w 115"/>
                  <a:gd name="T27" fmla="*/ 10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7"/>
                    </a:moveTo>
                    <a:cubicBezTo>
                      <a:pt x="115" y="26"/>
                      <a:pt x="89" y="0"/>
                      <a:pt x="57" y="0"/>
                    </a:cubicBezTo>
                    <a:cubicBezTo>
                      <a:pt x="26" y="0"/>
                      <a:pt x="0" y="26"/>
                      <a:pt x="0" y="57"/>
                    </a:cubicBezTo>
                    <a:cubicBezTo>
                      <a:pt x="0" y="100"/>
                      <a:pt x="0" y="100"/>
                      <a:pt x="0" y="100"/>
                    </a:cubicBezTo>
                    <a:cubicBezTo>
                      <a:pt x="0" y="132"/>
                      <a:pt x="26" y="158"/>
                      <a:pt x="57" y="158"/>
                    </a:cubicBezTo>
                    <a:cubicBezTo>
                      <a:pt x="89" y="158"/>
                      <a:pt x="115" y="132"/>
                      <a:pt x="115" y="100"/>
                    </a:cubicBezTo>
                    <a:lnTo>
                      <a:pt x="115" y="57"/>
                    </a:lnTo>
                    <a:close/>
                    <a:moveTo>
                      <a:pt x="70" y="100"/>
                    </a:moveTo>
                    <a:cubicBezTo>
                      <a:pt x="70" y="107"/>
                      <a:pt x="64" y="113"/>
                      <a:pt x="57" y="113"/>
                    </a:cubicBezTo>
                    <a:cubicBezTo>
                      <a:pt x="50" y="113"/>
                      <a:pt x="45" y="107"/>
                      <a:pt x="45" y="100"/>
                    </a:cubicBezTo>
                    <a:cubicBezTo>
                      <a:pt x="45" y="57"/>
                      <a:pt x="45" y="57"/>
                      <a:pt x="45" y="57"/>
                    </a:cubicBezTo>
                    <a:cubicBezTo>
                      <a:pt x="45" y="50"/>
                      <a:pt x="50" y="45"/>
                      <a:pt x="57" y="45"/>
                    </a:cubicBezTo>
                    <a:cubicBezTo>
                      <a:pt x="64" y="45"/>
                      <a:pt x="70" y="50"/>
                      <a:pt x="70" y="57"/>
                    </a:cubicBezTo>
                    <a:lnTo>
                      <a:pt x="70" y="100"/>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48" name="Line 6"/>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49" name="Line 7"/>
              <p:cNvSpPr>
                <a:spLocks noChangeShapeType="1"/>
              </p:cNvSpPr>
              <p:nvPr/>
            </p:nvSpPr>
            <p:spPr bwMode="auto">
              <a:xfrm>
                <a:off x="5780088" y="353060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50" name="Freeform 8"/>
              <p:cNvSpPr>
                <a:spLocks noEditPoints="1"/>
              </p:cNvSpPr>
              <p:nvPr/>
            </p:nvSpPr>
            <p:spPr bwMode="auto">
              <a:xfrm>
                <a:off x="5829300" y="3513137"/>
                <a:ext cx="19049" cy="26987"/>
              </a:xfrm>
              <a:custGeom>
                <a:avLst/>
                <a:gdLst>
                  <a:gd name="T0" fmla="*/ 57 w 115"/>
                  <a:gd name="T1" fmla="*/ 158 h 158"/>
                  <a:gd name="T2" fmla="*/ 115 w 115"/>
                  <a:gd name="T3" fmla="*/ 100 h 158"/>
                  <a:gd name="T4" fmla="*/ 115 w 115"/>
                  <a:gd name="T5" fmla="*/ 57 h 158"/>
                  <a:gd name="T6" fmla="*/ 57 w 115"/>
                  <a:gd name="T7" fmla="*/ 0 h 158"/>
                  <a:gd name="T8" fmla="*/ 0 w 115"/>
                  <a:gd name="T9" fmla="*/ 57 h 158"/>
                  <a:gd name="T10" fmla="*/ 0 w 115"/>
                  <a:gd name="T11" fmla="*/ 100 h 158"/>
                  <a:gd name="T12" fmla="*/ 57 w 115"/>
                  <a:gd name="T13" fmla="*/ 158 h 158"/>
                  <a:gd name="T14" fmla="*/ 45 w 115"/>
                  <a:gd name="T15" fmla="*/ 57 h 158"/>
                  <a:gd name="T16" fmla="*/ 57 w 115"/>
                  <a:gd name="T17" fmla="*/ 45 h 158"/>
                  <a:gd name="T18" fmla="*/ 70 w 115"/>
                  <a:gd name="T19" fmla="*/ 57 h 158"/>
                  <a:gd name="T20" fmla="*/ 70 w 115"/>
                  <a:gd name="T21" fmla="*/ 100 h 158"/>
                  <a:gd name="T22" fmla="*/ 57 w 115"/>
                  <a:gd name="T23" fmla="*/ 113 h 158"/>
                  <a:gd name="T24" fmla="*/ 45 w 115"/>
                  <a:gd name="T25" fmla="*/ 100 h 158"/>
                  <a:gd name="T26" fmla="*/ 45 w 115"/>
                  <a:gd name="T27" fmla="*/ 5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57" y="158"/>
                    </a:moveTo>
                    <a:cubicBezTo>
                      <a:pt x="89" y="158"/>
                      <a:pt x="115" y="132"/>
                      <a:pt x="115" y="100"/>
                    </a:cubicBezTo>
                    <a:cubicBezTo>
                      <a:pt x="115" y="57"/>
                      <a:pt x="115" y="57"/>
                      <a:pt x="115" y="57"/>
                    </a:cubicBezTo>
                    <a:cubicBezTo>
                      <a:pt x="115" y="26"/>
                      <a:pt x="89" y="0"/>
                      <a:pt x="57" y="0"/>
                    </a:cubicBezTo>
                    <a:cubicBezTo>
                      <a:pt x="26" y="0"/>
                      <a:pt x="0" y="26"/>
                      <a:pt x="0" y="57"/>
                    </a:cubicBezTo>
                    <a:cubicBezTo>
                      <a:pt x="0" y="100"/>
                      <a:pt x="0" y="100"/>
                      <a:pt x="0" y="100"/>
                    </a:cubicBezTo>
                    <a:cubicBezTo>
                      <a:pt x="0" y="132"/>
                      <a:pt x="26" y="158"/>
                      <a:pt x="57" y="158"/>
                    </a:cubicBezTo>
                    <a:close/>
                    <a:moveTo>
                      <a:pt x="45" y="57"/>
                    </a:moveTo>
                    <a:cubicBezTo>
                      <a:pt x="45" y="50"/>
                      <a:pt x="50" y="45"/>
                      <a:pt x="57" y="45"/>
                    </a:cubicBezTo>
                    <a:cubicBezTo>
                      <a:pt x="64" y="45"/>
                      <a:pt x="70" y="50"/>
                      <a:pt x="70" y="57"/>
                    </a:cubicBezTo>
                    <a:cubicBezTo>
                      <a:pt x="70" y="100"/>
                      <a:pt x="70" y="100"/>
                      <a:pt x="70" y="100"/>
                    </a:cubicBezTo>
                    <a:cubicBezTo>
                      <a:pt x="70" y="107"/>
                      <a:pt x="64" y="113"/>
                      <a:pt x="57" y="113"/>
                    </a:cubicBezTo>
                    <a:cubicBezTo>
                      <a:pt x="50" y="113"/>
                      <a:pt x="45" y="107"/>
                      <a:pt x="45" y="100"/>
                    </a:cubicBezTo>
                    <a:lnTo>
                      <a:pt x="45" y="57"/>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51" name="Line 9"/>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52" name="Line 10"/>
              <p:cNvSpPr>
                <a:spLocks noChangeShapeType="1"/>
              </p:cNvSpPr>
              <p:nvPr/>
            </p:nvSpPr>
            <p:spPr bwMode="auto">
              <a:xfrm>
                <a:off x="5837238" y="3522663"/>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53" name="Freeform 11"/>
              <p:cNvSpPr/>
              <p:nvPr/>
            </p:nvSpPr>
            <p:spPr bwMode="auto">
              <a:xfrm>
                <a:off x="5791200" y="3513137"/>
                <a:ext cx="14287" cy="26987"/>
              </a:xfrm>
              <a:custGeom>
                <a:avLst/>
                <a:gdLst>
                  <a:gd name="T0" fmla="*/ 67 w 85"/>
                  <a:gd name="T1" fmla="*/ 113 h 158"/>
                  <a:gd name="T2" fmla="*/ 67 w 85"/>
                  <a:gd name="T3" fmla="*/ 24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49 h 158"/>
                  <a:gd name="T18" fmla="*/ 22 w 85"/>
                  <a:gd name="T19" fmla="*/ 72 h 158"/>
                  <a:gd name="T20" fmla="*/ 22 w 85"/>
                  <a:gd name="T21" fmla="*/ 113 h 158"/>
                  <a:gd name="T22" fmla="*/ 4 w 85"/>
                  <a:gd name="T23" fmla="*/ 135 h 158"/>
                  <a:gd name="T24" fmla="*/ 27 w 85"/>
                  <a:gd name="T25" fmla="*/ 158 h 158"/>
                  <a:gd name="T26" fmla="*/ 62 w 85"/>
                  <a:gd name="T27" fmla="*/ 158 h 158"/>
                  <a:gd name="T28" fmla="*/ 85 w 85"/>
                  <a:gd name="T29" fmla="*/ 135 h 158"/>
                  <a:gd name="T30" fmla="*/ 67 w 85"/>
                  <a:gd name="T31" fmla="*/ 11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3"/>
                    </a:moveTo>
                    <a:cubicBezTo>
                      <a:pt x="67" y="24"/>
                      <a:pt x="67" y="24"/>
                      <a:pt x="67" y="24"/>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49"/>
                    </a:cubicBezTo>
                    <a:cubicBezTo>
                      <a:pt x="0" y="62"/>
                      <a:pt x="10" y="71"/>
                      <a:pt x="22" y="72"/>
                    </a:cubicBezTo>
                    <a:cubicBezTo>
                      <a:pt x="22" y="113"/>
                      <a:pt x="22" y="113"/>
                      <a:pt x="22" y="113"/>
                    </a:cubicBezTo>
                    <a:cubicBezTo>
                      <a:pt x="12" y="116"/>
                      <a:pt x="4" y="125"/>
                      <a:pt x="4" y="135"/>
                    </a:cubicBezTo>
                    <a:cubicBezTo>
                      <a:pt x="4" y="148"/>
                      <a:pt x="14" y="158"/>
                      <a:pt x="27" y="158"/>
                    </a:cubicBezTo>
                    <a:cubicBezTo>
                      <a:pt x="62" y="158"/>
                      <a:pt x="62" y="158"/>
                      <a:pt x="62" y="158"/>
                    </a:cubicBezTo>
                    <a:cubicBezTo>
                      <a:pt x="75" y="158"/>
                      <a:pt x="85" y="148"/>
                      <a:pt x="85" y="135"/>
                    </a:cubicBezTo>
                    <a:cubicBezTo>
                      <a:pt x="85" y="125"/>
                      <a:pt x="77" y="116"/>
                      <a:pt x="67" y="11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54" name="Line 12"/>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55" name="Line 13"/>
              <p:cNvSpPr>
                <a:spLocks noChangeShapeType="1"/>
              </p:cNvSpPr>
              <p:nvPr/>
            </p:nvSpPr>
            <p:spPr bwMode="auto">
              <a:xfrm>
                <a:off x="5802312" y="353218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56" name="Freeform 14"/>
              <p:cNvSpPr/>
              <p:nvPr/>
            </p:nvSpPr>
            <p:spPr bwMode="auto">
              <a:xfrm>
                <a:off x="5810250" y="3513137"/>
                <a:ext cx="14287" cy="26987"/>
              </a:xfrm>
              <a:custGeom>
                <a:avLst/>
                <a:gdLst>
                  <a:gd name="T0" fmla="*/ 67 w 85"/>
                  <a:gd name="T1" fmla="*/ 22 h 159"/>
                  <a:gd name="T2" fmla="*/ 44 w 85"/>
                  <a:gd name="T3" fmla="*/ 1 h 159"/>
                  <a:gd name="T4" fmla="*/ 22 w 85"/>
                  <a:gd name="T5" fmla="*/ 23 h 159"/>
                  <a:gd name="T6" fmla="*/ 22 w 85"/>
                  <a:gd name="T7" fmla="*/ 24 h 159"/>
                  <a:gd name="T8" fmla="*/ 21 w 85"/>
                  <a:gd name="T9" fmla="*/ 28 h 159"/>
                  <a:gd name="T10" fmla="*/ 0 w 85"/>
                  <a:gd name="T11" fmla="*/ 50 h 159"/>
                  <a:gd name="T12" fmla="*/ 22 w 85"/>
                  <a:gd name="T13" fmla="*/ 73 h 159"/>
                  <a:gd name="T14" fmla="*/ 22 w 85"/>
                  <a:gd name="T15" fmla="*/ 114 h 159"/>
                  <a:gd name="T16" fmla="*/ 4 w 85"/>
                  <a:gd name="T17" fmla="*/ 136 h 159"/>
                  <a:gd name="T18" fmla="*/ 26 w 85"/>
                  <a:gd name="T19" fmla="*/ 159 h 159"/>
                  <a:gd name="T20" fmla="*/ 62 w 85"/>
                  <a:gd name="T21" fmla="*/ 159 h 159"/>
                  <a:gd name="T22" fmla="*/ 85 w 85"/>
                  <a:gd name="T23" fmla="*/ 136 h 159"/>
                  <a:gd name="T24" fmla="*/ 67 w 85"/>
                  <a:gd name="T25" fmla="*/ 114 h 159"/>
                  <a:gd name="T26" fmla="*/ 67 w 85"/>
                  <a:gd name="T27" fmla="*/ 25 h 159"/>
                  <a:gd name="T28" fmla="*/ 67 w 85"/>
                  <a:gd name="T29" fmla="*/ 2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67" y="22"/>
                    </a:moveTo>
                    <a:cubicBezTo>
                      <a:pt x="66" y="10"/>
                      <a:pt x="56" y="0"/>
                      <a:pt x="44" y="1"/>
                    </a:cubicBezTo>
                    <a:cubicBezTo>
                      <a:pt x="32" y="1"/>
                      <a:pt x="22" y="11"/>
                      <a:pt x="22" y="23"/>
                    </a:cubicBezTo>
                    <a:cubicBezTo>
                      <a:pt x="22" y="24"/>
                      <a:pt x="22" y="24"/>
                      <a:pt x="22" y="24"/>
                    </a:cubicBezTo>
                    <a:cubicBezTo>
                      <a:pt x="22" y="26"/>
                      <a:pt x="22" y="27"/>
                      <a:pt x="21" y="28"/>
                    </a:cubicBezTo>
                    <a:cubicBezTo>
                      <a:pt x="10" y="29"/>
                      <a:pt x="0" y="39"/>
                      <a:pt x="0" y="50"/>
                    </a:cubicBezTo>
                    <a:cubicBezTo>
                      <a:pt x="0" y="63"/>
                      <a:pt x="10" y="72"/>
                      <a:pt x="22" y="73"/>
                    </a:cubicBezTo>
                    <a:cubicBezTo>
                      <a:pt x="22" y="114"/>
                      <a:pt x="22" y="114"/>
                      <a:pt x="22" y="114"/>
                    </a:cubicBezTo>
                    <a:cubicBezTo>
                      <a:pt x="12" y="117"/>
                      <a:pt x="4" y="126"/>
                      <a:pt x="4" y="136"/>
                    </a:cubicBezTo>
                    <a:cubicBezTo>
                      <a:pt x="4" y="149"/>
                      <a:pt x="14" y="159"/>
                      <a:pt x="26" y="159"/>
                    </a:cubicBezTo>
                    <a:cubicBezTo>
                      <a:pt x="62" y="159"/>
                      <a:pt x="62" y="159"/>
                      <a:pt x="62" y="159"/>
                    </a:cubicBezTo>
                    <a:cubicBezTo>
                      <a:pt x="75" y="159"/>
                      <a:pt x="85" y="149"/>
                      <a:pt x="85" y="136"/>
                    </a:cubicBezTo>
                    <a:cubicBezTo>
                      <a:pt x="85" y="126"/>
                      <a:pt x="77" y="117"/>
                      <a:pt x="67" y="114"/>
                    </a:cubicBezTo>
                    <a:cubicBezTo>
                      <a:pt x="67" y="25"/>
                      <a:pt x="67" y="25"/>
                      <a:pt x="67" y="25"/>
                    </a:cubicBezTo>
                    <a:cubicBezTo>
                      <a:pt x="67" y="24"/>
                      <a:pt x="67" y="23"/>
                      <a:pt x="67" y="2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57" name="Line 15"/>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58" name="Line 16"/>
              <p:cNvSpPr>
                <a:spLocks noChangeShapeType="1"/>
              </p:cNvSpPr>
              <p:nvPr/>
            </p:nvSpPr>
            <p:spPr bwMode="auto">
              <a:xfrm>
                <a:off x="5821362"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59" name="Freeform 17"/>
              <p:cNvSpPr/>
              <p:nvPr/>
            </p:nvSpPr>
            <p:spPr bwMode="auto">
              <a:xfrm>
                <a:off x="5854700" y="3513137"/>
                <a:ext cx="14287" cy="26987"/>
              </a:xfrm>
              <a:custGeom>
                <a:avLst/>
                <a:gdLst>
                  <a:gd name="T0" fmla="*/ 67 w 85"/>
                  <a:gd name="T1" fmla="*/ 21 h 158"/>
                  <a:gd name="T2" fmla="*/ 44 w 85"/>
                  <a:gd name="T3" fmla="*/ 0 h 158"/>
                  <a:gd name="T4" fmla="*/ 44 w 85"/>
                  <a:gd name="T5" fmla="*/ 0 h 158"/>
                  <a:gd name="T6" fmla="*/ 22 w 85"/>
                  <a:gd name="T7" fmla="*/ 22 h 158"/>
                  <a:gd name="T8" fmla="*/ 22 w 85"/>
                  <a:gd name="T9" fmla="*/ 24 h 158"/>
                  <a:gd name="T10" fmla="*/ 21 w 85"/>
                  <a:gd name="T11" fmla="*/ 27 h 158"/>
                  <a:gd name="T12" fmla="*/ 0 w 85"/>
                  <a:gd name="T13" fmla="*/ 49 h 158"/>
                  <a:gd name="T14" fmla="*/ 22 w 85"/>
                  <a:gd name="T15" fmla="*/ 72 h 158"/>
                  <a:gd name="T16" fmla="*/ 22 w 85"/>
                  <a:gd name="T17" fmla="*/ 113 h 158"/>
                  <a:gd name="T18" fmla="*/ 4 w 85"/>
                  <a:gd name="T19" fmla="*/ 135 h 158"/>
                  <a:gd name="T20" fmla="*/ 26 w 85"/>
                  <a:gd name="T21" fmla="*/ 158 h 158"/>
                  <a:gd name="T22" fmla="*/ 62 w 85"/>
                  <a:gd name="T23" fmla="*/ 158 h 158"/>
                  <a:gd name="T24" fmla="*/ 85 w 85"/>
                  <a:gd name="T25" fmla="*/ 135 h 158"/>
                  <a:gd name="T26" fmla="*/ 67 w 85"/>
                  <a:gd name="T27" fmla="*/ 113 h 158"/>
                  <a:gd name="T28" fmla="*/ 67 w 85"/>
                  <a:gd name="T29" fmla="*/ 24 h 158"/>
                  <a:gd name="T30" fmla="*/ 67 w 85"/>
                  <a:gd name="T31" fmla="*/ 2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21"/>
                    </a:move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49"/>
                    </a:cubicBezTo>
                    <a:cubicBezTo>
                      <a:pt x="0" y="62"/>
                      <a:pt x="10" y="71"/>
                      <a:pt x="22" y="72"/>
                    </a:cubicBezTo>
                    <a:cubicBezTo>
                      <a:pt x="22" y="113"/>
                      <a:pt x="22" y="113"/>
                      <a:pt x="22" y="113"/>
                    </a:cubicBezTo>
                    <a:cubicBezTo>
                      <a:pt x="11" y="116"/>
                      <a:pt x="4" y="125"/>
                      <a:pt x="4" y="135"/>
                    </a:cubicBezTo>
                    <a:cubicBezTo>
                      <a:pt x="4" y="148"/>
                      <a:pt x="14" y="158"/>
                      <a:pt x="26" y="158"/>
                    </a:cubicBezTo>
                    <a:cubicBezTo>
                      <a:pt x="62" y="158"/>
                      <a:pt x="62" y="158"/>
                      <a:pt x="62" y="158"/>
                    </a:cubicBezTo>
                    <a:cubicBezTo>
                      <a:pt x="74" y="158"/>
                      <a:pt x="85" y="148"/>
                      <a:pt x="85" y="135"/>
                    </a:cubicBezTo>
                    <a:cubicBezTo>
                      <a:pt x="85" y="125"/>
                      <a:pt x="77" y="116"/>
                      <a:pt x="67" y="113"/>
                    </a:cubicBezTo>
                    <a:cubicBezTo>
                      <a:pt x="67" y="24"/>
                      <a:pt x="67" y="24"/>
                      <a:pt x="67" y="24"/>
                    </a:cubicBezTo>
                    <a:cubicBezTo>
                      <a:pt x="67" y="23"/>
                      <a:pt x="67" y="22"/>
                      <a:pt x="67" y="21"/>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0" name="Line 18"/>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1" name="Line 19"/>
              <p:cNvSpPr>
                <a:spLocks noChangeShapeType="1"/>
              </p:cNvSpPr>
              <p:nvPr/>
            </p:nvSpPr>
            <p:spPr bwMode="auto">
              <a:xfrm>
                <a:off x="5865811" y="3516312"/>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2" name="Freeform 20"/>
              <p:cNvSpPr>
                <a:spLocks noEditPoints="1"/>
              </p:cNvSpPr>
              <p:nvPr/>
            </p:nvSpPr>
            <p:spPr bwMode="auto">
              <a:xfrm>
                <a:off x="5767386" y="3546475"/>
                <a:ext cx="19049" cy="25399"/>
              </a:xfrm>
              <a:custGeom>
                <a:avLst/>
                <a:gdLst>
                  <a:gd name="T0" fmla="*/ 115 w 115"/>
                  <a:gd name="T1" fmla="*/ 58 h 158"/>
                  <a:gd name="T2" fmla="*/ 57 w 115"/>
                  <a:gd name="T3" fmla="*/ 0 h 158"/>
                  <a:gd name="T4" fmla="*/ 0 w 115"/>
                  <a:gd name="T5" fmla="*/ 58 h 158"/>
                  <a:gd name="T6" fmla="*/ 0 w 115"/>
                  <a:gd name="T7" fmla="*/ 101 h 158"/>
                  <a:gd name="T8" fmla="*/ 57 w 115"/>
                  <a:gd name="T9" fmla="*/ 158 h 158"/>
                  <a:gd name="T10" fmla="*/ 115 w 115"/>
                  <a:gd name="T11" fmla="*/ 101 h 158"/>
                  <a:gd name="T12" fmla="*/ 115 w 115"/>
                  <a:gd name="T13" fmla="*/ 58 h 158"/>
                  <a:gd name="T14" fmla="*/ 70 w 115"/>
                  <a:gd name="T15" fmla="*/ 101 h 158"/>
                  <a:gd name="T16" fmla="*/ 57 w 115"/>
                  <a:gd name="T17" fmla="*/ 113 h 158"/>
                  <a:gd name="T18" fmla="*/ 45 w 115"/>
                  <a:gd name="T19" fmla="*/ 101 h 158"/>
                  <a:gd name="T20" fmla="*/ 45 w 115"/>
                  <a:gd name="T21" fmla="*/ 58 h 158"/>
                  <a:gd name="T22" fmla="*/ 57 w 115"/>
                  <a:gd name="T23" fmla="*/ 45 h 158"/>
                  <a:gd name="T24" fmla="*/ 70 w 115"/>
                  <a:gd name="T25" fmla="*/ 58 h 158"/>
                  <a:gd name="T26" fmla="*/ 70 w 115"/>
                  <a:gd name="T27" fmla="*/ 10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115" y="58"/>
                    </a:moveTo>
                    <a:cubicBezTo>
                      <a:pt x="115" y="26"/>
                      <a:pt x="89" y="0"/>
                      <a:pt x="57" y="0"/>
                    </a:cubicBezTo>
                    <a:cubicBezTo>
                      <a:pt x="26" y="0"/>
                      <a:pt x="0" y="26"/>
                      <a:pt x="0" y="58"/>
                    </a:cubicBezTo>
                    <a:cubicBezTo>
                      <a:pt x="0" y="101"/>
                      <a:pt x="0" y="101"/>
                      <a:pt x="0" y="101"/>
                    </a:cubicBezTo>
                    <a:cubicBezTo>
                      <a:pt x="0" y="132"/>
                      <a:pt x="26" y="158"/>
                      <a:pt x="57" y="158"/>
                    </a:cubicBezTo>
                    <a:cubicBezTo>
                      <a:pt x="89" y="158"/>
                      <a:pt x="115" y="132"/>
                      <a:pt x="115" y="101"/>
                    </a:cubicBezTo>
                    <a:lnTo>
                      <a:pt x="115" y="58"/>
                    </a:lnTo>
                    <a:close/>
                    <a:moveTo>
                      <a:pt x="70" y="101"/>
                    </a:moveTo>
                    <a:cubicBezTo>
                      <a:pt x="70" y="108"/>
                      <a:pt x="64" y="113"/>
                      <a:pt x="57" y="113"/>
                    </a:cubicBezTo>
                    <a:cubicBezTo>
                      <a:pt x="50" y="113"/>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3" name="Line 21"/>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4" name="Line 22"/>
              <p:cNvSpPr>
                <a:spLocks noChangeShapeType="1"/>
              </p:cNvSpPr>
              <p:nvPr/>
            </p:nvSpPr>
            <p:spPr bwMode="auto">
              <a:xfrm>
                <a:off x="5780088" y="356235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5" name="Freeform 23"/>
              <p:cNvSpPr>
                <a:spLocks noEditPoints="1"/>
              </p:cNvSpPr>
              <p:nvPr/>
            </p:nvSpPr>
            <p:spPr bwMode="auto">
              <a:xfrm>
                <a:off x="5829300" y="3546475"/>
                <a:ext cx="19049" cy="25399"/>
              </a:xfrm>
              <a:custGeom>
                <a:avLst/>
                <a:gdLst>
                  <a:gd name="T0" fmla="*/ 0 w 115"/>
                  <a:gd name="T1" fmla="*/ 101 h 158"/>
                  <a:gd name="T2" fmla="*/ 57 w 115"/>
                  <a:gd name="T3" fmla="*/ 158 h 158"/>
                  <a:gd name="T4" fmla="*/ 115 w 115"/>
                  <a:gd name="T5" fmla="*/ 101 h 158"/>
                  <a:gd name="T6" fmla="*/ 115 w 115"/>
                  <a:gd name="T7" fmla="*/ 58 h 158"/>
                  <a:gd name="T8" fmla="*/ 57 w 115"/>
                  <a:gd name="T9" fmla="*/ 0 h 158"/>
                  <a:gd name="T10" fmla="*/ 0 w 115"/>
                  <a:gd name="T11" fmla="*/ 58 h 158"/>
                  <a:gd name="T12" fmla="*/ 0 w 115"/>
                  <a:gd name="T13" fmla="*/ 101 h 158"/>
                  <a:gd name="T14" fmla="*/ 45 w 115"/>
                  <a:gd name="T15" fmla="*/ 58 h 158"/>
                  <a:gd name="T16" fmla="*/ 57 w 115"/>
                  <a:gd name="T17" fmla="*/ 45 h 158"/>
                  <a:gd name="T18" fmla="*/ 70 w 115"/>
                  <a:gd name="T19" fmla="*/ 58 h 158"/>
                  <a:gd name="T20" fmla="*/ 70 w 115"/>
                  <a:gd name="T21" fmla="*/ 101 h 158"/>
                  <a:gd name="T22" fmla="*/ 57 w 115"/>
                  <a:gd name="T23" fmla="*/ 113 h 158"/>
                  <a:gd name="T24" fmla="*/ 45 w 115"/>
                  <a:gd name="T25" fmla="*/ 101 h 158"/>
                  <a:gd name="T26" fmla="*/ 45 w 115"/>
                  <a:gd name="T27" fmla="*/ 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8" extrusionOk="0">
                    <a:moveTo>
                      <a:pt x="0" y="101"/>
                    </a:moveTo>
                    <a:cubicBezTo>
                      <a:pt x="0" y="132"/>
                      <a:pt x="26" y="158"/>
                      <a:pt x="57" y="158"/>
                    </a:cubicBezTo>
                    <a:cubicBezTo>
                      <a:pt x="89" y="158"/>
                      <a:pt x="115" y="132"/>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3"/>
                      <a:pt x="57" y="113"/>
                    </a:cubicBezTo>
                    <a:cubicBezTo>
                      <a:pt x="50" y="113"/>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6" name="Line 24"/>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7" name="Line 25"/>
              <p:cNvSpPr>
                <a:spLocks noChangeShapeType="1"/>
              </p:cNvSpPr>
              <p:nvPr/>
            </p:nvSpPr>
            <p:spPr bwMode="auto">
              <a:xfrm>
                <a:off x="5837238" y="3556000"/>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8" name="Freeform 26"/>
              <p:cNvSpPr/>
              <p:nvPr/>
            </p:nvSpPr>
            <p:spPr bwMode="auto">
              <a:xfrm>
                <a:off x="5791200" y="3546475"/>
                <a:ext cx="14287" cy="25399"/>
              </a:xfrm>
              <a:custGeom>
                <a:avLst/>
                <a:gdLst>
                  <a:gd name="T0" fmla="*/ 67 w 85"/>
                  <a:gd name="T1" fmla="*/ 114 h 158"/>
                  <a:gd name="T2" fmla="*/ 67 w 85"/>
                  <a:gd name="T3" fmla="*/ 25 h 158"/>
                  <a:gd name="T4" fmla="*/ 67 w 85"/>
                  <a:gd name="T5" fmla="*/ 21 h 158"/>
                  <a:gd name="T6" fmla="*/ 45 w 85"/>
                  <a:gd name="T7" fmla="*/ 0 h 158"/>
                  <a:gd name="T8" fmla="*/ 44 w 85"/>
                  <a:gd name="T9" fmla="*/ 0 h 158"/>
                  <a:gd name="T10" fmla="*/ 22 w 85"/>
                  <a:gd name="T11" fmla="*/ 22 h 158"/>
                  <a:gd name="T12" fmla="*/ 22 w 85"/>
                  <a:gd name="T13" fmla="*/ 24 h 158"/>
                  <a:gd name="T14" fmla="*/ 21 w 85"/>
                  <a:gd name="T15" fmla="*/ 27 h 158"/>
                  <a:gd name="T16" fmla="*/ 0 w 85"/>
                  <a:gd name="T17" fmla="*/ 50 h 158"/>
                  <a:gd name="T18" fmla="*/ 22 w 85"/>
                  <a:gd name="T19" fmla="*/ 72 h 158"/>
                  <a:gd name="T20" fmla="*/ 22 w 85"/>
                  <a:gd name="T21" fmla="*/ 114 h 158"/>
                  <a:gd name="T22" fmla="*/ 4 w 85"/>
                  <a:gd name="T23" fmla="*/ 136 h 158"/>
                  <a:gd name="T24" fmla="*/ 27 w 85"/>
                  <a:gd name="T25" fmla="*/ 158 h 158"/>
                  <a:gd name="T26" fmla="*/ 62 w 85"/>
                  <a:gd name="T27" fmla="*/ 158 h 158"/>
                  <a:gd name="T28" fmla="*/ 85 w 85"/>
                  <a:gd name="T29" fmla="*/ 136 h 158"/>
                  <a:gd name="T30" fmla="*/ 67 w 85"/>
                  <a:gd name="T31" fmla="*/ 11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67" y="114"/>
                    </a:moveTo>
                    <a:cubicBezTo>
                      <a:pt x="67" y="25"/>
                      <a:pt x="67" y="25"/>
                      <a:pt x="67" y="25"/>
                    </a:cubicBezTo>
                    <a:cubicBezTo>
                      <a:pt x="67" y="23"/>
                      <a:pt x="67" y="22"/>
                      <a:pt x="67" y="21"/>
                    </a:cubicBezTo>
                    <a:cubicBezTo>
                      <a:pt x="66" y="9"/>
                      <a:pt x="57" y="0"/>
                      <a:pt x="45" y="0"/>
                    </a:cubicBezTo>
                    <a:cubicBezTo>
                      <a:pt x="44" y="0"/>
                      <a:pt x="44"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ubicBezTo>
                      <a:pt x="22" y="114"/>
                      <a:pt x="22" y="114"/>
                      <a:pt x="22" y="114"/>
                    </a:cubicBezTo>
                    <a:cubicBezTo>
                      <a:pt x="12" y="116"/>
                      <a:pt x="4" y="125"/>
                      <a:pt x="4" y="136"/>
                    </a:cubicBezTo>
                    <a:cubicBezTo>
                      <a:pt x="4" y="148"/>
                      <a:pt x="14" y="158"/>
                      <a:pt x="27" y="158"/>
                    </a:cubicBezTo>
                    <a:cubicBezTo>
                      <a:pt x="62" y="158"/>
                      <a:pt x="62" y="158"/>
                      <a:pt x="62" y="158"/>
                    </a:cubicBezTo>
                    <a:cubicBezTo>
                      <a:pt x="75" y="158"/>
                      <a:pt x="85" y="148"/>
                      <a:pt x="85" y="136"/>
                    </a:cubicBezTo>
                    <a:cubicBezTo>
                      <a:pt x="85" y="125"/>
                      <a:pt x="77" y="116"/>
                      <a:pt x="67" y="114"/>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69" name="Line 27"/>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0" name="Line 28"/>
              <p:cNvSpPr>
                <a:spLocks noChangeShapeType="1"/>
              </p:cNvSpPr>
              <p:nvPr/>
            </p:nvSpPr>
            <p:spPr bwMode="auto">
              <a:xfrm>
                <a:off x="5802312" y="35655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1" name="Freeform 29"/>
              <p:cNvSpPr/>
              <p:nvPr/>
            </p:nvSpPr>
            <p:spPr bwMode="auto">
              <a:xfrm>
                <a:off x="581025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22 w 85"/>
                  <a:gd name="T21" fmla="*/ 22 h 158"/>
                  <a:gd name="T22" fmla="*/ 22 w 85"/>
                  <a:gd name="T23" fmla="*/ 24 h 158"/>
                  <a:gd name="T24" fmla="*/ 21 w 85"/>
                  <a:gd name="T25" fmla="*/ 27 h 158"/>
                  <a:gd name="T26" fmla="*/ 0 w 85"/>
                  <a:gd name="T27" fmla="*/ 50 h 158"/>
                  <a:gd name="T28" fmla="*/ 22 w 85"/>
                  <a:gd name="T29"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8" extrusionOk="0">
                    <a:moveTo>
                      <a:pt x="22" y="72"/>
                    </a:moveTo>
                    <a:cubicBezTo>
                      <a:pt x="22" y="114"/>
                      <a:pt x="22" y="114"/>
                      <a:pt x="22" y="114"/>
                    </a:cubicBezTo>
                    <a:cubicBezTo>
                      <a:pt x="12" y="116"/>
                      <a:pt x="4" y="125"/>
                      <a:pt x="4" y="136"/>
                    </a:cubicBezTo>
                    <a:cubicBezTo>
                      <a:pt x="4" y="148"/>
                      <a:pt x="14" y="158"/>
                      <a:pt x="26" y="158"/>
                    </a:cubicBezTo>
                    <a:cubicBezTo>
                      <a:pt x="62" y="158"/>
                      <a:pt x="62" y="158"/>
                      <a:pt x="62" y="158"/>
                    </a:cubicBezTo>
                    <a:cubicBezTo>
                      <a:pt x="75"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32" y="0"/>
                      <a:pt x="22" y="10"/>
                      <a:pt x="22" y="22"/>
                    </a:cubicBezTo>
                    <a:cubicBezTo>
                      <a:pt x="22" y="24"/>
                      <a:pt x="22" y="24"/>
                      <a:pt x="22" y="24"/>
                    </a:cubicBezTo>
                    <a:cubicBezTo>
                      <a:pt x="22" y="25"/>
                      <a:pt x="22" y="26"/>
                      <a:pt x="21" y="27"/>
                    </a:cubicBezTo>
                    <a:cubicBezTo>
                      <a:pt x="10" y="28"/>
                      <a:pt x="0" y="38"/>
                      <a:pt x="0" y="50"/>
                    </a:cubicBezTo>
                    <a:cubicBezTo>
                      <a:pt x="0" y="62"/>
                      <a:pt x="10" y="72"/>
                      <a:pt x="22" y="72"/>
                    </a:cubicBezTo>
                    <a:close/>
                  </a:path>
                </a:pathLst>
              </a:custGeom>
              <a:solidFill>
                <a:srgbClr val="CF022B"/>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2" name="Line 30"/>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3" name="Line 31"/>
              <p:cNvSpPr>
                <a:spLocks noChangeShapeType="1"/>
              </p:cNvSpPr>
              <p:nvPr/>
            </p:nvSpPr>
            <p:spPr bwMode="auto">
              <a:xfrm>
                <a:off x="581342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4" name="Freeform 32"/>
              <p:cNvSpPr/>
              <p:nvPr/>
            </p:nvSpPr>
            <p:spPr bwMode="auto">
              <a:xfrm>
                <a:off x="5854700" y="3546475"/>
                <a:ext cx="14287" cy="25399"/>
              </a:xfrm>
              <a:custGeom>
                <a:avLst/>
                <a:gdLst>
                  <a:gd name="T0" fmla="*/ 22 w 85"/>
                  <a:gd name="T1" fmla="*/ 72 h 158"/>
                  <a:gd name="T2" fmla="*/ 22 w 85"/>
                  <a:gd name="T3" fmla="*/ 114 h 158"/>
                  <a:gd name="T4" fmla="*/ 4 w 85"/>
                  <a:gd name="T5" fmla="*/ 136 h 158"/>
                  <a:gd name="T6" fmla="*/ 26 w 85"/>
                  <a:gd name="T7" fmla="*/ 158 h 158"/>
                  <a:gd name="T8" fmla="*/ 62 w 85"/>
                  <a:gd name="T9" fmla="*/ 158 h 158"/>
                  <a:gd name="T10" fmla="*/ 85 w 85"/>
                  <a:gd name="T11" fmla="*/ 136 h 158"/>
                  <a:gd name="T12" fmla="*/ 67 w 85"/>
                  <a:gd name="T13" fmla="*/ 114 h 158"/>
                  <a:gd name="T14" fmla="*/ 67 w 85"/>
                  <a:gd name="T15" fmla="*/ 25 h 158"/>
                  <a:gd name="T16" fmla="*/ 67 w 85"/>
                  <a:gd name="T17" fmla="*/ 21 h 158"/>
                  <a:gd name="T18" fmla="*/ 44 w 85"/>
                  <a:gd name="T19" fmla="*/ 0 h 158"/>
                  <a:gd name="T20" fmla="*/ 44 w 85"/>
                  <a:gd name="T21" fmla="*/ 0 h 158"/>
                  <a:gd name="T22" fmla="*/ 22 w 85"/>
                  <a:gd name="T23" fmla="*/ 22 h 158"/>
                  <a:gd name="T24" fmla="*/ 22 w 85"/>
                  <a:gd name="T25" fmla="*/ 24 h 158"/>
                  <a:gd name="T26" fmla="*/ 21 w 85"/>
                  <a:gd name="T27" fmla="*/ 27 h 158"/>
                  <a:gd name="T28" fmla="*/ 0 w 85"/>
                  <a:gd name="T29" fmla="*/ 50 h 158"/>
                  <a:gd name="T30" fmla="*/ 22 w 85"/>
                  <a:gd name="T31"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8" extrusionOk="0">
                    <a:moveTo>
                      <a:pt x="22" y="72"/>
                    </a:moveTo>
                    <a:cubicBezTo>
                      <a:pt x="22" y="114"/>
                      <a:pt x="22" y="114"/>
                      <a:pt x="22" y="114"/>
                    </a:cubicBezTo>
                    <a:cubicBezTo>
                      <a:pt x="11" y="116"/>
                      <a:pt x="4" y="125"/>
                      <a:pt x="4" y="136"/>
                    </a:cubicBezTo>
                    <a:cubicBezTo>
                      <a:pt x="4" y="148"/>
                      <a:pt x="14" y="158"/>
                      <a:pt x="26" y="158"/>
                    </a:cubicBezTo>
                    <a:cubicBezTo>
                      <a:pt x="62" y="158"/>
                      <a:pt x="62" y="158"/>
                      <a:pt x="62" y="158"/>
                    </a:cubicBezTo>
                    <a:cubicBezTo>
                      <a:pt x="74" y="158"/>
                      <a:pt x="85" y="148"/>
                      <a:pt x="85" y="136"/>
                    </a:cubicBezTo>
                    <a:cubicBezTo>
                      <a:pt x="85" y="125"/>
                      <a:pt x="77" y="116"/>
                      <a:pt x="67" y="114"/>
                    </a:cubicBezTo>
                    <a:cubicBezTo>
                      <a:pt x="67" y="25"/>
                      <a:pt x="67" y="25"/>
                      <a:pt x="67" y="25"/>
                    </a:cubicBezTo>
                    <a:cubicBezTo>
                      <a:pt x="67" y="23"/>
                      <a:pt x="67" y="22"/>
                      <a:pt x="67" y="21"/>
                    </a:cubicBezTo>
                    <a:cubicBezTo>
                      <a:pt x="66" y="9"/>
                      <a:pt x="56" y="0"/>
                      <a:pt x="44" y="0"/>
                    </a:cubicBezTo>
                    <a:cubicBezTo>
                      <a:pt x="44" y="0"/>
                      <a:pt x="44" y="0"/>
                      <a:pt x="44" y="0"/>
                    </a:cubicBezTo>
                    <a:cubicBezTo>
                      <a:pt x="31" y="0"/>
                      <a:pt x="22" y="10"/>
                      <a:pt x="22" y="22"/>
                    </a:cubicBezTo>
                    <a:cubicBezTo>
                      <a:pt x="22" y="24"/>
                      <a:pt x="22" y="24"/>
                      <a:pt x="22" y="24"/>
                    </a:cubicBezTo>
                    <a:cubicBezTo>
                      <a:pt x="22" y="25"/>
                      <a:pt x="21" y="26"/>
                      <a:pt x="21" y="27"/>
                    </a:cubicBezTo>
                    <a:cubicBezTo>
                      <a:pt x="9" y="28"/>
                      <a:pt x="0" y="38"/>
                      <a:pt x="0" y="50"/>
                    </a:cubicBezTo>
                    <a:cubicBezTo>
                      <a:pt x="0" y="62"/>
                      <a:pt x="10" y="72"/>
                      <a:pt x="22" y="72"/>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5" name="Line 33"/>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6" name="Line 34"/>
              <p:cNvSpPr>
                <a:spLocks noChangeShapeType="1"/>
              </p:cNvSpPr>
              <p:nvPr/>
            </p:nvSpPr>
            <p:spPr bwMode="auto">
              <a:xfrm>
                <a:off x="5857875" y="35575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7" name="Freeform 35"/>
              <p:cNvSpPr>
                <a:spLocks noEditPoints="1"/>
              </p:cNvSpPr>
              <p:nvPr/>
            </p:nvSpPr>
            <p:spPr bwMode="auto">
              <a:xfrm>
                <a:off x="5767386" y="3578225"/>
                <a:ext cx="19049" cy="26987"/>
              </a:xfrm>
              <a:custGeom>
                <a:avLst/>
                <a:gdLst>
                  <a:gd name="T0" fmla="*/ 57 w 115"/>
                  <a:gd name="T1" fmla="*/ 0 h 159"/>
                  <a:gd name="T2" fmla="*/ 0 w 115"/>
                  <a:gd name="T3" fmla="*/ 58 h 159"/>
                  <a:gd name="T4" fmla="*/ 0 w 115"/>
                  <a:gd name="T5" fmla="*/ 101 h 159"/>
                  <a:gd name="T6" fmla="*/ 57 w 115"/>
                  <a:gd name="T7" fmla="*/ 159 h 159"/>
                  <a:gd name="T8" fmla="*/ 115 w 115"/>
                  <a:gd name="T9" fmla="*/ 101 h 159"/>
                  <a:gd name="T10" fmla="*/ 115 w 115"/>
                  <a:gd name="T11" fmla="*/ 58 h 159"/>
                  <a:gd name="T12" fmla="*/ 57 w 115"/>
                  <a:gd name="T13" fmla="*/ 0 h 159"/>
                  <a:gd name="T14" fmla="*/ 70 w 115"/>
                  <a:gd name="T15" fmla="*/ 101 h 159"/>
                  <a:gd name="T16" fmla="*/ 57 w 115"/>
                  <a:gd name="T17" fmla="*/ 114 h 159"/>
                  <a:gd name="T18" fmla="*/ 45 w 115"/>
                  <a:gd name="T19" fmla="*/ 101 h 159"/>
                  <a:gd name="T20" fmla="*/ 45 w 115"/>
                  <a:gd name="T21" fmla="*/ 58 h 159"/>
                  <a:gd name="T22" fmla="*/ 57 w 115"/>
                  <a:gd name="T23" fmla="*/ 45 h 159"/>
                  <a:gd name="T24" fmla="*/ 70 w 115"/>
                  <a:gd name="T25" fmla="*/ 58 h 159"/>
                  <a:gd name="T26" fmla="*/ 70 w 115"/>
                  <a:gd name="T27" fmla="*/ 10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57" y="0"/>
                    </a:moveTo>
                    <a:cubicBezTo>
                      <a:pt x="26" y="0"/>
                      <a:pt x="0" y="26"/>
                      <a:pt x="0" y="58"/>
                    </a:cubicBezTo>
                    <a:cubicBezTo>
                      <a:pt x="0" y="101"/>
                      <a:pt x="0" y="101"/>
                      <a:pt x="0" y="101"/>
                    </a:cubicBezTo>
                    <a:cubicBezTo>
                      <a:pt x="0" y="133"/>
                      <a:pt x="26" y="159"/>
                      <a:pt x="57" y="159"/>
                    </a:cubicBezTo>
                    <a:cubicBezTo>
                      <a:pt x="89" y="159"/>
                      <a:pt x="115" y="133"/>
                      <a:pt x="115" y="101"/>
                    </a:cubicBezTo>
                    <a:cubicBezTo>
                      <a:pt x="115" y="58"/>
                      <a:pt x="115" y="58"/>
                      <a:pt x="115" y="58"/>
                    </a:cubicBezTo>
                    <a:cubicBezTo>
                      <a:pt x="115" y="26"/>
                      <a:pt x="89" y="0"/>
                      <a:pt x="57" y="0"/>
                    </a:cubicBezTo>
                    <a:close/>
                    <a:moveTo>
                      <a:pt x="70" y="101"/>
                    </a:moveTo>
                    <a:cubicBezTo>
                      <a:pt x="70" y="108"/>
                      <a:pt x="64" y="114"/>
                      <a:pt x="57" y="114"/>
                    </a:cubicBezTo>
                    <a:cubicBezTo>
                      <a:pt x="50" y="114"/>
                      <a:pt x="45" y="108"/>
                      <a:pt x="45" y="101"/>
                    </a:cubicBezTo>
                    <a:cubicBezTo>
                      <a:pt x="45" y="58"/>
                      <a:pt x="45" y="58"/>
                      <a:pt x="45" y="58"/>
                    </a:cubicBezTo>
                    <a:cubicBezTo>
                      <a:pt x="45" y="51"/>
                      <a:pt x="50" y="45"/>
                      <a:pt x="57" y="45"/>
                    </a:cubicBezTo>
                    <a:cubicBezTo>
                      <a:pt x="64" y="45"/>
                      <a:pt x="70" y="51"/>
                      <a:pt x="70" y="58"/>
                    </a:cubicBezTo>
                    <a:lnTo>
                      <a:pt x="70" y="101"/>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8" name="Line 36"/>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79" name="Line 37"/>
              <p:cNvSpPr>
                <a:spLocks noChangeShapeType="1"/>
              </p:cNvSpPr>
              <p:nvPr/>
            </p:nvSpPr>
            <p:spPr bwMode="auto">
              <a:xfrm>
                <a:off x="5780088" y="3595686"/>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0" name="Freeform 38"/>
              <p:cNvSpPr>
                <a:spLocks noEditPoints="1"/>
              </p:cNvSpPr>
              <p:nvPr/>
            </p:nvSpPr>
            <p:spPr bwMode="auto">
              <a:xfrm>
                <a:off x="5829300" y="3578225"/>
                <a:ext cx="19049" cy="26987"/>
              </a:xfrm>
              <a:custGeom>
                <a:avLst/>
                <a:gdLst>
                  <a:gd name="T0" fmla="*/ 0 w 115"/>
                  <a:gd name="T1" fmla="*/ 101 h 159"/>
                  <a:gd name="T2" fmla="*/ 57 w 115"/>
                  <a:gd name="T3" fmla="*/ 159 h 159"/>
                  <a:gd name="T4" fmla="*/ 115 w 115"/>
                  <a:gd name="T5" fmla="*/ 101 h 159"/>
                  <a:gd name="T6" fmla="*/ 115 w 115"/>
                  <a:gd name="T7" fmla="*/ 58 h 159"/>
                  <a:gd name="T8" fmla="*/ 57 w 115"/>
                  <a:gd name="T9" fmla="*/ 0 h 159"/>
                  <a:gd name="T10" fmla="*/ 0 w 115"/>
                  <a:gd name="T11" fmla="*/ 58 h 159"/>
                  <a:gd name="T12" fmla="*/ 0 w 115"/>
                  <a:gd name="T13" fmla="*/ 101 h 159"/>
                  <a:gd name="T14" fmla="*/ 45 w 115"/>
                  <a:gd name="T15" fmla="*/ 58 h 159"/>
                  <a:gd name="T16" fmla="*/ 57 w 115"/>
                  <a:gd name="T17" fmla="*/ 45 h 159"/>
                  <a:gd name="T18" fmla="*/ 70 w 115"/>
                  <a:gd name="T19" fmla="*/ 58 h 159"/>
                  <a:gd name="T20" fmla="*/ 70 w 115"/>
                  <a:gd name="T21" fmla="*/ 101 h 159"/>
                  <a:gd name="T22" fmla="*/ 57 w 115"/>
                  <a:gd name="T23" fmla="*/ 114 h 159"/>
                  <a:gd name="T24" fmla="*/ 45 w 115"/>
                  <a:gd name="T25" fmla="*/ 101 h 159"/>
                  <a:gd name="T26" fmla="*/ 45 w 115"/>
                  <a:gd name="T27" fmla="*/ 5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159" extrusionOk="0">
                    <a:moveTo>
                      <a:pt x="0" y="101"/>
                    </a:moveTo>
                    <a:cubicBezTo>
                      <a:pt x="0" y="133"/>
                      <a:pt x="26" y="159"/>
                      <a:pt x="57" y="159"/>
                    </a:cubicBezTo>
                    <a:cubicBezTo>
                      <a:pt x="89" y="159"/>
                      <a:pt x="115" y="133"/>
                      <a:pt x="115" y="101"/>
                    </a:cubicBezTo>
                    <a:cubicBezTo>
                      <a:pt x="115" y="58"/>
                      <a:pt x="115" y="58"/>
                      <a:pt x="115" y="58"/>
                    </a:cubicBezTo>
                    <a:cubicBezTo>
                      <a:pt x="115" y="26"/>
                      <a:pt x="89" y="0"/>
                      <a:pt x="57" y="0"/>
                    </a:cubicBezTo>
                    <a:cubicBezTo>
                      <a:pt x="26" y="0"/>
                      <a:pt x="0" y="26"/>
                      <a:pt x="0" y="58"/>
                    </a:cubicBezTo>
                    <a:lnTo>
                      <a:pt x="0" y="101"/>
                    </a:lnTo>
                    <a:close/>
                    <a:moveTo>
                      <a:pt x="45" y="58"/>
                    </a:moveTo>
                    <a:cubicBezTo>
                      <a:pt x="45" y="51"/>
                      <a:pt x="50" y="45"/>
                      <a:pt x="57" y="45"/>
                    </a:cubicBezTo>
                    <a:cubicBezTo>
                      <a:pt x="64" y="45"/>
                      <a:pt x="70" y="51"/>
                      <a:pt x="70" y="58"/>
                    </a:cubicBezTo>
                    <a:cubicBezTo>
                      <a:pt x="70" y="101"/>
                      <a:pt x="70" y="101"/>
                      <a:pt x="70" y="101"/>
                    </a:cubicBezTo>
                    <a:cubicBezTo>
                      <a:pt x="70" y="108"/>
                      <a:pt x="64" y="114"/>
                      <a:pt x="57" y="114"/>
                    </a:cubicBezTo>
                    <a:cubicBezTo>
                      <a:pt x="50" y="114"/>
                      <a:pt x="45" y="108"/>
                      <a:pt x="45" y="101"/>
                    </a:cubicBezTo>
                    <a:lnTo>
                      <a:pt x="45" y="58"/>
                    </a:ln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1" name="Line 39"/>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2" name="Line 40"/>
              <p:cNvSpPr>
                <a:spLocks noChangeShapeType="1"/>
              </p:cNvSpPr>
              <p:nvPr/>
            </p:nvSpPr>
            <p:spPr bwMode="auto">
              <a:xfrm>
                <a:off x="5837238" y="3587751"/>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3" name="Freeform 41"/>
              <p:cNvSpPr/>
              <p:nvPr/>
            </p:nvSpPr>
            <p:spPr bwMode="auto">
              <a:xfrm>
                <a:off x="5791200" y="3578225"/>
                <a:ext cx="14287" cy="26987"/>
              </a:xfrm>
              <a:custGeom>
                <a:avLst/>
                <a:gdLst>
                  <a:gd name="T0" fmla="*/ 4 w 85"/>
                  <a:gd name="T1" fmla="*/ 136 h 159"/>
                  <a:gd name="T2" fmla="*/ 27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5 w 85"/>
                  <a:gd name="T15" fmla="*/ 0 h 159"/>
                  <a:gd name="T16" fmla="*/ 44 w 85"/>
                  <a:gd name="T17" fmla="*/ 0 h 159"/>
                  <a:gd name="T18" fmla="*/ 22 w 85"/>
                  <a:gd name="T19" fmla="*/ 23 h 159"/>
                  <a:gd name="T20" fmla="*/ 22 w 85"/>
                  <a:gd name="T21" fmla="*/ 24 h 159"/>
                  <a:gd name="T22" fmla="*/ 21 w 85"/>
                  <a:gd name="T23" fmla="*/ 28 h 159"/>
                  <a:gd name="T24" fmla="*/ 0 w 85"/>
                  <a:gd name="T25" fmla="*/ 50 h 159"/>
                  <a:gd name="T26" fmla="*/ 22 w 85"/>
                  <a:gd name="T27" fmla="*/ 73 h 159"/>
                  <a:gd name="T28" fmla="*/ 22 w 85"/>
                  <a:gd name="T29" fmla="*/ 114 h 159"/>
                  <a:gd name="T30" fmla="*/ 4 w 85"/>
                  <a:gd name="T31"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4" y="136"/>
                    </a:moveTo>
                    <a:cubicBezTo>
                      <a:pt x="4" y="148"/>
                      <a:pt x="14" y="159"/>
                      <a:pt x="27"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10"/>
                      <a:pt x="57" y="0"/>
                      <a:pt x="45" y="0"/>
                    </a:cubicBezTo>
                    <a:cubicBezTo>
                      <a:pt x="44" y="0"/>
                      <a:pt x="44" y="0"/>
                      <a:pt x="44" y="0"/>
                    </a:cubicBezTo>
                    <a:cubicBezTo>
                      <a:pt x="32" y="0"/>
                      <a:pt x="22" y="10"/>
                      <a:pt x="22" y="23"/>
                    </a:cubicBezTo>
                    <a:cubicBezTo>
                      <a:pt x="22" y="24"/>
                      <a:pt x="22" y="24"/>
                      <a:pt x="22" y="24"/>
                    </a:cubicBezTo>
                    <a:cubicBezTo>
                      <a:pt x="22" y="25"/>
                      <a:pt x="22" y="27"/>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4" name="Line 42"/>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5" name="Line 43"/>
              <p:cNvSpPr>
                <a:spLocks noChangeShapeType="1"/>
              </p:cNvSpPr>
              <p:nvPr/>
            </p:nvSpPr>
            <p:spPr bwMode="auto">
              <a:xfrm>
                <a:off x="5792787"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6" name="Freeform 44"/>
              <p:cNvSpPr/>
              <p:nvPr/>
            </p:nvSpPr>
            <p:spPr bwMode="auto">
              <a:xfrm>
                <a:off x="5810250" y="3578225"/>
                <a:ext cx="14287" cy="26987"/>
              </a:xfrm>
              <a:custGeom>
                <a:avLst/>
                <a:gdLst>
                  <a:gd name="T0" fmla="*/ 4 w 85"/>
                  <a:gd name="T1" fmla="*/ 136 h 159"/>
                  <a:gd name="T2" fmla="*/ 26 w 85"/>
                  <a:gd name="T3" fmla="*/ 159 h 159"/>
                  <a:gd name="T4" fmla="*/ 62 w 85"/>
                  <a:gd name="T5" fmla="*/ 159 h 159"/>
                  <a:gd name="T6" fmla="*/ 85 w 85"/>
                  <a:gd name="T7" fmla="*/ 136 h 159"/>
                  <a:gd name="T8" fmla="*/ 67 w 85"/>
                  <a:gd name="T9" fmla="*/ 114 h 159"/>
                  <a:gd name="T10" fmla="*/ 67 w 85"/>
                  <a:gd name="T11" fmla="*/ 25 h 159"/>
                  <a:gd name="T12" fmla="*/ 67 w 85"/>
                  <a:gd name="T13" fmla="*/ 22 h 159"/>
                  <a:gd name="T14" fmla="*/ 44 w 85"/>
                  <a:gd name="T15" fmla="*/ 0 h 159"/>
                  <a:gd name="T16" fmla="*/ 22 w 85"/>
                  <a:gd name="T17" fmla="*/ 23 h 159"/>
                  <a:gd name="T18" fmla="*/ 22 w 85"/>
                  <a:gd name="T19" fmla="*/ 24 h 159"/>
                  <a:gd name="T20" fmla="*/ 21 w 85"/>
                  <a:gd name="T21" fmla="*/ 28 h 159"/>
                  <a:gd name="T22" fmla="*/ 0 w 85"/>
                  <a:gd name="T23" fmla="*/ 50 h 159"/>
                  <a:gd name="T24" fmla="*/ 22 w 85"/>
                  <a:gd name="T25" fmla="*/ 73 h 159"/>
                  <a:gd name="T26" fmla="*/ 22 w 85"/>
                  <a:gd name="T27" fmla="*/ 114 h 159"/>
                  <a:gd name="T28" fmla="*/ 4 w 85"/>
                  <a:gd name="T29"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5" h="159" extrusionOk="0">
                    <a:moveTo>
                      <a:pt x="4" y="136"/>
                    </a:moveTo>
                    <a:cubicBezTo>
                      <a:pt x="4" y="148"/>
                      <a:pt x="14" y="159"/>
                      <a:pt x="26" y="159"/>
                    </a:cubicBezTo>
                    <a:cubicBezTo>
                      <a:pt x="62" y="159"/>
                      <a:pt x="62" y="159"/>
                      <a:pt x="62" y="159"/>
                    </a:cubicBezTo>
                    <a:cubicBezTo>
                      <a:pt x="75" y="159"/>
                      <a:pt x="85" y="148"/>
                      <a:pt x="85" y="136"/>
                    </a:cubicBezTo>
                    <a:cubicBezTo>
                      <a:pt x="85" y="125"/>
                      <a:pt x="77" y="116"/>
                      <a:pt x="67" y="114"/>
                    </a:cubicBezTo>
                    <a:cubicBezTo>
                      <a:pt x="67" y="25"/>
                      <a:pt x="67" y="25"/>
                      <a:pt x="67" y="25"/>
                    </a:cubicBezTo>
                    <a:cubicBezTo>
                      <a:pt x="67" y="23"/>
                      <a:pt x="67" y="22"/>
                      <a:pt x="67" y="22"/>
                    </a:cubicBezTo>
                    <a:cubicBezTo>
                      <a:pt x="66" y="9"/>
                      <a:pt x="56" y="0"/>
                      <a:pt x="44" y="0"/>
                    </a:cubicBezTo>
                    <a:cubicBezTo>
                      <a:pt x="32" y="0"/>
                      <a:pt x="22" y="10"/>
                      <a:pt x="22" y="23"/>
                    </a:cubicBezTo>
                    <a:cubicBezTo>
                      <a:pt x="22" y="24"/>
                      <a:pt x="22" y="24"/>
                      <a:pt x="22" y="24"/>
                    </a:cubicBezTo>
                    <a:cubicBezTo>
                      <a:pt x="22" y="25"/>
                      <a:pt x="22" y="26"/>
                      <a:pt x="21" y="28"/>
                    </a:cubicBezTo>
                    <a:cubicBezTo>
                      <a:pt x="10" y="28"/>
                      <a:pt x="0" y="38"/>
                      <a:pt x="0" y="50"/>
                    </a:cubicBezTo>
                    <a:cubicBezTo>
                      <a:pt x="0" y="62"/>
                      <a:pt x="10" y="72"/>
                      <a:pt x="22" y="73"/>
                    </a:cubicBezTo>
                    <a:cubicBezTo>
                      <a:pt x="22" y="114"/>
                      <a:pt x="22" y="114"/>
                      <a:pt x="22" y="114"/>
                    </a:cubicBezTo>
                    <a:cubicBezTo>
                      <a:pt x="12" y="116"/>
                      <a:pt x="4" y="125"/>
                      <a:pt x="4" y="136"/>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7" name="Line 45"/>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8" name="Line 46"/>
              <p:cNvSpPr>
                <a:spLocks noChangeShapeType="1"/>
              </p:cNvSpPr>
              <p:nvPr/>
            </p:nvSpPr>
            <p:spPr bwMode="auto">
              <a:xfrm>
                <a:off x="5810250" y="3602037"/>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89" name="Freeform 47"/>
              <p:cNvSpPr/>
              <p:nvPr/>
            </p:nvSpPr>
            <p:spPr bwMode="auto">
              <a:xfrm>
                <a:off x="5854700" y="3578225"/>
                <a:ext cx="14287" cy="26987"/>
              </a:xfrm>
              <a:custGeom>
                <a:avLst/>
                <a:gdLst>
                  <a:gd name="T0" fmla="*/ 22 w 85"/>
                  <a:gd name="T1" fmla="*/ 73 h 159"/>
                  <a:gd name="T2" fmla="*/ 22 w 85"/>
                  <a:gd name="T3" fmla="*/ 114 h 159"/>
                  <a:gd name="T4" fmla="*/ 4 w 85"/>
                  <a:gd name="T5" fmla="*/ 136 h 159"/>
                  <a:gd name="T6" fmla="*/ 26 w 85"/>
                  <a:gd name="T7" fmla="*/ 159 h 159"/>
                  <a:gd name="T8" fmla="*/ 62 w 85"/>
                  <a:gd name="T9" fmla="*/ 159 h 159"/>
                  <a:gd name="T10" fmla="*/ 85 w 85"/>
                  <a:gd name="T11" fmla="*/ 136 h 159"/>
                  <a:gd name="T12" fmla="*/ 67 w 85"/>
                  <a:gd name="T13" fmla="*/ 114 h 159"/>
                  <a:gd name="T14" fmla="*/ 67 w 85"/>
                  <a:gd name="T15" fmla="*/ 25 h 159"/>
                  <a:gd name="T16" fmla="*/ 67 w 85"/>
                  <a:gd name="T17" fmla="*/ 22 h 159"/>
                  <a:gd name="T18" fmla="*/ 44 w 85"/>
                  <a:gd name="T19" fmla="*/ 0 h 159"/>
                  <a:gd name="T20" fmla="*/ 44 w 85"/>
                  <a:gd name="T21" fmla="*/ 0 h 159"/>
                  <a:gd name="T22" fmla="*/ 22 w 85"/>
                  <a:gd name="T23" fmla="*/ 23 h 159"/>
                  <a:gd name="T24" fmla="*/ 22 w 85"/>
                  <a:gd name="T25" fmla="*/ 24 h 159"/>
                  <a:gd name="T26" fmla="*/ 21 w 85"/>
                  <a:gd name="T27" fmla="*/ 28 h 159"/>
                  <a:gd name="T28" fmla="*/ 0 w 85"/>
                  <a:gd name="T29" fmla="*/ 50 h 159"/>
                  <a:gd name="T30" fmla="*/ 22 w 85"/>
                  <a:gd name="T31"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extrusionOk="0">
                    <a:moveTo>
                      <a:pt x="22" y="73"/>
                    </a:moveTo>
                    <a:cubicBezTo>
                      <a:pt x="22" y="114"/>
                      <a:pt x="22" y="114"/>
                      <a:pt x="22" y="114"/>
                    </a:cubicBezTo>
                    <a:cubicBezTo>
                      <a:pt x="11" y="116"/>
                      <a:pt x="4" y="125"/>
                      <a:pt x="4" y="136"/>
                    </a:cubicBezTo>
                    <a:cubicBezTo>
                      <a:pt x="4" y="148"/>
                      <a:pt x="14" y="159"/>
                      <a:pt x="26" y="159"/>
                    </a:cubicBezTo>
                    <a:cubicBezTo>
                      <a:pt x="62" y="159"/>
                      <a:pt x="62" y="159"/>
                      <a:pt x="62" y="159"/>
                    </a:cubicBezTo>
                    <a:cubicBezTo>
                      <a:pt x="74" y="159"/>
                      <a:pt x="85" y="148"/>
                      <a:pt x="85" y="136"/>
                    </a:cubicBezTo>
                    <a:cubicBezTo>
                      <a:pt x="85" y="125"/>
                      <a:pt x="77" y="116"/>
                      <a:pt x="67" y="114"/>
                    </a:cubicBezTo>
                    <a:cubicBezTo>
                      <a:pt x="67" y="25"/>
                      <a:pt x="67" y="25"/>
                      <a:pt x="67" y="25"/>
                    </a:cubicBezTo>
                    <a:cubicBezTo>
                      <a:pt x="67" y="23"/>
                      <a:pt x="67" y="22"/>
                      <a:pt x="67" y="22"/>
                    </a:cubicBezTo>
                    <a:cubicBezTo>
                      <a:pt x="66" y="10"/>
                      <a:pt x="56" y="0"/>
                      <a:pt x="44" y="0"/>
                    </a:cubicBezTo>
                    <a:cubicBezTo>
                      <a:pt x="44" y="0"/>
                      <a:pt x="44" y="0"/>
                      <a:pt x="44" y="0"/>
                    </a:cubicBezTo>
                    <a:cubicBezTo>
                      <a:pt x="31" y="0"/>
                      <a:pt x="22" y="10"/>
                      <a:pt x="22" y="23"/>
                    </a:cubicBezTo>
                    <a:cubicBezTo>
                      <a:pt x="22" y="24"/>
                      <a:pt x="22" y="24"/>
                      <a:pt x="22" y="24"/>
                    </a:cubicBezTo>
                    <a:cubicBezTo>
                      <a:pt x="22" y="25"/>
                      <a:pt x="21" y="27"/>
                      <a:pt x="21" y="28"/>
                    </a:cubicBezTo>
                    <a:cubicBezTo>
                      <a:pt x="9" y="28"/>
                      <a:pt x="0" y="38"/>
                      <a:pt x="0" y="50"/>
                    </a:cubicBezTo>
                    <a:cubicBezTo>
                      <a:pt x="0" y="62"/>
                      <a:pt x="10" y="72"/>
                      <a:pt x="22" y="73"/>
                    </a:cubicBezTo>
                    <a:close/>
                  </a:path>
                </a:pathLst>
              </a:custGeom>
              <a:solidFill>
                <a:srgbClr val="555557"/>
              </a:solid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90" name="Line 48"/>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sp>
            <p:nvSpPr>
              <p:cNvPr id="891" name="Line 49"/>
              <p:cNvSpPr>
                <a:spLocks noChangeShapeType="1"/>
              </p:cNvSpPr>
              <p:nvPr/>
            </p:nvSpPr>
            <p:spPr bwMode="auto">
              <a:xfrm>
                <a:off x="5857875" y="3590925"/>
                <a:ext cx="0" cy="0"/>
              </a:xfrm>
              <a:prstGeom prst="line">
                <a:avLst/>
              </a:prstGeom>
              <a:noFill/>
              <a:ln>
                <a:noFill/>
              </a:ln>
            </p:spPr>
            <p:txBody>
              <a:bodyPr vert="horz" wrap="square" lIns="128016" tIns="64008" rIns="128016" bIns="64008" numCol="1" anchor="t" anchorCtr="0" compatLnSpc="1">
                <a:prstTxWarp prst="textNoShape">
                  <a:avLst/>
                </a:prstTxWarp>
              </a:bodyPr>
              <a:lstStyle/>
              <a:p>
                <a:pPr>
                  <a:defRPr/>
                </a:pPr>
                <a:endParaRPr lang="fr-FR" sz="1400" dirty="0">
                  <a:latin typeface="Marianne"/>
                </a:endParaRPr>
              </a:p>
            </p:txBody>
          </p:sp>
        </p:grpSp>
      </p:grpSp>
      <p:sp>
        <p:nvSpPr>
          <p:cNvPr id="896" name="Ellipse 349"/>
          <p:cNvSpPr>
            <a:spLocks noChangeAspect="1"/>
          </p:cNvSpPr>
          <p:nvPr/>
        </p:nvSpPr>
        <p:spPr bwMode="auto">
          <a:xfrm>
            <a:off x="4983875" y="5844698"/>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6</a:t>
            </a:r>
            <a:endParaRPr sz="1400" dirty="0">
              <a:latin typeface="Marianne"/>
            </a:endParaRPr>
          </a:p>
        </p:txBody>
      </p:sp>
      <p:pic>
        <p:nvPicPr>
          <p:cNvPr id="897" name="Picture 3"/>
          <p:cNvPicPr>
            <a:picLocks noChangeAspect="1" noChangeArrowheads="1"/>
          </p:cNvPicPr>
          <p:nvPr/>
        </p:nvPicPr>
        <p:blipFill>
          <a:blip r:embed="rId7"/>
          <a:stretch/>
        </p:blipFill>
        <p:spPr bwMode="auto">
          <a:xfrm>
            <a:off x="5526543" y="5865650"/>
            <a:ext cx="3209925" cy="904875"/>
          </a:xfrm>
          <a:prstGeom prst="rect">
            <a:avLst/>
          </a:prstGeom>
          <a:noFill/>
          <a:ln w="9525">
            <a:solidFill>
              <a:schemeClr val="accent3"/>
            </a:solid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65991630" name="Espace réservé pour une image  1"/>
          <p:cNvSpPr>
            <a:spLocks noGrp="1"/>
          </p:cNvSpPr>
          <p:nvPr>
            <p:ph type="pic" sz="quarter" idx="13"/>
          </p:nvPr>
        </p:nvSpPr>
        <p:spPr bwMode="auto">
          <a:xfrm>
            <a:off x="0" y="1344215"/>
            <a:ext cx="17068799" cy="8295387"/>
          </a:xfrm>
        </p:spPr>
        <p:txBody>
          <a:bodyPr/>
          <a:lstStyle/>
          <a:p>
            <a:pPr>
              <a:defRPr/>
            </a:pPr>
            <a:r>
              <a:rPr lang="fr-FR" dirty="0"/>
              <a:t>   </a:t>
            </a:r>
            <a:endParaRPr dirty="0"/>
          </a:p>
        </p:txBody>
      </p:sp>
      <p:sp>
        <p:nvSpPr>
          <p:cNvPr id="1465371843" name="Titre 3"/>
          <p:cNvSpPr>
            <a:spLocks noGrp="1"/>
          </p:cNvSpPr>
          <p:nvPr>
            <p:ph type="title"/>
          </p:nvPr>
        </p:nvSpPr>
        <p:spPr bwMode="auto"/>
        <p:txBody>
          <a:bodyPr/>
          <a:lstStyle/>
          <a:p>
            <a:pPr marL="0" indent="0">
              <a:buNone/>
              <a:defRPr/>
            </a:pPr>
            <a:r>
              <a:rPr lang="fr-FR" dirty="0">
                <a:latin typeface="Marianne"/>
              </a:rPr>
              <a:t>5. Les mails et notifications ASP</a:t>
            </a:r>
            <a:endParaRPr dirty="0"/>
          </a:p>
        </p:txBody>
      </p:sp>
      <p:sp>
        <p:nvSpPr>
          <p:cNvPr id="1869272463" name="Espace réservé du numéro de diapositive 4"/>
          <p:cNvSpPr>
            <a:spLocks noGrp="1"/>
          </p:cNvSpPr>
          <p:nvPr>
            <p:ph type="sldNum" sz="quarter" idx="4"/>
          </p:nvPr>
        </p:nvSpPr>
        <p:spPr bwMode="auto"/>
        <p:txBody>
          <a:bodyPr/>
          <a:lstStyle/>
          <a:p>
            <a:pPr>
              <a:defRPr/>
            </a:pPr>
            <a:fld id="{5B672657-6438-7224-BD84-A686D10812C2}" type="slidenum">
              <a:rPr lang="fr-FR">
                <a:solidFill>
                  <a:srgbClr val="FFFFFF"/>
                </a:solidFill>
              </a:rPr>
              <a:t>30</a:t>
            </a:fld>
            <a:endParaRPr lang="fr-FR" dirty="0">
              <a:solidFill>
                <a:srgbClr val="FFFFFF"/>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793" y="2480030"/>
            <a:ext cx="7866065" cy="3912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Espace réservé du numéro de diapositive 1"/>
          <p:cNvSpPr>
            <a:spLocks noGrp="1"/>
          </p:cNvSpPr>
          <p:nvPr>
            <p:ph type="sldNum" sz="quarter" idx="12"/>
          </p:nvPr>
        </p:nvSpPr>
        <p:spPr bwMode="auto"/>
        <p:txBody>
          <a:bodyPr/>
          <a:lstStyle/>
          <a:p>
            <a:pPr>
              <a:defRPr/>
            </a:pPr>
            <a:fld id="{975A587B-5814-4D9B-9598-FE9CB954CB01}" type="slidenum">
              <a:rPr lang="fr-FR"/>
              <a:t>31</a:t>
            </a:fld>
            <a:endParaRPr lang="fr-FR" dirty="0"/>
          </a:p>
        </p:txBody>
      </p:sp>
      <p:sp>
        <p:nvSpPr>
          <p:cNvPr id="7" name="Titre 6"/>
          <p:cNvSpPr/>
          <p:nvPr/>
        </p:nvSpPr>
        <p:spPr bwMode="auto">
          <a:xfrm>
            <a:off x="1006793" y="42672"/>
            <a:ext cx="15052104" cy="1310400"/>
          </a:xfrm>
          <a:prstGeom prst="rect">
            <a:avLst/>
          </a:prstGeom>
        </p:spPr>
        <p:txBody>
          <a:bodyPr vert="horz" lIns="0" tIns="0" rIns="0" bIns="0" rtlCol="0" anchor="b">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defRPr/>
            </a:pPr>
            <a:endParaRPr sz="3900" dirty="0"/>
          </a:p>
        </p:txBody>
      </p:sp>
      <p:sp>
        <p:nvSpPr>
          <p:cNvPr id="8" name="Rectangle : avec coins arrondis en haut 17"/>
          <p:cNvSpPr>
            <a:spLocks noChangeAspect="1"/>
          </p:cNvSpPr>
          <p:nvPr/>
        </p:nvSpPr>
        <p:spPr bwMode="auto">
          <a:xfrm>
            <a:off x="1006033" y="2444428"/>
            <a:ext cx="7866825" cy="5956571"/>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14" name="Titre 6"/>
          <p:cNvSpPr txBox="1"/>
          <p:nvPr/>
        </p:nvSpPr>
        <p:spPr bwMode="auto">
          <a:xfrm>
            <a:off x="217335" y="737730"/>
            <a:ext cx="16851465" cy="951261"/>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5. Les mails et notifications ASP - Mail d’accusé de réception de ma demande</a:t>
            </a:r>
            <a:endParaRPr dirty="0"/>
          </a:p>
        </p:txBody>
      </p:sp>
      <p:sp>
        <p:nvSpPr>
          <p:cNvPr id="17" name="Espace réservé du contenu 74"/>
          <p:cNvSpPr/>
          <p:nvPr/>
        </p:nvSpPr>
        <p:spPr bwMode="auto">
          <a:xfrm>
            <a:off x="736159" y="1745709"/>
            <a:ext cx="14329592" cy="484098"/>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just" defTabSz="1279698">
              <a:spcAft>
                <a:spcPts val="1000"/>
              </a:spcAft>
              <a:defRPr/>
            </a:pPr>
            <a:r>
              <a:rPr lang="fr-FR" sz="1600" dirty="0">
                <a:latin typeface="Marianne"/>
                <a:ea typeface="+mn-ea"/>
                <a:cs typeface="+mn-cs"/>
              </a:rPr>
              <a:t>A la suite de votre demande d’enrôlement sur le portail ASP, vous recevez un mail confirmant la bonne réception de votre demande. </a:t>
            </a:r>
            <a:endParaRPr dirty="0"/>
          </a:p>
        </p:txBody>
      </p:sp>
      <p:sp>
        <p:nvSpPr>
          <p:cNvPr id="10" name="Ellipse 21"/>
          <p:cNvSpPr>
            <a:spLocks noChangeAspect="1"/>
          </p:cNvSpPr>
          <p:nvPr/>
        </p:nvSpPr>
        <p:spPr bwMode="auto">
          <a:xfrm>
            <a:off x="601080" y="3245000"/>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1" name="Rectangle : coins arrondis 15"/>
          <p:cNvSpPr>
            <a:spLocks noChangeAspect="1"/>
          </p:cNvSpPr>
          <p:nvPr/>
        </p:nvSpPr>
        <p:spPr bwMode="auto">
          <a:xfrm>
            <a:off x="1006033" y="3224479"/>
            <a:ext cx="1119655" cy="308522"/>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2" name="Ellipse 21"/>
          <p:cNvSpPr>
            <a:spLocks noChangeAspect="1"/>
          </p:cNvSpPr>
          <p:nvPr/>
        </p:nvSpPr>
        <p:spPr bwMode="auto">
          <a:xfrm>
            <a:off x="10418182" y="2392631"/>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3" name="Espace réservé du contenu 74"/>
          <p:cNvSpPr/>
          <p:nvPr/>
        </p:nvSpPr>
        <p:spPr bwMode="auto">
          <a:xfrm>
            <a:off x="10766648" y="2382207"/>
            <a:ext cx="5760640" cy="484098"/>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just" defTabSz="1279698">
              <a:spcAft>
                <a:spcPts val="1000"/>
              </a:spcAft>
              <a:defRPr/>
            </a:pPr>
            <a:r>
              <a:rPr lang="fr-FR" sz="1600" b="0" dirty="0">
                <a:latin typeface="Marianne"/>
                <a:ea typeface="+mn-ea"/>
                <a:cs typeface="+mn-cs"/>
              </a:rPr>
              <a:t>Ce mail contient le récapitulatif de votre demande.</a:t>
            </a:r>
            <a:endParaRPr b="0" dirty="0"/>
          </a:p>
        </p:txBody>
      </p:sp>
      <p:sp>
        <p:nvSpPr>
          <p:cNvPr id="18" name="Rectangle 17"/>
          <p:cNvSpPr/>
          <p:nvPr/>
        </p:nvSpPr>
        <p:spPr bwMode="auto">
          <a:xfrm>
            <a:off x="12566848" y="8227217"/>
            <a:ext cx="792088" cy="4571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Rectangle 18"/>
          <p:cNvSpPr/>
          <p:nvPr/>
        </p:nvSpPr>
        <p:spPr bwMode="auto">
          <a:xfrm>
            <a:off x="12452870" y="8344564"/>
            <a:ext cx="792088" cy="45719"/>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4" name="Connecteur droit 3">
            <a:extLst>
              <a:ext uri="{FF2B5EF4-FFF2-40B4-BE49-F238E27FC236}">
                <a16:creationId xmlns:a16="http://schemas.microsoft.com/office/drawing/2014/main" id="{507F6995-29E4-6A13-9A08-1F009D09385B}"/>
              </a:ext>
            </a:extLst>
          </p:cNvPr>
          <p:cNvCxnSpPr>
            <a:cxnSpLocks/>
          </p:cNvCxnSpPr>
          <p:nvPr/>
        </p:nvCxnSpPr>
        <p:spPr>
          <a:xfrm>
            <a:off x="6590184" y="4152528"/>
            <a:ext cx="936104" cy="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DFFC6AAE-AAA2-32C4-B58E-D50ECE9509D8}"/>
              </a:ext>
            </a:extLst>
          </p:cNvPr>
          <p:cNvCxnSpPr>
            <a:cxnSpLocks/>
          </p:cNvCxnSpPr>
          <p:nvPr/>
        </p:nvCxnSpPr>
        <p:spPr bwMode="auto">
          <a:xfrm>
            <a:off x="6590184" y="4224536"/>
            <a:ext cx="936104" cy="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40" name="Image 39">
            <a:extLst>
              <a:ext uri="{FF2B5EF4-FFF2-40B4-BE49-F238E27FC236}">
                <a16:creationId xmlns:a16="http://schemas.microsoft.com/office/drawing/2014/main" id="{6969ADD0-A5F9-EAA6-FBAE-BC973DA5A656}"/>
              </a:ext>
            </a:extLst>
          </p:cNvPr>
          <p:cNvPicPr>
            <a:picLocks noChangeAspect="1"/>
          </p:cNvPicPr>
          <p:nvPr/>
        </p:nvPicPr>
        <p:blipFill>
          <a:blip r:embed="rId3"/>
          <a:stretch>
            <a:fillRect/>
          </a:stretch>
        </p:blipFill>
        <p:spPr>
          <a:xfrm>
            <a:off x="11017967" y="2914887"/>
            <a:ext cx="4357193" cy="6419630"/>
          </a:xfrm>
          <a:prstGeom prst="rect">
            <a:avLst/>
          </a:prstGeom>
        </p:spPr>
      </p:pic>
      <p:sp>
        <p:nvSpPr>
          <p:cNvPr id="41" name="Rectangle : avec coins arrondis en haut 17">
            <a:extLst>
              <a:ext uri="{FF2B5EF4-FFF2-40B4-BE49-F238E27FC236}">
                <a16:creationId xmlns:a16="http://schemas.microsoft.com/office/drawing/2014/main" id="{3B932584-01A2-4C12-2AB2-AA69CDE575A5}"/>
              </a:ext>
            </a:extLst>
          </p:cNvPr>
          <p:cNvSpPr>
            <a:spLocks noChangeAspect="1"/>
          </p:cNvSpPr>
          <p:nvPr/>
        </p:nvSpPr>
        <p:spPr bwMode="auto">
          <a:xfrm>
            <a:off x="10833059" y="2834877"/>
            <a:ext cx="4542101" cy="6723650"/>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pic>
        <p:nvPicPr>
          <p:cNvPr id="45" name="Image 44">
            <a:extLst>
              <a:ext uri="{FF2B5EF4-FFF2-40B4-BE49-F238E27FC236}">
                <a16:creationId xmlns:a16="http://schemas.microsoft.com/office/drawing/2014/main" id="{4EC4E377-3DB1-D275-CE7F-93A19C961A2E}"/>
              </a:ext>
            </a:extLst>
          </p:cNvPr>
          <p:cNvPicPr>
            <a:picLocks noChangeAspect="1"/>
          </p:cNvPicPr>
          <p:nvPr/>
        </p:nvPicPr>
        <p:blipFill>
          <a:blip r:embed="rId4"/>
          <a:stretch>
            <a:fillRect/>
          </a:stretch>
        </p:blipFill>
        <p:spPr>
          <a:xfrm>
            <a:off x="1086935" y="3747622"/>
            <a:ext cx="7751841" cy="394339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098" name="Picture 2"/>
          <p:cNvPicPr>
            <a:picLocks noChangeAspect="1" noChangeArrowheads="1"/>
          </p:cNvPicPr>
          <p:nvPr/>
        </p:nvPicPr>
        <p:blipFill>
          <a:blip r:embed="rId2"/>
          <a:stretch/>
        </p:blipFill>
        <p:spPr bwMode="auto">
          <a:xfrm>
            <a:off x="2220516" y="2878342"/>
            <a:ext cx="6256946" cy="5724381"/>
          </a:xfrm>
          <a:prstGeom prst="rect">
            <a:avLst/>
          </a:prstGeom>
          <a:noFill/>
          <a:ln>
            <a:noFill/>
          </a:ln>
          <a:effectLst/>
        </p:spPr>
      </p:pic>
      <p:sp>
        <p:nvSpPr>
          <p:cNvPr id="5" name="Espace réservé du numéro de diapositive 1"/>
          <p:cNvSpPr>
            <a:spLocks noGrp="1"/>
          </p:cNvSpPr>
          <p:nvPr>
            <p:ph type="sldNum" sz="quarter" idx="12"/>
          </p:nvPr>
        </p:nvSpPr>
        <p:spPr bwMode="auto"/>
        <p:txBody>
          <a:bodyPr/>
          <a:lstStyle/>
          <a:p>
            <a:pPr>
              <a:defRPr/>
            </a:pPr>
            <a:fld id="{975A587B-5814-4D9B-9598-FE9CB954CB01}" type="slidenum">
              <a:rPr lang="fr-FR"/>
              <a:t>32</a:t>
            </a:fld>
            <a:endParaRPr lang="fr-FR" dirty="0"/>
          </a:p>
        </p:txBody>
      </p:sp>
      <p:sp>
        <p:nvSpPr>
          <p:cNvPr id="7" name="Titre 6"/>
          <p:cNvSpPr/>
          <p:nvPr/>
        </p:nvSpPr>
        <p:spPr bwMode="auto">
          <a:xfrm>
            <a:off x="1006793" y="42672"/>
            <a:ext cx="15052104" cy="1310400"/>
          </a:xfrm>
          <a:prstGeom prst="rect">
            <a:avLst/>
          </a:prstGeom>
        </p:spPr>
        <p:txBody>
          <a:bodyPr vert="horz" lIns="0" tIns="0" rIns="0" bIns="0" rtlCol="0" anchor="b">
            <a:noAutofit/>
          </a:bodyPr>
          <a:lstStyle>
            <a:lvl1pPr algn="l" defTabSz="914400">
              <a:lnSpc>
                <a:spcPct val="100000"/>
              </a:lnSpc>
              <a:spcBef>
                <a:spcPts val="600"/>
              </a:spcBef>
              <a:buNone/>
              <a:defRPr sz="2800" b="1">
                <a:solidFill>
                  <a:srgbClr val="CF052D"/>
                </a:solidFill>
                <a:latin typeface="Tahoma"/>
                <a:ea typeface="Tahoma"/>
                <a:cs typeface="Tahoma"/>
              </a:defRPr>
            </a:lvl1pPr>
          </a:lstStyle>
          <a:p>
            <a:pPr>
              <a:defRPr/>
            </a:pPr>
            <a:endParaRPr sz="3900" dirty="0"/>
          </a:p>
        </p:txBody>
      </p:sp>
      <p:sp>
        <p:nvSpPr>
          <p:cNvPr id="14" name="Titre 6"/>
          <p:cNvSpPr txBox="1"/>
          <p:nvPr/>
        </p:nvSpPr>
        <p:spPr bwMode="auto">
          <a:xfrm>
            <a:off x="397496" y="1180844"/>
            <a:ext cx="16105300" cy="559326"/>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5. Les mails et notifications ASP - Mail de validation de la demande d’enrôlement</a:t>
            </a:r>
            <a:endParaRPr dirty="0"/>
          </a:p>
        </p:txBody>
      </p:sp>
      <p:sp>
        <p:nvSpPr>
          <p:cNvPr id="15" name="Espace réservé du contenu 74"/>
          <p:cNvSpPr/>
          <p:nvPr/>
        </p:nvSpPr>
        <p:spPr bwMode="auto">
          <a:xfrm>
            <a:off x="741340" y="1871275"/>
            <a:ext cx="14329592" cy="484098"/>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just" defTabSz="1279698">
              <a:spcAft>
                <a:spcPts val="1000"/>
              </a:spcAft>
              <a:defRPr/>
            </a:pPr>
            <a:r>
              <a:rPr lang="fr-FR" sz="1600" dirty="0">
                <a:latin typeface="Marianne"/>
                <a:ea typeface="+mn-ea"/>
                <a:cs typeface="+mn-cs"/>
              </a:rPr>
              <a:t>Si votre demande d’enrôlement a été instruite avec succès par un gestionnaire de l’ASP, vous recevez un mail confirmant la validation de votre enrôlement; sinon, vous recevrez un mail de refus. Vous recevrez ensuite un email qui vous indique votre identifiant, un autre pour configurer votre mot de passe.</a:t>
            </a:r>
            <a:endParaRPr dirty="0"/>
          </a:p>
        </p:txBody>
      </p:sp>
      <p:sp>
        <p:nvSpPr>
          <p:cNvPr id="2" name="Rectangle : avec coins arrondis en haut 17"/>
          <p:cNvSpPr>
            <a:spLocks noChangeAspect="1"/>
          </p:cNvSpPr>
          <p:nvPr/>
        </p:nvSpPr>
        <p:spPr bwMode="auto">
          <a:xfrm>
            <a:off x="1621671" y="2735035"/>
            <a:ext cx="7200761" cy="6093412"/>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p>
        </p:txBody>
      </p:sp>
      <p:sp>
        <p:nvSpPr>
          <p:cNvPr id="10" name="Ellipse 21"/>
          <p:cNvSpPr>
            <a:spLocks noChangeAspect="1"/>
          </p:cNvSpPr>
          <p:nvPr/>
        </p:nvSpPr>
        <p:spPr bwMode="auto">
          <a:xfrm>
            <a:off x="1765671" y="6193194"/>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1" name="Ellipse 21"/>
          <p:cNvSpPr>
            <a:spLocks noChangeAspect="1"/>
          </p:cNvSpPr>
          <p:nvPr/>
        </p:nvSpPr>
        <p:spPr bwMode="auto">
          <a:xfrm>
            <a:off x="10144800" y="3309223"/>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8" name="ZoneTexte 7"/>
          <p:cNvSpPr txBox="1"/>
          <p:nvPr/>
        </p:nvSpPr>
        <p:spPr bwMode="auto">
          <a:xfrm>
            <a:off x="10564699" y="2994675"/>
            <a:ext cx="5494197" cy="1569660"/>
          </a:xfrm>
          <a:prstGeom prst="rect">
            <a:avLst/>
          </a:prstGeom>
          <a:noFill/>
        </p:spPr>
        <p:txBody>
          <a:bodyPr wrap="square" rtlCol="0">
            <a:spAutoFit/>
          </a:bodyPr>
          <a:lstStyle/>
          <a:p>
            <a:pPr algn="just">
              <a:defRPr/>
            </a:pPr>
            <a:r>
              <a:rPr lang="fr-FR" sz="1600" dirty="0">
                <a:latin typeface="Marianne"/>
                <a:cs typeface="Marianne"/>
              </a:rPr>
              <a:t>Dans le cas d’une demande </a:t>
            </a:r>
            <a:r>
              <a:rPr lang="fr-FR" sz="1600" b="1" dirty="0">
                <a:latin typeface="Marianne"/>
                <a:cs typeface="Marianne"/>
              </a:rPr>
              <a:t>d’enrôlement anticipé</a:t>
            </a:r>
            <a:r>
              <a:rPr lang="fr-FR" sz="1600" dirty="0">
                <a:latin typeface="Marianne"/>
                <a:cs typeface="Marianne"/>
              </a:rPr>
              <a:t>:</a:t>
            </a:r>
          </a:p>
          <a:p>
            <a:pPr algn="just">
              <a:defRPr/>
            </a:pPr>
            <a:endParaRPr lang="fr-FR" sz="1600" dirty="0">
              <a:latin typeface="Marianne" panose="02000000000000000000" pitchFamily="50" charset="0"/>
            </a:endParaRPr>
          </a:p>
          <a:p>
            <a:pPr algn="just">
              <a:defRPr/>
            </a:pPr>
            <a:r>
              <a:rPr lang="fr-FR" sz="1600" dirty="0">
                <a:latin typeface="Marianne" panose="02000000000000000000" pitchFamily="50" charset="0"/>
              </a:rPr>
              <a:t>Vous êtes informé des documents à transmettre afin de finaliser votre enrôlement. La validation complète de votre enrôlement vous permettra de déposer des demandes d’aide au titre du Ségur numérique.</a:t>
            </a:r>
          </a:p>
        </p:txBody>
      </p:sp>
      <p:sp>
        <p:nvSpPr>
          <p:cNvPr id="9" name="Rectangle : coins arrondis 23"/>
          <p:cNvSpPr>
            <a:spLocks noChangeAspect="1"/>
          </p:cNvSpPr>
          <p:nvPr/>
        </p:nvSpPr>
        <p:spPr bwMode="auto">
          <a:xfrm>
            <a:off x="2151315" y="5804168"/>
            <a:ext cx="6367714" cy="1833282"/>
          </a:xfrm>
          <a:prstGeom prst="roundRect">
            <a:avLst>
              <a:gd name="adj" fmla="val 9223"/>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045322001" name="ZoneTexte 7"/>
          <p:cNvSpPr txBox="1"/>
          <p:nvPr/>
        </p:nvSpPr>
        <p:spPr bwMode="auto">
          <a:xfrm>
            <a:off x="10480938" y="5800789"/>
            <a:ext cx="5400959" cy="2042661"/>
          </a:xfrm>
          <a:prstGeom prst="rect">
            <a:avLst/>
          </a:prstGeom>
          <a:noFill/>
        </p:spPr>
        <p:txBody>
          <a:bodyPr wrap="square" rtlCol="0">
            <a:spAutoFit/>
          </a:bodyPr>
          <a:lstStyle/>
          <a:p>
            <a:pPr algn="just">
              <a:defRPr/>
            </a:pPr>
            <a:r>
              <a:rPr lang="fr-FR" sz="1600" u="sng" dirty="0">
                <a:latin typeface="Marianne"/>
              </a:rPr>
              <a:t>Rappel</a:t>
            </a:r>
            <a:r>
              <a:rPr lang="fr-FR" sz="1600" dirty="0">
                <a:latin typeface="Marianne"/>
              </a:rPr>
              <a:t>: </a:t>
            </a:r>
            <a:endParaRPr dirty="0"/>
          </a:p>
          <a:p>
            <a:pPr algn="just">
              <a:defRPr/>
            </a:pPr>
            <a:r>
              <a:rPr lang="fr-FR" sz="1600" dirty="0">
                <a:latin typeface="Marianne"/>
              </a:rPr>
              <a:t>Si </a:t>
            </a:r>
            <a:r>
              <a:rPr lang="fr-FR" sz="1600" b="1" dirty="0">
                <a:latin typeface="Marianne"/>
              </a:rPr>
              <a:t>vous êtes déjà connu des services de l’ASP </a:t>
            </a:r>
            <a:r>
              <a:rPr lang="fr-FR" sz="1600" dirty="0">
                <a:latin typeface="Marianne"/>
              </a:rPr>
              <a:t>avec la même adresse mail (indiquée lors de l’enrôlement) pour le Ségur numérique ou toute autre mesure nécessitant un accès à un portail, vous devez utiliser l’identifiant qui vous a déjà été attribué et le mot de passe que vous avez déjà créé. </a:t>
            </a:r>
            <a:endParaRPr dirty="0"/>
          </a:p>
          <a:p>
            <a:pPr algn="just">
              <a:defRPr/>
            </a:pPr>
            <a:r>
              <a:rPr lang="fr-FR" sz="1600" dirty="0">
                <a:latin typeface="Marianne"/>
              </a:rPr>
              <a:t>En cas d’oubli: se référer au guide utilisateur</a:t>
            </a:r>
            <a:endParaRPr dirty="0"/>
          </a:p>
        </p:txBody>
      </p:sp>
      <p:sp>
        <p:nvSpPr>
          <p:cNvPr id="3" name="Rectangle 2"/>
          <p:cNvSpPr/>
          <p:nvPr/>
        </p:nvSpPr>
        <p:spPr>
          <a:xfrm>
            <a:off x="10324799" y="5692119"/>
            <a:ext cx="5734097" cy="2347253"/>
          </a:xfrm>
          <a:prstGeom prst="rect">
            <a:avLst/>
          </a:prstGeom>
          <a:solidFill>
            <a:srgbClr val="0070C0">
              <a:alpha val="27059"/>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Espace réservé pour une image  1"/>
          <p:cNvSpPr>
            <a:spLocks noGrp="1"/>
          </p:cNvSpPr>
          <p:nvPr>
            <p:ph type="pic" sz="quarter" idx="13"/>
          </p:nvPr>
        </p:nvSpPr>
        <p:spPr bwMode="auto">
          <a:xfrm>
            <a:off x="0" y="1344216"/>
            <a:ext cx="17068800" cy="8295388"/>
          </a:xfrm>
        </p:spPr>
        <p:txBody>
          <a:bodyPr/>
          <a:lstStyle/>
          <a:p>
            <a:pPr>
              <a:defRPr/>
            </a:pPr>
            <a:r>
              <a:rPr lang="fr-FR" dirty="0"/>
              <a:t>   </a:t>
            </a:r>
            <a:endParaRPr dirty="0"/>
          </a:p>
        </p:txBody>
      </p:sp>
      <p:sp>
        <p:nvSpPr>
          <p:cNvPr id="4" name="Titre 3"/>
          <p:cNvSpPr>
            <a:spLocks noGrp="1"/>
          </p:cNvSpPr>
          <p:nvPr>
            <p:ph type="title"/>
          </p:nvPr>
        </p:nvSpPr>
        <p:spPr bwMode="auto"/>
        <p:txBody>
          <a:bodyPr/>
          <a:lstStyle/>
          <a:p>
            <a:pPr marL="0" indent="0">
              <a:buNone/>
              <a:defRPr/>
            </a:pPr>
            <a:r>
              <a:rPr lang="fr-FR" dirty="0">
                <a:latin typeface="Marianne"/>
              </a:rPr>
              <a:t>6. Le dépôt de pièces justificatives supplémentaires</a:t>
            </a:r>
            <a:endParaRPr dirty="0"/>
          </a:p>
        </p:txBody>
      </p:sp>
      <p:sp>
        <p:nvSpPr>
          <p:cNvPr id="5" name="Espace réservé du numéro de diapositive 4"/>
          <p:cNvSpPr>
            <a:spLocks noGrp="1"/>
          </p:cNvSpPr>
          <p:nvPr>
            <p:ph type="sldNum" sz="quarter" idx="4"/>
          </p:nvPr>
        </p:nvSpPr>
        <p:spPr bwMode="auto"/>
        <p:txBody>
          <a:bodyPr/>
          <a:lstStyle/>
          <a:p>
            <a:pPr>
              <a:defRPr/>
            </a:pPr>
            <a:fld id="{733122C9-A0B9-462F-8757-0847AD287B63}" type="slidenum">
              <a:rPr lang="fr-FR">
                <a:solidFill>
                  <a:srgbClr val="FFFFFF"/>
                </a:solidFill>
              </a:rPr>
              <a:t>33</a:t>
            </a:fld>
            <a:endParaRPr lang="fr-FR" dirty="0">
              <a:solidFill>
                <a:srgbClr val="FFFFF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2" name="Picture 2"/>
          <p:cNvPicPr>
            <a:picLocks noChangeAspect="1" noChangeArrowheads="1"/>
          </p:cNvPicPr>
          <p:nvPr/>
        </p:nvPicPr>
        <p:blipFill>
          <a:blip r:embed="rId2"/>
          <a:srcRect b="6998"/>
          <a:stretch/>
        </p:blipFill>
        <p:spPr bwMode="auto">
          <a:xfrm>
            <a:off x="606317" y="3000400"/>
            <a:ext cx="8209281" cy="5684579"/>
          </a:xfrm>
          <a:prstGeom prst="rect">
            <a:avLst/>
          </a:prstGeom>
          <a:noFill/>
          <a:ln w="28575">
            <a:solidFill>
              <a:schemeClr val="accent3"/>
            </a:solidFill>
            <a:miter lim="800000"/>
            <a:headEnd/>
            <a:tailEnd/>
          </a:ln>
          <a:effectLst/>
        </p:spPr>
      </p:pic>
      <p:sp>
        <p:nvSpPr>
          <p:cNvPr id="2" name="Titre 1"/>
          <p:cNvSpPr>
            <a:spLocks noGrp="1"/>
          </p:cNvSpPr>
          <p:nvPr>
            <p:ph type="title"/>
          </p:nvPr>
        </p:nvSpPr>
        <p:spPr bwMode="auto">
          <a:xfrm>
            <a:off x="539660" y="840160"/>
            <a:ext cx="16203652" cy="1007982"/>
          </a:xfrm>
        </p:spPr>
        <p:txBody>
          <a:bodyPr vert="horz" lIns="127970" tIns="63988" rIns="127970" bIns="63988" rtlCol="0" anchor="ctr">
            <a:noAutofit/>
          </a:bodyPr>
          <a:lstStyle/>
          <a:p>
            <a:pPr>
              <a:defRPr/>
            </a:pPr>
            <a:r>
              <a:rPr lang="fr-FR" sz="2800" dirty="0">
                <a:latin typeface="Marianne"/>
              </a:rPr>
              <a:t>6. Le dépôt de pièces justificatives supplémentaires - Accès au portail du Ségur Numérique</a:t>
            </a:r>
            <a:endParaRPr dirty="0"/>
          </a:p>
        </p:txBody>
      </p:sp>
      <p:sp>
        <p:nvSpPr>
          <p:cNvPr id="30" name="Espace réservé du contenu 74"/>
          <p:cNvSpPr/>
          <p:nvPr/>
        </p:nvSpPr>
        <p:spPr bwMode="auto">
          <a:xfrm>
            <a:off x="582617" y="1738180"/>
            <a:ext cx="15492220" cy="1052602"/>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just" defTabSz="1279698">
              <a:spcAft>
                <a:spcPts val="1000"/>
              </a:spcAft>
              <a:defRPr/>
            </a:pPr>
            <a:r>
              <a:rPr lang="fr-FR" sz="1600" b="0" dirty="0">
                <a:latin typeface="Marianne"/>
                <a:ea typeface="+mn-ea"/>
                <a:cs typeface="+mn-cs"/>
              </a:rPr>
              <a:t>Une demande d’enrôlement complémentaire est une procédure simplifiée que vous devez faire depuis votre compte sur le portail ASP du Ségur Numérique pour tout nouveau logiciel référencé pour lequel vous souhaitez vous enrôler. </a:t>
            </a:r>
            <a:endParaRPr dirty="0"/>
          </a:p>
          <a:p>
            <a:pPr marL="0" indent="0" algn="just" defTabSz="1279698">
              <a:spcAft>
                <a:spcPts val="1000"/>
              </a:spcAft>
              <a:defRPr/>
            </a:pPr>
            <a:r>
              <a:rPr lang="fr-FR" sz="1600" b="0" dirty="0">
                <a:latin typeface="Marianne"/>
                <a:ea typeface="+mn-ea"/>
                <a:cs typeface="+mn-cs"/>
              </a:rPr>
              <a:t>Pour accéder au portail public ASP du Ségur Numérique, vous devez vous rendre à l’adresse suivante :</a:t>
            </a:r>
            <a:r>
              <a:rPr lang="fr-FR" sz="1600" b="0" u="sng" dirty="0">
                <a:latin typeface="Marianne"/>
                <a:ea typeface="+mn-ea"/>
                <a:cs typeface="+mn-cs"/>
                <a:hlinkClick r:id="rId3" tooltip="https://segurnum.asp-public.fr/segurnum/"/>
              </a:rPr>
              <a:t>https://segurnum.asp-public.fr/segurnum/</a:t>
            </a:r>
            <a:endParaRPr lang="fr-FR" sz="1600" b="0" dirty="0">
              <a:latin typeface="Marianne"/>
              <a:ea typeface="+mn-ea"/>
              <a:cs typeface="+mn-cs"/>
            </a:endParaRPr>
          </a:p>
        </p:txBody>
      </p:sp>
      <p:sp>
        <p:nvSpPr>
          <p:cNvPr id="31" name="Espace réservé du contenu 74"/>
          <p:cNvSpPr/>
          <p:nvPr/>
        </p:nvSpPr>
        <p:spPr bwMode="auto">
          <a:xfrm>
            <a:off x="541512" y="2004693"/>
            <a:ext cx="15357372" cy="2657876"/>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l">
              <a:spcAft>
                <a:spcPts val="1000"/>
              </a:spcAft>
              <a:defRPr/>
            </a:pPr>
            <a:endParaRPr lang="fr-FR" sz="2000" b="0" dirty="0">
              <a:latin typeface="Marianne"/>
            </a:endParaRPr>
          </a:p>
        </p:txBody>
      </p:sp>
      <p:sp>
        <p:nvSpPr>
          <p:cNvPr id="6" name="Espace réservé du numéro de diapositive 5"/>
          <p:cNvSpPr>
            <a:spLocks noGrp="1"/>
          </p:cNvSpPr>
          <p:nvPr>
            <p:ph type="sldNum" sz="quarter" idx="12"/>
          </p:nvPr>
        </p:nvSpPr>
        <p:spPr bwMode="auto"/>
        <p:txBody>
          <a:bodyPr/>
          <a:lstStyle/>
          <a:p>
            <a:pPr>
              <a:defRPr/>
            </a:pPr>
            <a:fld id="{733122C9-A0B9-462F-8757-0847AD287B63}" type="slidenum">
              <a:rPr lang="fr-FR">
                <a:solidFill>
                  <a:srgbClr val="000000"/>
                </a:solidFill>
              </a:rPr>
              <a:t>34</a:t>
            </a:fld>
            <a:endParaRPr lang="fr-FR" dirty="0">
              <a:solidFill>
                <a:srgbClr val="000000"/>
              </a:solidFill>
            </a:endParaRPr>
          </a:p>
        </p:txBody>
      </p:sp>
      <p:sp>
        <p:nvSpPr>
          <p:cNvPr id="23" name="Ellipse 21"/>
          <p:cNvSpPr>
            <a:spLocks noChangeAspect="1"/>
          </p:cNvSpPr>
          <p:nvPr/>
        </p:nvSpPr>
        <p:spPr bwMode="auto">
          <a:xfrm>
            <a:off x="10329267" y="309584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33" name="ZoneTexte 20"/>
          <p:cNvSpPr/>
          <p:nvPr/>
        </p:nvSpPr>
        <p:spPr bwMode="auto">
          <a:xfrm>
            <a:off x="10838656" y="3002513"/>
            <a:ext cx="6066192" cy="830997"/>
          </a:xfrm>
          <a:prstGeom prst="rect">
            <a:avLst/>
          </a:prstGeom>
          <a:noFill/>
        </p:spPr>
        <p:txBody>
          <a:bodyPr wrap="square" rtlCol="0">
            <a:spAutoFit/>
          </a:bodyPr>
          <a:lstStyle/>
          <a:p>
            <a:pPr algn="just">
              <a:defRPr/>
            </a:pPr>
            <a:r>
              <a:rPr lang="fr-FR" sz="1600" dirty="0">
                <a:latin typeface="Marianne"/>
              </a:rPr>
              <a:t>Vous possédez déjà un enrôlement vous donnant accès au portail Ségur, vous cliquez sur « </a:t>
            </a:r>
            <a:r>
              <a:rPr lang="fr-FR" sz="1600" b="1" dirty="0">
                <a:latin typeface="Marianne"/>
              </a:rPr>
              <a:t>Se connecter</a:t>
            </a:r>
            <a:r>
              <a:rPr lang="fr-FR" sz="1600" dirty="0">
                <a:latin typeface="Marianne"/>
              </a:rPr>
              <a:t> ».</a:t>
            </a:r>
            <a:endParaRPr dirty="0"/>
          </a:p>
          <a:p>
            <a:pPr algn="just">
              <a:defRPr/>
            </a:pPr>
            <a:endParaRPr lang="fr-FR" sz="1600" dirty="0">
              <a:latin typeface="Marianne"/>
            </a:endParaRPr>
          </a:p>
        </p:txBody>
      </p:sp>
      <p:sp>
        <p:nvSpPr>
          <p:cNvPr id="35" name="Ellipse 21"/>
          <p:cNvSpPr>
            <a:spLocks noChangeAspect="1"/>
          </p:cNvSpPr>
          <p:nvPr/>
        </p:nvSpPr>
        <p:spPr bwMode="auto">
          <a:xfrm>
            <a:off x="1144624" y="4780798"/>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3" name="Rectangle : coins arrondis 23"/>
          <p:cNvSpPr/>
          <p:nvPr/>
        </p:nvSpPr>
        <p:spPr bwMode="auto">
          <a:xfrm>
            <a:off x="1548701" y="4779631"/>
            <a:ext cx="2988000" cy="343179"/>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1" name="Ellipse 21"/>
          <p:cNvSpPr>
            <a:spLocks noChangeAspect="1"/>
          </p:cNvSpPr>
          <p:nvPr/>
        </p:nvSpPr>
        <p:spPr bwMode="auto">
          <a:xfrm>
            <a:off x="11653632" y="5405707"/>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2" name="ZoneTexte 20"/>
          <p:cNvSpPr/>
          <p:nvPr/>
        </p:nvSpPr>
        <p:spPr bwMode="auto">
          <a:xfrm>
            <a:off x="12165817" y="5313879"/>
            <a:ext cx="4439423" cy="2215991"/>
          </a:xfrm>
          <a:prstGeom prst="rect">
            <a:avLst/>
          </a:prstGeom>
          <a:noFill/>
        </p:spPr>
        <p:txBody>
          <a:bodyPr wrap="square" rtlCol="0">
            <a:spAutoFit/>
          </a:bodyPr>
          <a:lstStyle/>
          <a:p>
            <a:pPr algn="just">
              <a:defRPr/>
            </a:pPr>
            <a:r>
              <a:rPr lang="fr-FR" sz="1600" dirty="0">
                <a:latin typeface="Marianne"/>
              </a:rPr>
              <a:t>Pour vous connecter, vous devez renseigner les login et mot de passe.</a:t>
            </a:r>
            <a:endParaRPr dirty="0"/>
          </a:p>
          <a:p>
            <a:pPr algn="just">
              <a:defRPr/>
            </a:pPr>
            <a:endParaRPr lang="fr-FR" sz="1000" dirty="0">
              <a:latin typeface="Marianne"/>
            </a:endParaRPr>
          </a:p>
          <a:p>
            <a:pPr algn="just">
              <a:defRPr/>
            </a:pPr>
            <a:r>
              <a:rPr lang="fr-FR" sz="1600" dirty="0">
                <a:latin typeface="Marianne"/>
              </a:rPr>
              <a:t>Pour vous connecter, vous devez renseigner les login et mot de passe qui vous ont été transmis à l’issue de votre premier enrôlement (ou le mot de passe que vous avez modifié si vous vous êtes déjà connecté une première fois). </a:t>
            </a:r>
            <a:endParaRPr dirty="0"/>
          </a:p>
        </p:txBody>
      </p:sp>
      <p:sp>
        <p:nvSpPr>
          <p:cNvPr id="13" name="Ellipse 21"/>
          <p:cNvSpPr>
            <a:spLocks noChangeAspect="1"/>
          </p:cNvSpPr>
          <p:nvPr/>
        </p:nvSpPr>
        <p:spPr bwMode="auto">
          <a:xfrm>
            <a:off x="11653632" y="7790517"/>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4" name="ZoneTexte 19"/>
          <p:cNvSpPr/>
          <p:nvPr/>
        </p:nvSpPr>
        <p:spPr bwMode="auto">
          <a:xfrm>
            <a:off x="12174374" y="7707420"/>
            <a:ext cx="4465196" cy="830997"/>
          </a:xfrm>
          <a:prstGeom prst="rect">
            <a:avLst/>
          </a:prstGeom>
          <a:noFill/>
        </p:spPr>
        <p:txBody>
          <a:bodyPr wrap="square" rtlCol="0">
            <a:spAutoFit/>
          </a:bodyPr>
          <a:lstStyle/>
          <a:p>
            <a:pPr algn="just">
              <a:defRPr/>
            </a:pPr>
            <a:r>
              <a:rPr lang="fr-FR" sz="1600" dirty="0">
                <a:latin typeface="Marianne"/>
              </a:rPr>
              <a:t>Vous cliquez sur </a:t>
            </a:r>
            <a:r>
              <a:rPr lang="fr-FR" sz="1600" b="1" dirty="0">
                <a:latin typeface="Marianne"/>
              </a:rPr>
              <a:t>« J’ai oublié mon identifiant »</a:t>
            </a:r>
            <a:r>
              <a:rPr lang="fr-FR" sz="1600" dirty="0">
                <a:latin typeface="Marianne"/>
              </a:rPr>
              <a:t> ou </a:t>
            </a:r>
            <a:r>
              <a:rPr lang="fr-FR" sz="1600" b="1" dirty="0">
                <a:latin typeface="Marianne"/>
              </a:rPr>
              <a:t>« J’ai oublié mon mot de passe »</a:t>
            </a:r>
            <a:r>
              <a:rPr lang="fr-FR" sz="1600" dirty="0">
                <a:latin typeface="Marianne"/>
              </a:rPr>
              <a:t> en cas de perte des identifiants.</a:t>
            </a:r>
            <a:endParaRPr sz="1600" dirty="0">
              <a:latin typeface="Marianne"/>
            </a:endParaRPr>
          </a:p>
        </p:txBody>
      </p:sp>
      <p:pic>
        <p:nvPicPr>
          <p:cNvPr id="15" name="Picture 2"/>
          <p:cNvPicPr>
            <a:picLocks noChangeAspect="1" noChangeArrowheads="1"/>
          </p:cNvPicPr>
          <p:nvPr/>
        </p:nvPicPr>
        <p:blipFill>
          <a:blip r:embed="rId4"/>
          <a:stretch/>
        </p:blipFill>
        <p:spPr bwMode="auto">
          <a:xfrm>
            <a:off x="6728092" y="6117133"/>
            <a:ext cx="3545106" cy="2853922"/>
          </a:xfrm>
          <a:prstGeom prst="rect">
            <a:avLst/>
          </a:prstGeom>
          <a:noFill/>
          <a:ln>
            <a:noFill/>
          </a:ln>
        </p:spPr>
      </p:pic>
      <p:sp>
        <p:nvSpPr>
          <p:cNvPr id="16" name="Rectangle : avec coins arrondis en haut 17"/>
          <p:cNvSpPr>
            <a:spLocks noChangeAspect="1"/>
          </p:cNvSpPr>
          <p:nvPr/>
        </p:nvSpPr>
        <p:spPr bwMode="auto">
          <a:xfrm>
            <a:off x="6672025" y="6024736"/>
            <a:ext cx="3657241" cy="2946319"/>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p>
        </p:txBody>
      </p:sp>
      <p:sp>
        <p:nvSpPr>
          <p:cNvPr id="17" name="Rectangle : coins arrondis 22"/>
          <p:cNvSpPr>
            <a:spLocks noChangeAspect="1"/>
          </p:cNvSpPr>
          <p:nvPr/>
        </p:nvSpPr>
        <p:spPr bwMode="auto">
          <a:xfrm>
            <a:off x="6728092" y="6655429"/>
            <a:ext cx="3545106" cy="1051991"/>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8" name="Rectangle : coins arrondis 23"/>
          <p:cNvSpPr>
            <a:spLocks noChangeAspect="1"/>
          </p:cNvSpPr>
          <p:nvPr/>
        </p:nvSpPr>
        <p:spPr bwMode="auto">
          <a:xfrm>
            <a:off x="8678416" y="7790517"/>
            <a:ext cx="1594782" cy="544113"/>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1" name="Ellipse 18"/>
          <p:cNvSpPr>
            <a:spLocks noChangeAspect="1"/>
          </p:cNvSpPr>
          <p:nvPr/>
        </p:nvSpPr>
        <p:spPr bwMode="auto">
          <a:xfrm>
            <a:off x="8356645" y="7820748"/>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4" name="Ellipse 21"/>
          <p:cNvSpPr>
            <a:spLocks noChangeAspect="1"/>
          </p:cNvSpPr>
          <p:nvPr/>
        </p:nvSpPr>
        <p:spPr bwMode="auto">
          <a:xfrm>
            <a:off x="6528025" y="6641488"/>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Tree>
    <p:extLst>
      <p:ext uri="{BB962C8B-B14F-4D97-AF65-F5344CB8AC3E}">
        <p14:creationId xmlns:p14="http://schemas.microsoft.com/office/powerpoint/2010/main" val="37114476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4" name="Rectangle : avec coins arrondis en haut 17"/>
          <p:cNvSpPr>
            <a:spLocks noChangeAspect="1"/>
          </p:cNvSpPr>
          <p:nvPr/>
        </p:nvSpPr>
        <p:spPr bwMode="auto">
          <a:xfrm>
            <a:off x="461814" y="3568431"/>
            <a:ext cx="10502346" cy="4544537"/>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pic>
        <p:nvPicPr>
          <p:cNvPr id="6" name="Image 5">
            <a:extLst>
              <a:ext uri="{FF2B5EF4-FFF2-40B4-BE49-F238E27FC236}">
                <a16:creationId xmlns:a16="http://schemas.microsoft.com/office/drawing/2014/main" id="{3C1BB35E-7FE1-2B1D-E701-B0B30870D4F3}"/>
              </a:ext>
            </a:extLst>
          </p:cNvPr>
          <p:cNvPicPr>
            <a:picLocks noChangeAspect="1"/>
          </p:cNvPicPr>
          <p:nvPr/>
        </p:nvPicPr>
        <p:blipFill>
          <a:blip r:embed="rId2"/>
          <a:stretch>
            <a:fillRect/>
          </a:stretch>
        </p:blipFill>
        <p:spPr>
          <a:xfrm>
            <a:off x="635431" y="3686634"/>
            <a:ext cx="10209376" cy="4314176"/>
          </a:xfrm>
          <a:prstGeom prst="rect">
            <a:avLst/>
          </a:prstGeom>
        </p:spPr>
      </p:pic>
      <p:sp>
        <p:nvSpPr>
          <p:cNvPr id="7" name="Espace réservé du numéro de diapositive 1"/>
          <p:cNvSpPr>
            <a:spLocks noGrp="1"/>
          </p:cNvSpPr>
          <p:nvPr>
            <p:ph type="sldNum" sz="quarter" idx="12"/>
          </p:nvPr>
        </p:nvSpPr>
        <p:spPr bwMode="auto"/>
        <p:txBody>
          <a:bodyPr/>
          <a:lstStyle/>
          <a:p>
            <a:pPr>
              <a:defRPr/>
            </a:pPr>
            <a:fld id="{975A587B-5814-4D9B-9598-FE9CB954CB01}" type="slidenum">
              <a:rPr lang="fr-FR"/>
              <a:t>35</a:t>
            </a:fld>
            <a:endParaRPr lang="fr-FR" dirty="0"/>
          </a:p>
        </p:txBody>
      </p:sp>
      <p:sp>
        <p:nvSpPr>
          <p:cNvPr id="40" name="ZoneTexte 20"/>
          <p:cNvSpPr/>
          <p:nvPr/>
        </p:nvSpPr>
        <p:spPr bwMode="auto">
          <a:xfrm>
            <a:off x="541512" y="8590646"/>
            <a:ext cx="15323814" cy="338554"/>
          </a:xfrm>
          <a:prstGeom prst="rect">
            <a:avLst/>
          </a:prstGeom>
          <a:noFill/>
        </p:spPr>
        <p:txBody>
          <a:bodyPr wrap="square" rtlCol="0">
            <a:spAutoFit/>
          </a:bodyPr>
          <a:lstStyle/>
          <a:p>
            <a:pPr algn="just">
              <a:defRPr/>
            </a:pPr>
            <a:r>
              <a:rPr lang="fr-FR" sz="1600" dirty="0">
                <a:latin typeface="Marianne"/>
              </a:rPr>
              <a:t>Les écrans du portail SEGURNUM sont expliqués en détail dans le guide utilisateur </a:t>
            </a:r>
            <a:r>
              <a:rPr lang="fr-FR" sz="1600" b="1" dirty="0">
                <a:latin typeface="Marianne"/>
              </a:rPr>
              <a:t>« Les écrans du portail Ségur Numérique »</a:t>
            </a:r>
            <a:endParaRPr sz="3200" b="1" dirty="0">
              <a:latin typeface="Marianne"/>
            </a:endParaRPr>
          </a:p>
        </p:txBody>
      </p:sp>
      <p:sp>
        <p:nvSpPr>
          <p:cNvPr id="2" name="ZoneTexte 20"/>
          <p:cNvSpPr/>
          <p:nvPr/>
        </p:nvSpPr>
        <p:spPr bwMode="auto">
          <a:xfrm>
            <a:off x="12148771" y="4200965"/>
            <a:ext cx="4176464" cy="1077218"/>
          </a:xfrm>
          <a:prstGeom prst="rect">
            <a:avLst/>
          </a:prstGeom>
          <a:noFill/>
        </p:spPr>
        <p:txBody>
          <a:bodyPr wrap="square" rtlCol="0">
            <a:spAutoFit/>
          </a:bodyPr>
          <a:lstStyle/>
          <a:p>
            <a:pPr algn="just">
              <a:defRPr/>
            </a:pPr>
            <a:r>
              <a:rPr lang="fr-FR" sz="1600" dirty="0">
                <a:latin typeface="Marianne"/>
              </a:rPr>
              <a:t>Sur l’écran d’accueil, vous sélectionnez l’onglet « Enrôlement » puis « Gérer mes demandes d’enrôlement ».</a:t>
            </a:r>
            <a:endParaRPr dirty="0"/>
          </a:p>
        </p:txBody>
      </p:sp>
      <p:sp>
        <p:nvSpPr>
          <p:cNvPr id="17" name="Ellipse 21"/>
          <p:cNvSpPr>
            <a:spLocks noChangeAspect="1"/>
          </p:cNvSpPr>
          <p:nvPr/>
        </p:nvSpPr>
        <p:spPr bwMode="auto">
          <a:xfrm>
            <a:off x="11710215" y="5398277"/>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8" name="Ellipse 21"/>
          <p:cNvSpPr>
            <a:spLocks noChangeAspect="1"/>
          </p:cNvSpPr>
          <p:nvPr/>
        </p:nvSpPr>
        <p:spPr bwMode="auto">
          <a:xfrm>
            <a:off x="11710215" y="7280135"/>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9" name="Rectangle : coins arrondis 23"/>
          <p:cNvSpPr>
            <a:spLocks noChangeAspect="1"/>
          </p:cNvSpPr>
          <p:nvPr/>
        </p:nvSpPr>
        <p:spPr bwMode="auto">
          <a:xfrm>
            <a:off x="1165681" y="3657417"/>
            <a:ext cx="1686635" cy="685855"/>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0" name="ZoneTexte 20"/>
          <p:cNvSpPr/>
          <p:nvPr/>
        </p:nvSpPr>
        <p:spPr bwMode="auto">
          <a:xfrm>
            <a:off x="12148771" y="5344726"/>
            <a:ext cx="4176464" cy="1569660"/>
          </a:xfrm>
          <a:prstGeom prst="rect">
            <a:avLst/>
          </a:prstGeom>
          <a:noFill/>
        </p:spPr>
        <p:txBody>
          <a:bodyPr wrap="square" rtlCol="0">
            <a:spAutoFit/>
          </a:bodyPr>
          <a:lstStyle/>
          <a:p>
            <a:pPr algn="just">
              <a:defRPr/>
            </a:pPr>
            <a:r>
              <a:rPr lang="fr-FR" sz="1600" dirty="0">
                <a:latin typeface="Marianne"/>
              </a:rPr>
              <a:t>A partir du tableau </a:t>
            </a:r>
            <a:r>
              <a:rPr lang="fr-FR" sz="1600" b="1" dirty="0">
                <a:latin typeface="Marianne" pitchFamily="50" charset="0"/>
              </a:rPr>
              <a:t>Liste des demandes d’ enrôlements </a:t>
            </a:r>
            <a:r>
              <a:rPr lang="fr-FR" sz="1600" i="1" dirty="0">
                <a:latin typeface="Marianne" pitchFamily="50" charset="0"/>
              </a:rPr>
              <a:t>(</a:t>
            </a:r>
            <a:r>
              <a:rPr lang="fr-FR" sz="1600" i="1" dirty="0">
                <a:latin typeface="Marianne" pitchFamily="50" charset="0"/>
                <a:hlinkClick r:id="rId3" action="ppaction://hlinksldjump"/>
              </a:rPr>
              <a:t>décrit p4</a:t>
            </a:r>
            <a:r>
              <a:rPr lang="fr-FR" sz="1600" i="1" dirty="0">
                <a:latin typeface="Marianne" pitchFamily="50" charset="0"/>
              </a:rPr>
              <a:t>4) </a:t>
            </a:r>
            <a:r>
              <a:rPr lang="fr-FR" sz="1600" dirty="0">
                <a:latin typeface="Marianne"/>
              </a:rPr>
              <a:t>,</a:t>
            </a:r>
            <a:endParaRPr dirty="0"/>
          </a:p>
          <a:p>
            <a:pPr algn="just">
              <a:defRPr/>
            </a:pPr>
            <a:r>
              <a:rPr lang="fr-FR" sz="1600" dirty="0">
                <a:latin typeface="Marianne"/>
              </a:rPr>
              <a:t>Vous repérez votre demande d’enrôlement complémentaire au statut «En attente de pièce(s) jointe(s) complémentaire(s) ».</a:t>
            </a:r>
            <a:endParaRPr dirty="0"/>
          </a:p>
        </p:txBody>
      </p:sp>
      <p:sp>
        <p:nvSpPr>
          <p:cNvPr id="21" name="ZoneTexte 20"/>
          <p:cNvSpPr/>
          <p:nvPr/>
        </p:nvSpPr>
        <p:spPr bwMode="auto">
          <a:xfrm>
            <a:off x="12124858" y="7280135"/>
            <a:ext cx="4217065" cy="1323439"/>
          </a:xfrm>
          <a:prstGeom prst="rect">
            <a:avLst/>
          </a:prstGeom>
          <a:noFill/>
        </p:spPr>
        <p:txBody>
          <a:bodyPr wrap="square" rtlCol="0">
            <a:spAutoFit/>
          </a:bodyPr>
          <a:lstStyle/>
          <a:p>
            <a:pPr algn="just">
              <a:defRPr/>
            </a:pPr>
            <a:r>
              <a:rPr lang="fr-FR" sz="1600" dirty="0">
                <a:latin typeface="Marianne"/>
              </a:rPr>
              <a:t>Vous cliquez sur « Déposer des pièces jointes » pour accéder à l’écran détaillant votre demande d’enrôlement où vous pourrez déposer la pièce manquante.</a:t>
            </a:r>
            <a:endParaRPr dirty="0"/>
          </a:p>
        </p:txBody>
      </p:sp>
      <p:sp>
        <p:nvSpPr>
          <p:cNvPr id="23" name="Rectangle : coins arrondis 23"/>
          <p:cNvSpPr>
            <a:spLocks noChangeAspect="1"/>
          </p:cNvSpPr>
          <p:nvPr/>
        </p:nvSpPr>
        <p:spPr bwMode="auto">
          <a:xfrm>
            <a:off x="9269194" y="6652044"/>
            <a:ext cx="1567189" cy="363105"/>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4" name="Ellipse 21"/>
          <p:cNvSpPr>
            <a:spLocks noChangeAspect="1"/>
          </p:cNvSpPr>
          <p:nvPr/>
        </p:nvSpPr>
        <p:spPr bwMode="auto">
          <a:xfrm>
            <a:off x="11710215" y="4326665"/>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8" name="Ellipse 21"/>
          <p:cNvSpPr>
            <a:spLocks noChangeAspect="1"/>
          </p:cNvSpPr>
          <p:nvPr/>
        </p:nvSpPr>
        <p:spPr bwMode="auto">
          <a:xfrm>
            <a:off x="877681" y="3551252"/>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0" name="Ellipse 21"/>
          <p:cNvSpPr>
            <a:spLocks noChangeAspect="1"/>
          </p:cNvSpPr>
          <p:nvPr/>
        </p:nvSpPr>
        <p:spPr bwMode="auto">
          <a:xfrm>
            <a:off x="8969799" y="6588847"/>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1" name="Espace réservé du contenu 74"/>
          <p:cNvSpPr/>
          <p:nvPr/>
        </p:nvSpPr>
        <p:spPr bwMode="auto">
          <a:xfrm>
            <a:off x="623042" y="1776264"/>
            <a:ext cx="15492220" cy="1052602"/>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just" defTabSz="1279698">
              <a:spcAft>
                <a:spcPts val="1000"/>
              </a:spcAft>
              <a:defRPr/>
            </a:pPr>
            <a:r>
              <a:rPr lang="fr-FR" sz="1600" b="0" dirty="0">
                <a:latin typeface="Marianne"/>
                <a:ea typeface="+mn-ea"/>
                <a:cs typeface="+mn-cs"/>
              </a:rPr>
              <a:t>Le gestionnaire peut vous demander des pièces justificatives supplémentaires pour valider votre demande. Si tel est le cas, vous recevrez un e-mail spécifiant les documents attendus et votre demande sera au statut «  En attente de pièce(s) jointe(s) complémentaire(s) » en attendant votre action.  </a:t>
            </a:r>
          </a:p>
          <a:p>
            <a:pPr marL="560388" lvl="1" indent="-285750" algn="just" defTabSz="1279698">
              <a:spcAft>
                <a:spcPts val="1000"/>
              </a:spcAft>
              <a:buFont typeface="Wingdings" panose="05000000000000000000" pitchFamily="2" charset="2"/>
              <a:buChar char="§"/>
              <a:defRPr/>
            </a:pPr>
            <a:r>
              <a:rPr lang="fr-FR" sz="1600" b="0" dirty="0">
                <a:latin typeface="Marianne"/>
              </a:rPr>
              <a:t>Dans le cas d’un </a:t>
            </a:r>
            <a:r>
              <a:rPr lang="fr-FR" sz="1600" dirty="0">
                <a:latin typeface="Marianne"/>
              </a:rPr>
              <a:t>enrôlement initial</a:t>
            </a:r>
            <a:r>
              <a:rPr lang="fr-FR" sz="1600" b="0" dirty="0">
                <a:latin typeface="Marianne"/>
              </a:rPr>
              <a:t>, vous devrez contacter </a:t>
            </a:r>
            <a:r>
              <a:rPr lang="fr-FR" sz="1600" b="0" dirty="0">
                <a:latin typeface="Marianne"/>
                <a:hlinkClick r:id="rId4"/>
              </a:rPr>
              <a:t>l’assistance </a:t>
            </a:r>
            <a:r>
              <a:rPr lang="fr-FR" sz="1600" b="0" dirty="0">
                <a:latin typeface="Marianne"/>
              </a:rPr>
              <a:t>et leur transmettre les documents; </a:t>
            </a:r>
          </a:p>
          <a:p>
            <a:pPr marL="560388" lvl="1" indent="-285750" algn="just" defTabSz="1279698">
              <a:spcAft>
                <a:spcPts val="1000"/>
              </a:spcAft>
              <a:buFont typeface="Wingdings" panose="05000000000000000000" pitchFamily="2" charset="2"/>
              <a:buChar char="§"/>
              <a:defRPr/>
            </a:pPr>
            <a:r>
              <a:rPr lang="fr-FR" sz="1600" b="0" dirty="0">
                <a:latin typeface="Marianne"/>
                <a:ea typeface="+mn-ea"/>
                <a:cs typeface="+mn-cs"/>
              </a:rPr>
              <a:t>Dans le cas d’un </a:t>
            </a:r>
            <a:r>
              <a:rPr lang="fr-FR" sz="1600" dirty="0">
                <a:latin typeface="Marianne"/>
                <a:ea typeface="+mn-ea"/>
                <a:cs typeface="+mn-cs"/>
              </a:rPr>
              <a:t>enrôlement complémentaire</a:t>
            </a:r>
            <a:r>
              <a:rPr lang="fr-FR" sz="1600" b="0" dirty="0">
                <a:latin typeface="Marianne"/>
                <a:ea typeface="+mn-ea"/>
                <a:cs typeface="+mn-cs"/>
              </a:rPr>
              <a:t>, vous devez déposer le/les documents sur le portail:</a:t>
            </a:r>
            <a:endParaRPr dirty="0"/>
          </a:p>
        </p:txBody>
      </p:sp>
      <p:sp>
        <p:nvSpPr>
          <p:cNvPr id="25" name="Titre 1"/>
          <p:cNvSpPr>
            <a:spLocks noGrp="1"/>
          </p:cNvSpPr>
          <p:nvPr>
            <p:ph type="title"/>
          </p:nvPr>
        </p:nvSpPr>
        <p:spPr bwMode="auto">
          <a:xfrm>
            <a:off x="539660" y="840160"/>
            <a:ext cx="15898884" cy="1007982"/>
          </a:xfrm>
        </p:spPr>
        <p:txBody>
          <a:bodyPr vert="horz" lIns="127970" tIns="63988" rIns="127970" bIns="63988" rtlCol="0" anchor="ctr">
            <a:noAutofit/>
          </a:bodyPr>
          <a:lstStyle/>
          <a:p>
            <a:pPr>
              <a:defRPr/>
            </a:pPr>
            <a:r>
              <a:rPr lang="fr-FR" sz="2800" dirty="0">
                <a:latin typeface="Marianne"/>
              </a:rPr>
              <a:t>6. Le dépôt de pièces justificatives supplémentaires</a:t>
            </a:r>
            <a:endParaRPr dirty="0"/>
          </a:p>
        </p:txBody>
      </p:sp>
      <p:sp>
        <p:nvSpPr>
          <p:cNvPr id="22" name="Rectangle 21"/>
          <p:cNvSpPr/>
          <p:nvPr/>
        </p:nvSpPr>
        <p:spPr bwMode="auto">
          <a:xfrm>
            <a:off x="2359264" y="6652044"/>
            <a:ext cx="2070680" cy="41638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9" name="Ellipse 21"/>
          <p:cNvSpPr>
            <a:spLocks noChangeAspect="1"/>
          </p:cNvSpPr>
          <p:nvPr/>
        </p:nvSpPr>
        <p:spPr bwMode="auto">
          <a:xfrm>
            <a:off x="347431" y="5326884"/>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26" name="Rectangle 25"/>
          <p:cNvSpPr/>
          <p:nvPr/>
        </p:nvSpPr>
        <p:spPr bwMode="auto">
          <a:xfrm>
            <a:off x="4517224" y="5781103"/>
            <a:ext cx="684003" cy="221841"/>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7" name="Rectangle 26"/>
          <p:cNvSpPr/>
          <p:nvPr/>
        </p:nvSpPr>
        <p:spPr bwMode="auto">
          <a:xfrm>
            <a:off x="4502416" y="6114564"/>
            <a:ext cx="684003" cy="221841"/>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8" name="Rectangle 27"/>
          <p:cNvSpPr/>
          <p:nvPr/>
        </p:nvSpPr>
        <p:spPr bwMode="auto">
          <a:xfrm>
            <a:off x="4517224" y="6454608"/>
            <a:ext cx="684003" cy="221841"/>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pic>
        <p:nvPicPr>
          <p:cNvPr id="13" name="Image 12">
            <a:extLst>
              <a:ext uri="{FF2B5EF4-FFF2-40B4-BE49-F238E27FC236}">
                <a16:creationId xmlns:a16="http://schemas.microsoft.com/office/drawing/2014/main" id="{6414E14C-79EF-A8FA-8DF6-6A724DAAEE03}"/>
              </a:ext>
            </a:extLst>
          </p:cNvPr>
          <p:cNvPicPr>
            <a:picLocks noChangeAspect="1"/>
          </p:cNvPicPr>
          <p:nvPr/>
        </p:nvPicPr>
        <p:blipFill>
          <a:blip r:embed="rId5"/>
          <a:stretch>
            <a:fillRect/>
          </a:stretch>
        </p:blipFill>
        <p:spPr>
          <a:xfrm>
            <a:off x="6713856" y="6714167"/>
            <a:ext cx="596408" cy="238858"/>
          </a:xfrm>
          <a:prstGeom prst="rect">
            <a:avLst/>
          </a:prstGeom>
        </p:spPr>
      </p:pic>
      <p:sp>
        <p:nvSpPr>
          <p:cNvPr id="14" name="Rectangle 13">
            <a:extLst>
              <a:ext uri="{FF2B5EF4-FFF2-40B4-BE49-F238E27FC236}">
                <a16:creationId xmlns:a16="http://schemas.microsoft.com/office/drawing/2014/main" id="{B87C3CD6-7838-8DA3-D486-8A2C5D81EF08}"/>
              </a:ext>
            </a:extLst>
          </p:cNvPr>
          <p:cNvSpPr/>
          <p:nvPr/>
        </p:nvSpPr>
        <p:spPr bwMode="auto">
          <a:xfrm>
            <a:off x="4517224" y="6749314"/>
            <a:ext cx="684003" cy="221841"/>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208" y="1843826"/>
            <a:ext cx="9728646" cy="6480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Espace réservé du numéro de diapositive 1"/>
          <p:cNvSpPr>
            <a:spLocks noGrp="1"/>
          </p:cNvSpPr>
          <p:nvPr>
            <p:ph type="sldNum" sz="quarter" idx="12"/>
          </p:nvPr>
        </p:nvSpPr>
        <p:spPr bwMode="auto"/>
        <p:txBody>
          <a:bodyPr/>
          <a:lstStyle/>
          <a:p>
            <a:pPr>
              <a:defRPr/>
            </a:pPr>
            <a:fld id="{975A587B-5814-4D9B-9598-FE9CB954CB01}" type="slidenum">
              <a:rPr lang="fr-FR"/>
              <a:t>36</a:t>
            </a:fld>
            <a:endParaRPr lang="fr-FR" dirty="0"/>
          </a:p>
        </p:txBody>
      </p:sp>
      <p:sp>
        <p:nvSpPr>
          <p:cNvPr id="16" name="Rectangle 13"/>
          <p:cNvSpPr/>
          <p:nvPr/>
        </p:nvSpPr>
        <p:spPr bwMode="auto">
          <a:xfrm>
            <a:off x="13486847" y="9079654"/>
            <a:ext cx="2252134" cy="32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3500" dirty="0"/>
          </a:p>
        </p:txBody>
      </p:sp>
      <p:sp>
        <p:nvSpPr>
          <p:cNvPr id="40" name="ZoneTexte 20"/>
          <p:cNvSpPr/>
          <p:nvPr/>
        </p:nvSpPr>
        <p:spPr bwMode="auto">
          <a:xfrm>
            <a:off x="541512" y="8590646"/>
            <a:ext cx="15323814" cy="338554"/>
          </a:xfrm>
          <a:prstGeom prst="rect">
            <a:avLst/>
          </a:prstGeom>
          <a:noFill/>
        </p:spPr>
        <p:txBody>
          <a:bodyPr wrap="square" rtlCol="0">
            <a:spAutoFit/>
          </a:bodyPr>
          <a:lstStyle/>
          <a:p>
            <a:pPr algn="just">
              <a:defRPr/>
            </a:pPr>
            <a:r>
              <a:rPr lang="fr-FR" sz="1600" dirty="0">
                <a:latin typeface="Marianne"/>
              </a:rPr>
              <a:t>Les écrans du portail SEGURNUM sont expliqués en détail dans le guide utilisateur </a:t>
            </a:r>
            <a:r>
              <a:rPr lang="fr-FR" sz="1600" b="1" dirty="0">
                <a:latin typeface="Marianne"/>
              </a:rPr>
              <a:t>« Les écrans du portail Ségur Numérique »</a:t>
            </a:r>
            <a:endParaRPr sz="3200" b="1" dirty="0">
              <a:latin typeface="Marianne"/>
            </a:endParaRPr>
          </a:p>
        </p:txBody>
      </p:sp>
      <p:sp>
        <p:nvSpPr>
          <p:cNvPr id="2" name="ZoneTexte 20"/>
          <p:cNvSpPr/>
          <p:nvPr/>
        </p:nvSpPr>
        <p:spPr bwMode="auto">
          <a:xfrm>
            <a:off x="11342712" y="2698750"/>
            <a:ext cx="5112569" cy="4770537"/>
          </a:xfrm>
          <a:prstGeom prst="rect">
            <a:avLst/>
          </a:prstGeom>
          <a:noFill/>
        </p:spPr>
        <p:txBody>
          <a:bodyPr wrap="square" rtlCol="0">
            <a:spAutoFit/>
          </a:bodyPr>
          <a:lstStyle/>
          <a:p>
            <a:pPr algn="just">
              <a:defRPr/>
            </a:pPr>
            <a:r>
              <a:rPr lang="fr-FR" sz="1600" dirty="0">
                <a:latin typeface="Marianne"/>
              </a:rPr>
              <a:t>Vous sélectionnez le </a:t>
            </a:r>
            <a:r>
              <a:rPr lang="fr-FR" sz="1600" b="1" dirty="0">
                <a:latin typeface="Marianne"/>
              </a:rPr>
              <a:t>type</a:t>
            </a:r>
            <a:r>
              <a:rPr lang="fr-FR" sz="1600" dirty="0">
                <a:latin typeface="Marianne"/>
              </a:rPr>
              <a:t> de document que vous souhaitez déposer suite à l’indication du gestionnaire reçue dans l’e-mail.</a:t>
            </a:r>
            <a:endParaRPr dirty="0"/>
          </a:p>
          <a:p>
            <a:pPr algn="just">
              <a:defRPr/>
            </a:pPr>
            <a:endParaRPr lang="fr-FR" sz="1600" dirty="0">
              <a:latin typeface="Marianne"/>
            </a:endParaRPr>
          </a:p>
          <a:p>
            <a:pPr algn="just">
              <a:defRPr/>
            </a:pPr>
            <a:endParaRPr lang="fr-FR" sz="1600" dirty="0">
              <a:latin typeface="Marianne"/>
            </a:endParaRPr>
          </a:p>
          <a:p>
            <a:pPr algn="just">
              <a:defRPr/>
            </a:pPr>
            <a:r>
              <a:rPr lang="fr-FR" sz="1600" dirty="0">
                <a:latin typeface="Marianne"/>
              </a:rPr>
              <a:t>Vous </a:t>
            </a:r>
            <a:r>
              <a:rPr lang="fr-FR" sz="1600" b="1" dirty="0">
                <a:latin typeface="Marianne"/>
              </a:rPr>
              <a:t>importez</a:t>
            </a:r>
            <a:r>
              <a:rPr lang="fr-FR" sz="1600" dirty="0">
                <a:latin typeface="Marianne"/>
              </a:rPr>
              <a:t> votre document. Un message de succès vous indique lorsque l’import s’est passé correctement. Dans le cas contraire, des indications vous sont données pour corriger le document. Vous pouvez contacter l’assistance si l’import ne s’effectue pas après plusieurs essais.</a:t>
            </a:r>
            <a:endParaRPr dirty="0"/>
          </a:p>
          <a:p>
            <a:pPr algn="just">
              <a:defRPr/>
            </a:pPr>
            <a:endParaRPr lang="fr-FR" sz="1600" dirty="0">
              <a:latin typeface="Marianne"/>
            </a:endParaRPr>
          </a:p>
          <a:p>
            <a:pPr algn="just">
              <a:defRPr/>
            </a:pPr>
            <a:endParaRPr lang="fr-FR" sz="1600" dirty="0">
              <a:latin typeface="Marianne"/>
            </a:endParaRPr>
          </a:p>
          <a:p>
            <a:pPr algn="just">
              <a:defRPr/>
            </a:pPr>
            <a:r>
              <a:rPr lang="fr-FR" sz="1600" dirty="0">
                <a:latin typeface="Marianne"/>
              </a:rPr>
              <a:t>Lorsque vous cliquez sur « Terminer mon dépôt », une pop-in de confirmation apparaît. Une fois l’action confirmée, votre enrôlement repasse au statut « En cours», et sera instruit par l’ASP. </a:t>
            </a:r>
            <a:endParaRPr dirty="0"/>
          </a:p>
        </p:txBody>
      </p:sp>
      <p:sp>
        <p:nvSpPr>
          <p:cNvPr id="17" name="Ellipse 21"/>
          <p:cNvSpPr>
            <a:spLocks noChangeAspect="1"/>
          </p:cNvSpPr>
          <p:nvPr/>
        </p:nvSpPr>
        <p:spPr bwMode="auto">
          <a:xfrm>
            <a:off x="10885139" y="3979959"/>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8" name="Ellipse 21"/>
          <p:cNvSpPr>
            <a:spLocks noChangeAspect="1"/>
          </p:cNvSpPr>
          <p:nvPr/>
        </p:nvSpPr>
        <p:spPr bwMode="auto">
          <a:xfrm>
            <a:off x="10885139" y="5895983"/>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9" name="Rectangle : coins arrondis 22"/>
          <p:cNvSpPr>
            <a:spLocks noChangeAspect="1"/>
          </p:cNvSpPr>
          <p:nvPr/>
        </p:nvSpPr>
        <p:spPr bwMode="auto">
          <a:xfrm>
            <a:off x="8417931" y="7638007"/>
            <a:ext cx="1440160" cy="490128"/>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30" name="Rectangle : coins arrondis 22"/>
          <p:cNvSpPr>
            <a:spLocks noChangeAspect="1"/>
          </p:cNvSpPr>
          <p:nvPr/>
        </p:nvSpPr>
        <p:spPr bwMode="auto">
          <a:xfrm>
            <a:off x="4227470" y="7023205"/>
            <a:ext cx="720080" cy="242492"/>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4" name="Ellipse 21"/>
          <p:cNvSpPr>
            <a:spLocks noChangeAspect="1"/>
          </p:cNvSpPr>
          <p:nvPr/>
        </p:nvSpPr>
        <p:spPr bwMode="auto">
          <a:xfrm>
            <a:off x="10885139" y="2698749"/>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6" name="Ellipse 21"/>
          <p:cNvSpPr>
            <a:spLocks noChangeAspect="1"/>
          </p:cNvSpPr>
          <p:nvPr/>
        </p:nvSpPr>
        <p:spPr bwMode="auto">
          <a:xfrm>
            <a:off x="3761941" y="6062948"/>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8" name="Ellipse 21"/>
          <p:cNvSpPr>
            <a:spLocks noChangeAspect="1"/>
          </p:cNvSpPr>
          <p:nvPr/>
        </p:nvSpPr>
        <p:spPr bwMode="auto">
          <a:xfrm>
            <a:off x="3755432" y="6933635"/>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3" name="Rectangle 2"/>
          <p:cNvSpPr/>
          <p:nvPr/>
        </p:nvSpPr>
        <p:spPr bwMode="auto">
          <a:xfrm>
            <a:off x="1981672" y="3058749"/>
            <a:ext cx="1584175" cy="141828"/>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5" name="Ellipse 21"/>
          <p:cNvSpPr>
            <a:spLocks noChangeAspect="1"/>
          </p:cNvSpPr>
          <p:nvPr/>
        </p:nvSpPr>
        <p:spPr bwMode="auto">
          <a:xfrm>
            <a:off x="8095496" y="7485637"/>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9" name="Titre 1"/>
          <p:cNvSpPr>
            <a:spLocks noGrp="1"/>
          </p:cNvSpPr>
          <p:nvPr>
            <p:ph type="title"/>
          </p:nvPr>
        </p:nvSpPr>
        <p:spPr bwMode="auto">
          <a:xfrm>
            <a:off x="539660" y="840160"/>
            <a:ext cx="15898884" cy="1007982"/>
          </a:xfrm>
        </p:spPr>
        <p:txBody>
          <a:bodyPr vert="horz" lIns="127970" tIns="63988" rIns="127970" bIns="63988" rtlCol="0" anchor="ctr">
            <a:noAutofit/>
          </a:bodyPr>
          <a:lstStyle/>
          <a:p>
            <a:pPr>
              <a:defRPr/>
            </a:pPr>
            <a:r>
              <a:rPr lang="fr-FR" sz="2800" dirty="0">
                <a:latin typeface="Marianne"/>
              </a:rPr>
              <a:t>6. Le dépôt de pièces justificatives supplémentaires sur un enrôlement complémentaire</a:t>
            </a:r>
            <a:endParaRPr dirty="0"/>
          </a:p>
        </p:txBody>
      </p:sp>
      <p:sp>
        <p:nvSpPr>
          <p:cNvPr id="20" name="Rectangle 19"/>
          <p:cNvSpPr/>
          <p:nvPr/>
        </p:nvSpPr>
        <p:spPr bwMode="auto">
          <a:xfrm>
            <a:off x="1981672" y="3423891"/>
            <a:ext cx="1584175" cy="141828"/>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2" name="Rectangle : avec coins arrondis en haut 17"/>
          <p:cNvSpPr>
            <a:spLocks noChangeAspect="1"/>
          </p:cNvSpPr>
          <p:nvPr/>
        </p:nvSpPr>
        <p:spPr bwMode="auto">
          <a:xfrm>
            <a:off x="541512" y="1843826"/>
            <a:ext cx="9505056" cy="6537045"/>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pic>
        <p:nvPicPr>
          <p:cNvPr id="10" name="Image 9">
            <a:extLst>
              <a:ext uri="{FF2B5EF4-FFF2-40B4-BE49-F238E27FC236}">
                <a16:creationId xmlns:a16="http://schemas.microsoft.com/office/drawing/2014/main" id="{F5453F8A-7A1E-F436-7B96-1334CDEBCD09}"/>
              </a:ext>
            </a:extLst>
          </p:cNvPr>
          <p:cNvPicPr>
            <a:picLocks noChangeAspect="1"/>
          </p:cNvPicPr>
          <p:nvPr/>
        </p:nvPicPr>
        <p:blipFill>
          <a:blip r:embed="rId3"/>
          <a:stretch>
            <a:fillRect/>
          </a:stretch>
        </p:blipFill>
        <p:spPr>
          <a:xfrm>
            <a:off x="4293318" y="5590710"/>
            <a:ext cx="5597373" cy="508119"/>
          </a:xfrm>
          <a:prstGeom prst="rect">
            <a:avLst/>
          </a:prstGeom>
        </p:spPr>
      </p:pic>
      <p:sp>
        <p:nvSpPr>
          <p:cNvPr id="28" name="Rectangle : coins arrondis 22"/>
          <p:cNvSpPr>
            <a:spLocks noChangeAspect="1"/>
          </p:cNvSpPr>
          <p:nvPr/>
        </p:nvSpPr>
        <p:spPr bwMode="auto">
          <a:xfrm>
            <a:off x="4227470" y="5084017"/>
            <a:ext cx="5630621" cy="1804815"/>
          </a:xfrm>
          <a:prstGeom prst="roundRect">
            <a:avLst>
              <a:gd name="adj" fmla="val 701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65991630" name="Espace réservé pour une image  1"/>
          <p:cNvSpPr>
            <a:spLocks noGrp="1"/>
          </p:cNvSpPr>
          <p:nvPr>
            <p:ph type="pic" sz="quarter" idx="13"/>
          </p:nvPr>
        </p:nvSpPr>
        <p:spPr bwMode="auto">
          <a:xfrm>
            <a:off x="0" y="1344215"/>
            <a:ext cx="17068799" cy="8295387"/>
          </a:xfrm>
        </p:spPr>
        <p:txBody>
          <a:bodyPr/>
          <a:lstStyle/>
          <a:p>
            <a:pPr>
              <a:defRPr/>
            </a:pPr>
            <a:r>
              <a:rPr lang="fr-FR" dirty="0"/>
              <a:t>   </a:t>
            </a:r>
            <a:endParaRPr dirty="0"/>
          </a:p>
        </p:txBody>
      </p:sp>
      <p:sp>
        <p:nvSpPr>
          <p:cNvPr id="1465371843" name="Titre 3"/>
          <p:cNvSpPr>
            <a:spLocks noGrp="1"/>
          </p:cNvSpPr>
          <p:nvPr>
            <p:ph type="title"/>
          </p:nvPr>
        </p:nvSpPr>
        <p:spPr bwMode="auto"/>
        <p:txBody>
          <a:bodyPr/>
          <a:lstStyle/>
          <a:p>
            <a:pPr marL="0" indent="0">
              <a:buNone/>
              <a:defRPr/>
            </a:pPr>
            <a:r>
              <a:rPr lang="fr-FR" dirty="0">
                <a:latin typeface="Marianne"/>
              </a:rPr>
              <a:t>7. Finaliser une demande d’enrôlement anticipé</a:t>
            </a:r>
            <a:endParaRPr dirty="0"/>
          </a:p>
        </p:txBody>
      </p:sp>
      <p:sp>
        <p:nvSpPr>
          <p:cNvPr id="1869272463" name="Espace réservé du numéro de diapositive 4"/>
          <p:cNvSpPr>
            <a:spLocks noGrp="1"/>
          </p:cNvSpPr>
          <p:nvPr>
            <p:ph type="sldNum" sz="quarter" idx="4"/>
          </p:nvPr>
        </p:nvSpPr>
        <p:spPr bwMode="auto"/>
        <p:txBody>
          <a:bodyPr/>
          <a:lstStyle/>
          <a:p>
            <a:pPr>
              <a:defRPr/>
            </a:pPr>
            <a:fld id="{5B672657-6438-7224-BD84-A686D10812C2}" type="slidenum">
              <a:rPr lang="fr-FR">
                <a:solidFill>
                  <a:srgbClr val="FFFFFF"/>
                </a:solidFill>
              </a:rPr>
              <a:t>37</a:t>
            </a:fld>
            <a:endParaRPr lang="fr-FR" dirty="0">
              <a:solidFill>
                <a:srgbClr val="FFFFFF"/>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Espace réservé du numéro de diapositive 1"/>
          <p:cNvSpPr>
            <a:spLocks noGrp="1"/>
          </p:cNvSpPr>
          <p:nvPr>
            <p:ph type="sldNum" sz="quarter" idx="12"/>
          </p:nvPr>
        </p:nvSpPr>
        <p:spPr bwMode="auto"/>
        <p:txBody>
          <a:bodyPr/>
          <a:lstStyle/>
          <a:p>
            <a:pPr>
              <a:defRPr/>
            </a:pPr>
            <a:fld id="{975A587B-5814-4D9B-9598-FE9CB954CB01}" type="slidenum">
              <a:rPr lang="fr-FR"/>
              <a:t>38</a:t>
            </a:fld>
            <a:endParaRPr lang="fr-FR" dirty="0"/>
          </a:p>
        </p:txBody>
      </p:sp>
      <p:sp>
        <p:nvSpPr>
          <p:cNvPr id="15" name="Titre 6"/>
          <p:cNvSpPr txBox="1"/>
          <p:nvPr/>
        </p:nvSpPr>
        <p:spPr bwMode="auto">
          <a:xfrm>
            <a:off x="295128" y="883981"/>
            <a:ext cx="13692055" cy="951261"/>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7. Finaliser une demande d’enrôlement anticipé - Connexion au portail public</a:t>
            </a:r>
            <a:endParaRPr dirty="0"/>
          </a:p>
        </p:txBody>
      </p:sp>
      <p:pic>
        <p:nvPicPr>
          <p:cNvPr id="11" name="Picture 2"/>
          <p:cNvPicPr>
            <a:picLocks noChangeAspect="1" noChangeArrowheads="1"/>
          </p:cNvPicPr>
          <p:nvPr/>
        </p:nvPicPr>
        <p:blipFill>
          <a:blip r:embed="rId2"/>
          <a:srcRect b="6998"/>
          <a:stretch/>
        </p:blipFill>
        <p:spPr bwMode="auto">
          <a:xfrm>
            <a:off x="629981" y="3075408"/>
            <a:ext cx="8209281" cy="5538017"/>
          </a:xfrm>
          <a:prstGeom prst="rect">
            <a:avLst/>
          </a:prstGeom>
          <a:noFill/>
          <a:ln w="28575">
            <a:solidFill>
              <a:schemeClr val="accent3"/>
            </a:solidFill>
            <a:miter lim="800000"/>
            <a:headEnd/>
            <a:tailEnd/>
          </a:ln>
          <a:effectLst/>
        </p:spPr>
      </p:pic>
      <p:sp>
        <p:nvSpPr>
          <p:cNvPr id="14" name="Ellipse 21"/>
          <p:cNvSpPr>
            <a:spLocks noChangeAspect="1"/>
          </p:cNvSpPr>
          <p:nvPr/>
        </p:nvSpPr>
        <p:spPr bwMode="auto">
          <a:xfrm>
            <a:off x="10352931" y="310096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6" name="ZoneTexte 20"/>
          <p:cNvSpPr/>
          <p:nvPr/>
        </p:nvSpPr>
        <p:spPr bwMode="auto">
          <a:xfrm>
            <a:off x="10862320" y="3075408"/>
            <a:ext cx="6066192" cy="830997"/>
          </a:xfrm>
          <a:prstGeom prst="rect">
            <a:avLst/>
          </a:prstGeom>
          <a:noFill/>
        </p:spPr>
        <p:txBody>
          <a:bodyPr wrap="square" rtlCol="0">
            <a:spAutoFit/>
          </a:bodyPr>
          <a:lstStyle/>
          <a:p>
            <a:pPr algn="just">
              <a:defRPr/>
            </a:pPr>
            <a:r>
              <a:rPr lang="fr-FR" sz="1600" dirty="0">
                <a:latin typeface="Marianne"/>
              </a:rPr>
              <a:t>Vous possédez déjà un enrôlement vous donnant accès au portail Ségur, vous cliquez sur « </a:t>
            </a:r>
            <a:r>
              <a:rPr lang="fr-FR" sz="1600" b="1" dirty="0">
                <a:latin typeface="Marianne"/>
              </a:rPr>
              <a:t>Se connecter</a:t>
            </a:r>
            <a:r>
              <a:rPr lang="fr-FR" sz="1600" dirty="0">
                <a:latin typeface="Marianne"/>
              </a:rPr>
              <a:t> ».</a:t>
            </a:r>
            <a:endParaRPr dirty="0"/>
          </a:p>
          <a:p>
            <a:pPr algn="just">
              <a:defRPr/>
            </a:pPr>
            <a:endParaRPr lang="fr-FR" sz="1600" dirty="0">
              <a:latin typeface="Marianne"/>
            </a:endParaRPr>
          </a:p>
        </p:txBody>
      </p:sp>
      <p:sp>
        <p:nvSpPr>
          <p:cNvPr id="18" name="Ellipse 21"/>
          <p:cNvSpPr>
            <a:spLocks noChangeAspect="1"/>
          </p:cNvSpPr>
          <p:nvPr/>
        </p:nvSpPr>
        <p:spPr bwMode="auto">
          <a:xfrm>
            <a:off x="1168288" y="4855806"/>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20" name="Rectangle : coins arrondis 23"/>
          <p:cNvSpPr/>
          <p:nvPr/>
        </p:nvSpPr>
        <p:spPr bwMode="auto">
          <a:xfrm>
            <a:off x="1572365" y="4854639"/>
            <a:ext cx="2988000" cy="343179"/>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2" name="Ellipse 21"/>
          <p:cNvSpPr>
            <a:spLocks noChangeAspect="1"/>
          </p:cNvSpPr>
          <p:nvPr/>
        </p:nvSpPr>
        <p:spPr bwMode="auto">
          <a:xfrm>
            <a:off x="11677296" y="513299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23" name="ZoneTexte 20"/>
          <p:cNvSpPr/>
          <p:nvPr/>
        </p:nvSpPr>
        <p:spPr bwMode="auto">
          <a:xfrm>
            <a:off x="12189481" y="5041163"/>
            <a:ext cx="4439423" cy="1569660"/>
          </a:xfrm>
          <a:prstGeom prst="rect">
            <a:avLst/>
          </a:prstGeom>
          <a:noFill/>
        </p:spPr>
        <p:txBody>
          <a:bodyPr wrap="square" rtlCol="0">
            <a:spAutoFit/>
          </a:bodyPr>
          <a:lstStyle/>
          <a:p>
            <a:pPr algn="just">
              <a:defRPr/>
            </a:pPr>
            <a:r>
              <a:rPr lang="fr-FR" sz="1600" dirty="0">
                <a:latin typeface="Marianne"/>
              </a:rPr>
              <a:t>Pour vous connecter, vous devez renseigner les login et mot de passe qui vous ont été transmis à l’issue de votre premier enrôlement (ou le mot de passe que vous avez modifié si vous vous êtes déjà connecté une première fois). </a:t>
            </a:r>
            <a:endParaRPr dirty="0"/>
          </a:p>
        </p:txBody>
      </p:sp>
      <p:sp>
        <p:nvSpPr>
          <p:cNvPr id="24" name="Ellipse 21"/>
          <p:cNvSpPr>
            <a:spLocks noChangeAspect="1"/>
          </p:cNvSpPr>
          <p:nvPr/>
        </p:nvSpPr>
        <p:spPr bwMode="auto">
          <a:xfrm>
            <a:off x="11677296" y="751780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5" name="ZoneTexte 19"/>
          <p:cNvSpPr/>
          <p:nvPr/>
        </p:nvSpPr>
        <p:spPr bwMode="auto">
          <a:xfrm>
            <a:off x="12198038" y="7434704"/>
            <a:ext cx="4465196" cy="830997"/>
          </a:xfrm>
          <a:prstGeom prst="rect">
            <a:avLst/>
          </a:prstGeom>
          <a:noFill/>
        </p:spPr>
        <p:txBody>
          <a:bodyPr wrap="square" rtlCol="0">
            <a:spAutoFit/>
          </a:bodyPr>
          <a:lstStyle/>
          <a:p>
            <a:pPr algn="just">
              <a:defRPr/>
            </a:pPr>
            <a:r>
              <a:rPr lang="fr-FR" sz="1600" dirty="0">
                <a:latin typeface="Marianne"/>
              </a:rPr>
              <a:t>Vous cliquez sur </a:t>
            </a:r>
            <a:r>
              <a:rPr lang="fr-FR" sz="1600" b="1" dirty="0">
                <a:latin typeface="Marianne"/>
              </a:rPr>
              <a:t>« J’ai oublié mon identifiant »</a:t>
            </a:r>
            <a:r>
              <a:rPr lang="fr-FR" sz="1600" dirty="0">
                <a:latin typeface="Marianne"/>
              </a:rPr>
              <a:t> ou </a:t>
            </a:r>
            <a:r>
              <a:rPr lang="fr-FR" sz="1600" b="1" dirty="0">
                <a:latin typeface="Marianne"/>
              </a:rPr>
              <a:t>« J’ai oublié mon mot de passe »</a:t>
            </a:r>
            <a:r>
              <a:rPr lang="fr-FR" sz="1600" dirty="0">
                <a:latin typeface="Marianne"/>
              </a:rPr>
              <a:t> en cas de perte des identifiants.</a:t>
            </a:r>
            <a:endParaRPr sz="1600" dirty="0">
              <a:latin typeface="Marianne"/>
            </a:endParaRPr>
          </a:p>
        </p:txBody>
      </p:sp>
      <p:pic>
        <p:nvPicPr>
          <p:cNvPr id="26" name="Picture 2"/>
          <p:cNvPicPr>
            <a:picLocks noChangeAspect="1" noChangeArrowheads="1"/>
          </p:cNvPicPr>
          <p:nvPr/>
        </p:nvPicPr>
        <p:blipFill>
          <a:blip r:embed="rId3"/>
          <a:stretch/>
        </p:blipFill>
        <p:spPr bwMode="auto">
          <a:xfrm>
            <a:off x="6751756" y="6192141"/>
            <a:ext cx="3545106" cy="2853922"/>
          </a:xfrm>
          <a:prstGeom prst="rect">
            <a:avLst/>
          </a:prstGeom>
          <a:noFill/>
          <a:ln>
            <a:noFill/>
          </a:ln>
        </p:spPr>
      </p:pic>
      <p:sp>
        <p:nvSpPr>
          <p:cNvPr id="27" name="Rectangle : avec coins arrondis en haut 17"/>
          <p:cNvSpPr>
            <a:spLocks noChangeAspect="1"/>
          </p:cNvSpPr>
          <p:nvPr/>
        </p:nvSpPr>
        <p:spPr bwMode="auto">
          <a:xfrm>
            <a:off x="6695689" y="6099744"/>
            <a:ext cx="3657241" cy="2946319"/>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p>
        </p:txBody>
      </p:sp>
      <p:sp>
        <p:nvSpPr>
          <p:cNvPr id="28" name="Rectangle : coins arrondis 22"/>
          <p:cNvSpPr>
            <a:spLocks noChangeAspect="1"/>
          </p:cNvSpPr>
          <p:nvPr/>
        </p:nvSpPr>
        <p:spPr bwMode="auto">
          <a:xfrm>
            <a:off x="6751756" y="6730437"/>
            <a:ext cx="3545106" cy="1051991"/>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9" name="Rectangle : coins arrondis 23"/>
          <p:cNvSpPr>
            <a:spLocks noChangeAspect="1"/>
          </p:cNvSpPr>
          <p:nvPr/>
        </p:nvSpPr>
        <p:spPr bwMode="auto">
          <a:xfrm>
            <a:off x="8702080" y="7865525"/>
            <a:ext cx="1594782" cy="544113"/>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30" name="Ellipse 18"/>
          <p:cNvSpPr>
            <a:spLocks noChangeAspect="1"/>
          </p:cNvSpPr>
          <p:nvPr/>
        </p:nvSpPr>
        <p:spPr bwMode="auto">
          <a:xfrm>
            <a:off x="8380309" y="7895756"/>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31" name="Ellipse 21"/>
          <p:cNvSpPr>
            <a:spLocks noChangeAspect="1"/>
          </p:cNvSpPr>
          <p:nvPr/>
        </p:nvSpPr>
        <p:spPr bwMode="auto">
          <a:xfrm>
            <a:off x="6551689" y="6716496"/>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32" name="Espace réservé du contenu 74"/>
          <p:cNvSpPr/>
          <p:nvPr/>
        </p:nvSpPr>
        <p:spPr bwMode="auto">
          <a:xfrm>
            <a:off x="582617" y="1836062"/>
            <a:ext cx="15492220" cy="1052602"/>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just" defTabSz="1279698">
              <a:spcAft>
                <a:spcPts val="1000"/>
              </a:spcAft>
              <a:defRPr/>
            </a:pPr>
            <a:r>
              <a:rPr lang="fr-FR" sz="1600" b="0" dirty="0">
                <a:latin typeface="Marianne"/>
                <a:ea typeface="+mn-ea"/>
                <a:cs typeface="+mn-cs"/>
              </a:rPr>
              <a:t>Pour accéder au portail public ASP du Ségur Numérique, vous devez vous rendre à l’adresse suivante :</a:t>
            </a:r>
            <a:r>
              <a:rPr lang="fr-FR" sz="1600" b="0" u="sng" dirty="0">
                <a:latin typeface="Marianne"/>
                <a:ea typeface="+mn-ea"/>
                <a:cs typeface="+mn-cs"/>
                <a:hlinkClick r:id="rId4" tooltip="https://segurnum.asp-public.fr/segurnum/"/>
              </a:rPr>
              <a:t>https://segurnum.asp-public.fr/segurnum/</a:t>
            </a:r>
            <a:endParaRPr lang="fr-FR" sz="1600" b="0" dirty="0">
              <a:latin typeface="Marianne"/>
              <a:ea typeface="+mn-ea"/>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Image 2">
            <a:extLst>
              <a:ext uri="{FF2B5EF4-FFF2-40B4-BE49-F238E27FC236}">
                <a16:creationId xmlns:a16="http://schemas.microsoft.com/office/drawing/2014/main" id="{385E3149-BE7E-B365-9A6B-7D349C1036BD}"/>
              </a:ext>
            </a:extLst>
          </p:cNvPr>
          <p:cNvPicPr>
            <a:picLocks noChangeAspect="1"/>
          </p:cNvPicPr>
          <p:nvPr/>
        </p:nvPicPr>
        <p:blipFill>
          <a:blip r:embed="rId2"/>
          <a:stretch>
            <a:fillRect/>
          </a:stretch>
        </p:blipFill>
        <p:spPr>
          <a:xfrm>
            <a:off x="1097712" y="1792264"/>
            <a:ext cx="11541143" cy="3946264"/>
          </a:xfrm>
          <a:prstGeom prst="rect">
            <a:avLst/>
          </a:prstGeom>
        </p:spPr>
      </p:pic>
      <p:sp>
        <p:nvSpPr>
          <p:cNvPr id="929800523" name="Espace réservé du numéro de diapositive 1"/>
          <p:cNvSpPr>
            <a:spLocks noGrp="1"/>
          </p:cNvSpPr>
          <p:nvPr>
            <p:ph type="sldNum" sz="quarter" idx="12"/>
          </p:nvPr>
        </p:nvSpPr>
        <p:spPr bwMode="auto"/>
        <p:txBody>
          <a:bodyPr/>
          <a:lstStyle/>
          <a:p>
            <a:pPr>
              <a:defRPr/>
            </a:pPr>
            <a:fld id="{08D1F6C8-71E5-A45D-8D17-3966435CECF7}" type="slidenum">
              <a:rPr lang="fr-FR"/>
              <a:t>39</a:t>
            </a:fld>
            <a:endParaRPr lang="fr-FR" dirty="0"/>
          </a:p>
        </p:txBody>
      </p:sp>
      <p:sp>
        <p:nvSpPr>
          <p:cNvPr id="453234734" name="Titre 6"/>
          <p:cNvSpPr txBox="1"/>
          <p:nvPr/>
        </p:nvSpPr>
        <p:spPr bwMode="auto">
          <a:xfrm>
            <a:off x="227249" y="646135"/>
            <a:ext cx="15952340" cy="951260"/>
          </a:xfrm>
          <a:prstGeom prst="rect">
            <a:avLst/>
          </a:prstGeom>
        </p:spPr>
        <p:txBody>
          <a:bodyPr vert="horz" lIns="127969" tIns="63986" rIns="127969" bIns="63986" rtlCol="0" anchor="b">
            <a:normAutofit/>
          </a:bodyPr>
          <a:lstStyle>
            <a:lvl1pPr marL="19996" indent="0" algn="l" defTabSz="1279729">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7. Finaliser un enrôlement anticipé – Accéder à la demande d’enrôlement</a:t>
            </a:r>
            <a:endParaRPr dirty="0"/>
          </a:p>
        </p:txBody>
      </p:sp>
      <p:sp>
        <p:nvSpPr>
          <p:cNvPr id="1605750947" name="ZoneTexte 20"/>
          <p:cNvSpPr/>
          <p:nvPr/>
        </p:nvSpPr>
        <p:spPr bwMode="auto">
          <a:xfrm>
            <a:off x="541512" y="8590645"/>
            <a:ext cx="15323814" cy="338553"/>
          </a:xfrm>
          <a:prstGeom prst="rect">
            <a:avLst/>
          </a:prstGeom>
          <a:noFill/>
        </p:spPr>
        <p:txBody>
          <a:bodyPr wrap="square" rtlCol="0">
            <a:spAutoFit/>
          </a:bodyPr>
          <a:lstStyle/>
          <a:p>
            <a:pPr algn="just">
              <a:defRPr/>
            </a:pPr>
            <a:r>
              <a:rPr lang="fr-FR" sz="1600" dirty="0">
                <a:latin typeface="Marianne"/>
              </a:rPr>
              <a:t>Les écrans du portail SEGURNUM sont expliqués en détail dans le guide utilisateur </a:t>
            </a:r>
            <a:r>
              <a:rPr lang="fr-FR" sz="1600" b="1" dirty="0">
                <a:latin typeface="Marianne"/>
              </a:rPr>
              <a:t>« Les écrans du portail Ségur Numérique »</a:t>
            </a:r>
            <a:endParaRPr sz="3200" b="1" dirty="0">
              <a:latin typeface="Marianne"/>
            </a:endParaRPr>
          </a:p>
        </p:txBody>
      </p:sp>
      <p:sp>
        <p:nvSpPr>
          <p:cNvPr id="2019864914" name="ZoneTexte 20"/>
          <p:cNvSpPr/>
          <p:nvPr/>
        </p:nvSpPr>
        <p:spPr bwMode="auto">
          <a:xfrm>
            <a:off x="8917133" y="6456784"/>
            <a:ext cx="7262456" cy="1938992"/>
          </a:xfrm>
          <a:prstGeom prst="rect">
            <a:avLst/>
          </a:prstGeom>
          <a:noFill/>
        </p:spPr>
        <p:txBody>
          <a:bodyPr wrap="square" rtlCol="0">
            <a:spAutoFit/>
          </a:bodyPr>
          <a:lstStyle/>
          <a:p>
            <a:pPr algn="just">
              <a:defRPr/>
            </a:pPr>
            <a:r>
              <a:rPr lang="fr-FR" sz="1600" dirty="0">
                <a:latin typeface="Marianne"/>
              </a:rPr>
              <a:t>Le </a:t>
            </a:r>
            <a:r>
              <a:rPr lang="fr-FR" sz="1600" b="1" dirty="0">
                <a:latin typeface="Marianne"/>
              </a:rPr>
              <a:t>type d’enrôlement </a:t>
            </a:r>
            <a:r>
              <a:rPr lang="fr-FR" sz="1600" dirty="0">
                <a:latin typeface="Marianne"/>
              </a:rPr>
              <a:t>est indiqué dans le tableau dans la colonne « Type d’enrôlement » ce qui vous permet de voir s’il s’agit d’un enrôlement initial/complémentaire anticipé.</a:t>
            </a:r>
            <a:endParaRPr dirty="0"/>
          </a:p>
          <a:p>
            <a:pPr algn="just">
              <a:defRPr/>
            </a:pPr>
            <a:endParaRPr lang="fr-FR" sz="1200" dirty="0">
              <a:latin typeface="Marianne"/>
            </a:endParaRPr>
          </a:p>
          <a:p>
            <a:pPr algn="just">
              <a:defRPr/>
            </a:pPr>
            <a:endParaRPr lang="fr-FR" sz="1200" dirty="0">
              <a:latin typeface="Marianne"/>
            </a:endParaRPr>
          </a:p>
          <a:p>
            <a:pPr algn="just">
              <a:defRPr/>
            </a:pPr>
            <a:r>
              <a:rPr lang="fr-FR" sz="1600" dirty="0">
                <a:latin typeface="Marianne"/>
              </a:rPr>
              <a:t>Vous cliquez sur « Déposer des certificat(s) » pour accéder à l’écran détaillant votre demande d’enrôlement où vous pourrez déposer votre attestation de référencement et votre certificat/attestation HDS.</a:t>
            </a:r>
            <a:endParaRPr dirty="0"/>
          </a:p>
        </p:txBody>
      </p:sp>
      <p:sp>
        <p:nvSpPr>
          <p:cNvPr id="392268494" name="Ellipse 21"/>
          <p:cNvSpPr>
            <a:spLocks noChangeAspect="1"/>
          </p:cNvSpPr>
          <p:nvPr/>
        </p:nvSpPr>
        <p:spPr bwMode="auto">
          <a:xfrm>
            <a:off x="723599" y="6478966"/>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838478012" name="Ellipse 21"/>
          <p:cNvSpPr>
            <a:spLocks noChangeAspect="1"/>
          </p:cNvSpPr>
          <p:nvPr/>
        </p:nvSpPr>
        <p:spPr bwMode="auto">
          <a:xfrm>
            <a:off x="723599" y="7485689"/>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384779165" name="Ellipse 21"/>
          <p:cNvSpPr>
            <a:spLocks noChangeAspect="1"/>
          </p:cNvSpPr>
          <p:nvPr/>
        </p:nvSpPr>
        <p:spPr bwMode="auto">
          <a:xfrm>
            <a:off x="8334000" y="6478966"/>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042158069" name="Ellipse 21"/>
          <p:cNvSpPr>
            <a:spLocks noChangeAspect="1"/>
          </p:cNvSpPr>
          <p:nvPr/>
        </p:nvSpPr>
        <p:spPr bwMode="auto">
          <a:xfrm>
            <a:off x="8334000" y="7485689"/>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21" name="ZoneTexte 20"/>
          <p:cNvSpPr/>
          <p:nvPr/>
        </p:nvSpPr>
        <p:spPr bwMode="auto">
          <a:xfrm>
            <a:off x="1297575" y="6456784"/>
            <a:ext cx="6300721" cy="1692771"/>
          </a:xfrm>
          <a:prstGeom prst="rect">
            <a:avLst/>
          </a:prstGeom>
          <a:noFill/>
        </p:spPr>
        <p:txBody>
          <a:bodyPr wrap="square" rtlCol="0">
            <a:spAutoFit/>
          </a:bodyPr>
          <a:lstStyle/>
          <a:p>
            <a:pPr algn="just">
              <a:defRPr/>
            </a:pPr>
            <a:r>
              <a:rPr lang="fr-FR" sz="1600" dirty="0">
                <a:latin typeface="Marianne"/>
              </a:rPr>
              <a:t>Dans le menu principal, vous sélectionnez l’onglet « Enrôlement » puis « Gérer mes demandes d’enrôlement ».</a:t>
            </a:r>
            <a:endParaRPr dirty="0"/>
          </a:p>
          <a:p>
            <a:pPr algn="just">
              <a:defRPr/>
            </a:pPr>
            <a:endParaRPr lang="fr-FR" sz="1200" dirty="0">
              <a:latin typeface="Marianne"/>
            </a:endParaRPr>
          </a:p>
          <a:p>
            <a:pPr algn="just">
              <a:defRPr/>
            </a:pPr>
            <a:endParaRPr lang="fr-FR" sz="1200" dirty="0">
              <a:latin typeface="Marianne"/>
            </a:endParaRPr>
          </a:p>
          <a:p>
            <a:pPr algn="just">
              <a:defRPr/>
            </a:pPr>
            <a:r>
              <a:rPr lang="fr-FR" sz="1600" dirty="0">
                <a:latin typeface="Marianne"/>
              </a:rPr>
              <a:t>Dans le tableau </a:t>
            </a:r>
            <a:r>
              <a:rPr lang="fr-FR" sz="1600" b="1" dirty="0">
                <a:latin typeface="Marianne" pitchFamily="50" charset="0"/>
              </a:rPr>
              <a:t>Liste des demandes d’ enrôlements </a:t>
            </a:r>
            <a:r>
              <a:rPr lang="fr-FR" sz="1600" i="1" dirty="0">
                <a:latin typeface="Marianne" pitchFamily="50" charset="0"/>
              </a:rPr>
              <a:t>(</a:t>
            </a:r>
            <a:r>
              <a:rPr lang="fr-FR" sz="1600" i="1" dirty="0">
                <a:latin typeface="Marianne" pitchFamily="50" charset="0"/>
                <a:hlinkClick r:id="rId3" action="ppaction://hlinksldjump"/>
              </a:rPr>
              <a:t>décrit p4</a:t>
            </a:r>
            <a:r>
              <a:rPr lang="fr-FR" sz="1600" i="1" dirty="0">
                <a:latin typeface="Marianne" pitchFamily="50" charset="0"/>
              </a:rPr>
              <a:t>4) </a:t>
            </a:r>
            <a:r>
              <a:rPr lang="fr-FR" sz="1600" dirty="0">
                <a:latin typeface="Marianne"/>
              </a:rPr>
              <a:t>,</a:t>
            </a:r>
            <a:r>
              <a:rPr lang="fr-FR" sz="1600" dirty="0"/>
              <a:t> u</a:t>
            </a:r>
            <a:r>
              <a:rPr lang="fr-FR" sz="1600" dirty="0">
                <a:latin typeface="Marianne"/>
              </a:rPr>
              <a:t>ne demande d’enrôlement anticipé à finaliser est au statut </a:t>
            </a:r>
            <a:r>
              <a:rPr lang="fr-FR" sz="1600" b="1" dirty="0">
                <a:latin typeface="Marianne"/>
              </a:rPr>
              <a:t>Validation partielle - En attente de certificat(s</a:t>
            </a:r>
            <a:r>
              <a:rPr lang="fr-FR" sz="1600" dirty="0">
                <a:latin typeface="Marianne"/>
              </a:rPr>
              <a:t>).</a:t>
            </a:r>
            <a:endParaRPr dirty="0"/>
          </a:p>
        </p:txBody>
      </p:sp>
      <p:sp>
        <p:nvSpPr>
          <p:cNvPr id="20" name="Rectangle : coins arrondis 23"/>
          <p:cNvSpPr>
            <a:spLocks noChangeAspect="1"/>
          </p:cNvSpPr>
          <p:nvPr/>
        </p:nvSpPr>
        <p:spPr bwMode="auto">
          <a:xfrm>
            <a:off x="1630897" y="1850829"/>
            <a:ext cx="1718928" cy="721829"/>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2" name="Rectangle : coins arrondis 23"/>
          <p:cNvSpPr>
            <a:spLocks noChangeAspect="1"/>
          </p:cNvSpPr>
          <p:nvPr/>
        </p:nvSpPr>
        <p:spPr bwMode="auto">
          <a:xfrm>
            <a:off x="10982672" y="4225986"/>
            <a:ext cx="1656183" cy="342925"/>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3" name="Ellipse 21"/>
          <p:cNvSpPr>
            <a:spLocks noChangeAspect="1"/>
          </p:cNvSpPr>
          <p:nvPr/>
        </p:nvSpPr>
        <p:spPr bwMode="auto">
          <a:xfrm>
            <a:off x="1295846" y="2037653"/>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24" name="Ellipse 21"/>
          <p:cNvSpPr>
            <a:spLocks noChangeAspect="1"/>
          </p:cNvSpPr>
          <p:nvPr/>
        </p:nvSpPr>
        <p:spPr bwMode="auto">
          <a:xfrm>
            <a:off x="780398" y="3493971"/>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25" name="Ellipse 21"/>
          <p:cNvSpPr>
            <a:spLocks noChangeAspect="1"/>
          </p:cNvSpPr>
          <p:nvPr/>
        </p:nvSpPr>
        <p:spPr bwMode="auto">
          <a:xfrm>
            <a:off x="8773133" y="4403623"/>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6" name="Rectangle 25"/>
          <p:cNvSpPr/>
          <p:nvPr/>
        </p:nvSpPr>
        <p:spPr bwMode="auto">
          <a:xfrm>
            <a:off x="3146604" y="4152528"/>
            <a:ext cx="2147435" cy="41638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7" name="Rectangle : avec coins arrondis en haut 17"/>
          <p:cNvSpPr>
            <a:spLocks noChangeAspect="1"/>
          </p:cNvSpPr>
          <p:nvPr/>
        </p:nvSpPr>
        <p:spPr bwMode="auto">
          <a:xfrm>
            <a:off x="1068398" y="1683223"/>
            <a:ext cx="11714474" cy="4197497"/>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19" name="Rectangle 18"/>
          <p:cNvSpPr/>
          <p:nvPr/>
        </p:nvSpPr>
        <p:spPr bwMode="auto">
          <a:xfrm>
            <a:off x="5341383" y="4285420"/>
            <a:ext cx="936104" cy="141828"/>
          </a:xfrm>
          <a:prstGeom prst="rect">
            <a:avLst/>
          </a:prstGeom>
          <a:solidFill>
            <a:srgbClr val="EEEE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4" name="Rectangle 3">
            <a:extLst>
              <a:ext uri="{FF2B5EF4-FFF2-40B4-BE49-F238E27FC236}">
                <a16:creationId xmlns:a16="http://schemas.microsoft.com/office/drawing/2014/main" id="{71F26A9C-50B0-F3BB-E142-1D453A6516E6}"/>
              </a:ext>
            </a:extLst>
          </p:cNvPr>
          <p:cNvSpPr/>
          <p:nvPr/>
        </p:nvSpPr>
        <p:spPr bwMode="auto">
          <a:xfrm>
            <a:off x="9009175" y="4152528"/>
            <a:ext cx="990049" cy="41638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5" name="Ellipse 21">
            <a:extLst>
              <a:ext uri="{FF2B5EF4-FFF2-40B4-BE49-F238E27FC236}">
                <a16:creationId xmlns:a16="http://schemas.microsoft.com/office/drawing/2014/main" id="{8A17CF77-9A33-DB8E-B647-489ED74D3BB3}"/>
              </a:ext>
            </a:extLst>
          </p:cNvPr>
          <p:cNvSpPr>
            <a:spLocks noChangeAspect="1"/>
          </p:cNvSpPr>
          <p:nvPr/>
        </p:nvSpPr>
        <p:spPr bwMode="auto">
          <a:xfrm>
            <a:off x="10705994" y="4512600"/>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496" y="2445703"/>
            <a:ext cx="9926637" cy="4900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2240118" name="Espace réservé du numéro de diapositive 1"/>
          <p:cNvSpPr>
            <a:spLocks noGrp="1"/>
          </p:cNvSpPr>
          <p:nvPr>
            <p:ph type="sldNum" sz="quarter" idx="12"/>
          </p:nvPr>
        </p:nvSpPr>
        <p:spPr bwMode="auto"/>
        <p:txBody>
          <a:bodyPr/>
          <a:lstStyle/>
          <a:p>
            <a:pPr>
              <a:defRPr/>
            </a:pPr>
            <a:fld id="{D53126EF-9F35-E2DA-F092-CFF92C83121D}" type="slidenum">
              <a:rPr lang="fr-FR"/>
              <a:t>40</a:t>
            </a:fld>
            <a:endParaRPr lang="fr-FR" dirty="0"/>
          </a:p>
        </p:txBody>
      </p:sp>
      <p:sp>
        <p:nvSpPr>
          <p:cNvPr id="1606966286" name="Titre 6"/>
          <p:cNvSpPr txBox="1"/>
          <p:nvPr/>
        </p:nvSpPr>
        <p:spPr bwMode="auto">
          <a:xfrm>
            <a:off x="214905" y="994720"/>
            <a:ext cx="15808324" cy="658067"/>
          </a:xfrm>
          <a:prstGeom prst="rect">
            <a:avLst/>
          </a:prstGeom>
        </p:spPr>
        <p:txBody>
          <a:bodyPr vert="horz" lIns="127968" tIns="63985" rIns="127968" bIns="63985" rtlCol="0" anchor="b">
            <a:normAutofit/>
          </a:bodyPr>
          <a:lstStyle>
            <a:lvl1pPr marL="19996" indent="0" algn="l" defTabSz="1279729">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7. Finaliser un enrôlement initial anticipé - dépôt de l’attestation de référencement</a:t>
            </a:r>
            <a:endParaRPr dirty="0"/>
          </a:p>
        </p:txBody>
      </p:sp>
      <p:sp>
        <p:nvSpPr>
          <p:cNvPr id="1696415235" name="ZoneTexte 20"/>
          <p:cNvSpPr/>
          <p:nvPr/>
        </p:nvSpPr>
        <p:spPr bwMode="auto">
          <a:xfrm>
            <a:off x="605010" y="8943061"/>
            <a:ext cx="15323814" cy="338553"/>
          </a:xfrm>
          <a:prstGeom prst="rect">
            <a:avLst/>
          </a:prstGeom>
          <a:noFill/>
        </p:spPr>
        <p:txBody>
          <a:bodyPr wrap="square" rtlCol="0">
            <a:spAutoFit/>
          </a:bodyPr>
          <a:lstStyle/>
          <a:p>
            <a:pPr algn="just">
              <a:defRPr/>
            </a:pPr>
            <a:r>
              <a:rPr lang="fr-FR" sz="1600" dirty="0">
                <a:latin typeface="Marianne"/>
              </a:rPr>
              <a:t>Les écrans du portail SEGURNUM sont expliqués en détail dans le guide utilisateur </a:t>
            </a:r>
            <a:r>
              <a:rPr lang="fr-FR" sz="1600" b="1" dirty="0">
                <a:latin typeface="Marianne"/>
              </a:rPr>
              <a:t>« Les écrans du portail Ségur Numérique »</a:t>
            </a:r>
            <a:endParaRPr sz="3200" b="1" dirty="0">
              <a:latin typeface="Marianne"/>
            </a:endParaRPr>
          </a:p>
        </p:txBody>
      </p:sp>
      <p:sp>
        <p:nvSpPr>
          <p:cNvPr id="1377294434" name="ZoneTexte 20"/>
          <p:cNvSpPr/>
          <p:nvPr/>
        </p:nvSpPr>
        <p:spPr bwMode="auto">
          <a:xfrm>
            <a:off x="11342710" y="2698749"/>
            <a:ext cx="5040562" cy="4001095"/>
          </a:xfrm>
          <a:prstGeom prst="rect">
            <a:avLst/>
          </a:prstGeom>
          <a:noFill/>
        </p:spPr>
        <p:txBody>
          <a:bodyPr wrap="square" rtlCol="0">
            <a:spAutoFit/>
          </a:bodyPr>
          <a:lstStyle/>
          <a:p>
            <a:pPr algn="just">
              <a:defRPr/>
            </a:pPr>
            <a:r>
              <a:rPr lang="fr-FR" sz="1600" dirty="0">
                <a:latin typeface="Marianne"/>
              </a:rPr>
              <a:t>Vous déposez l</a:t>
            </a:r>
            <a:r>
              <a:rPr lang="fr-FR" sz="1600" b="1" dirty="0">
                <a:latin typeface="Marianne"/>
              </a:rPr>
              <a:t>’attestation de référencement ANS</a:t>
            </a:r>
            <a:r>
              <a:rPr lang="fr-FR" sz="1600" dirty="0">
                <a:latin typeface="Marianne"/>
              </a:rPr>
              <a:t>. </a:t>
            </a:r>
          </a:p>
          <a:p>
            <a:pPr algn="just">
              <a:defRPr/>
            </a:pPr>
            <a:endParaRPr lang="fr-FR" sz="1600" dirty="0">
              <a:latin typeface="Marianne"/>
            </a:endParaRPr>
          </a:p>
          <a:p>
            <a:pPr algn="just">
              <a:defRPr/>
            </a:pPr>
            <a:endParaRPr lang="fr-FR" sz="1600" dirty="0">
              <a:latin typeface="Marianne"/>
            </a:endParaRPr>
          </a:p>
          <a:p>
            <a:pPr algn="just">
              <a:defRPr/>
            </a:pPr>
            <a:r>
              <a:rPr lang="fr-FR" sz="1600" dirty="0">
                <a:latin typeface="Marianne"/>
              </a:rPr>
              <a:t>Vous déposez le </a:t>
            </a:r>
            <a:r>
              <a:rPr lang="fr-FR" sz="1600" b="1" dirty="0">
                <a:latin typeface="Marianne"/>
              </a:rPr>
              <a:t>certificat d’hébergement de données de santé </a:t>
            </a:r>
            <a:r>
              <a:rPr lang="fr-FR" sz="1600" dirty="0">
                <a:latin typeface="Marianne"/>
              </a:rPr>
              <a:t>ou </a:t>
            </a:r>
            <a:r>
              <a:rPr lang="fr-FR" sz="1600" b="1" dirty="0">
                <a:latin typeface="Marianne"/>
              </a:rPr>
              <a:t>l’attestation sur l’honneur de non-hébergement de données de santé</a:t>
            </a:r>
            <a:r>
              <a:rPr lang="fr-FR" sz="1600" dirty="0">
                <a:latin typeface="Marianne"/>
              </a:rPr>
              <a:t> </a:t>
            </a:r>
            <a:r>
              <a:rPr lang="fr-FR" sz="1400" i="1" dirty="0">
                <a:latin typeface="Marianne"/>
              </a:rPr>
              <a:t>(Cf. page suivante)</a:t>
            </a:r>
            <a:endParaRPr i="1" dirty="0"/>
          </a:p>
          <a:p>
            <a:pPr algn="just">
              <a:defRPr/>
            </a:pPr>
            <a:endParaRPr lang="fr-FR" sz="1600" dirty="0">
              <a:latin typeface="Marianne"/>
            </a:endParaRPr>
          </a:p>
          <a:p>
            <a:pPr algn="just">
              <a:defRPr/>
            </a:pPr>
            <a:endParaRPr lang="fr-FR" sz="1600" dirty="0">
              <a:latin typeface="Marianne"/>
            </a:endParaRPr>
          </a:p>
          <a:p>
            <a:pPr algn="just">
              <a:defRPr/>
            </a:pPr>
            <a:r>
              <a:rPr lang="fr-FR" sz="1600" dirty="0">
                <a:latin typeface="Marianne"/>
              </a:rPr>
              <a:t>Une fois les documents importés, vous cliquez sur «Terminer mon dépôt». Une pop-in de confirmation apparaît. </a:t>
            </a:r>
            <a:endParaRPr dirty="0"/>
          </a:p>
          <a:p>
            <a:pPr algn="just">
              <a:defRPr/>
            </a:pPr>
            <a:r>
              <a:rPr lang="fr-FR" sz="1600" dirty="0">
                <a:latin typeface="Marianne"/>
              </a:rPr>
              <a:t>Une fois l’action confirmée, votre enrôlement passe au statut « Certificat(s) à valider», et sera instruit par l’ASP. </a:t>
            </a:r>
            <a:endParaRPr dirty="0"/>
          </a:p>
        </p:txBody>
      </p:sp>
      <p:sp>
        <p:nvSpPr>
          <p:cNvPr id="799070104" name="Ellipse 21"/>
          <p:cNvSpPr>
            <a:spLocks noChangeAspect="1"/>
          </p:cNvSpPr>
          <p:nvPr/>
        </p:nvSpPr>
        <p:spPr bwMode="auto">
          <a:xfrm>
            <a:off x="10768710" y="5144527"/>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213380213" name="Rectangle : coins arrondis 22"/>
          <p:cNvSpPr>
            <a:spLocks noChangeAspect="1"/>
          </p:cNvSpPr>
          <p:nvPr/>
        </p:nvSpPr>
        <p:spPr bwMode="auto">
          <a:xfrm>
            <a:off x="4285928" y="3806102"/>
            <a:ext cx="5328592" cy="932004"/>
          </a:xfrm>
          <a:prstGeom prst="roundRect">
            <a:avLst>
              <a:gd name="adj" fmla="val 1112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498121843" name="Rectangle : coins arrondis 22"/>
          <p:cNvSpPr>
            <a:spLocks noChangeAspect="1"/>
          </p:cNvSpPr>
          <p:nvPr/>
        </p:nvSpPr>
        <p:spPr bwMode="auto">
          <a:xfrm>
            <a:off x="7560939" y="6871927"/>
            <a:ext cx="1923666" cy="283721"/>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463873392" name="Rectangle : coins arrondis 22"/>
          <p:cNvSpPr>
            <a:spLocks noChangeAspect="1"/>
          </p:cNvSpPr>
          <p:nvPr/>
        </p:nvSpPr>
        <p:spPr bwMode="auto">
          <a:xfrm>
            <a:off x="4285928" y="4954106"/>
            <a:ext cx="5328592" cy="1718702"/>
          </a:xfrm>
          <a:prstGeom prst="roundRect">
            <a:avLst>
              <a:gd name="adj" fmla="val 12978"/>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112887716" name="Ellipse 21"/>
          <p:cNvSpPr>
            <a:spLocks noChangeAspect="1"/>
          </p:cNvSpPr>
          <p:nvPr/>
        </p:nvSpPr>
        <p:spPr bwMode="auto">
          <a:xfrm>
            <a:off x="10768710" y="2698998"/>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1581997747" name="Ellipse 21"/>
          <p:cNvSpPr>
            <a:spLocks noChangeAspect="1"/>
          </p:cNvSpPr>
          <p:nvPr/>
        </p:nvSpPr>
        <p:spPr bwMode="auto">
          <a:xfrm>
            <a:off x="3925840" y="3821998"/>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692012717" name="Ellipse 21"/>
          <p:cNvSpPr>
            <a:spLocks noChangeAspect="1"/>
          </p:cNvSpPr>
          <p:nvPr/>
        </p:nvSpPr>
        <p:spPr bwMode="auto">
          <a:xfrm>
            <a:off x="7110988" y="6882108"/>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25" name="Rectangle : avec coins arrondis en haut 17"/>
          <p:cNvSpPr>
            <a:spLocks noChangeAspect="1"/>
          </p:cNvSpPr>
          <p:nvPr/>
        </p:nvSpPr>
        <p:spPr bwMode="auto">
          <a:xfrm>
            <a:off x="506986" y="2280320"/>
            <a:ext cx="9817147" cy="5231249"/>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126" name="Ellipse 21"/>
          <p:cNvSpPr>
            <a:spLocks noChangeAspect="1"/>
          </p:cNvSpPr>
          <p:nvPr/>
        </p:nvSpPr>
        <p:spPr bwMode="auto">
          <a:xfrm>
            <a:off x="10768710" y="3734514"/>
            <a:ext cx="360000" cy="36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27" name="Ellipse 21"/>
          <p:cNvSpPr>
            <a:spLocks noChangeAspect="1"/>
          </p:cNvSpPr>
          <p:nvPr/>
        </p:nvSpPr>
        <p:spPr bwMode="auto">
          <a:xfrm>
            <a:off x="3838280" y="4992532"/>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37529" y="6777914"/>
            <a:ext cx="49244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8853" y="3474166"/>
            <a:ext cx="4895850" cy="1417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515" y="2358314"/>
            <a:ext cx="7373937" cy="506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2240118" name="Espace réservé du numéro de diapositive 1"/>
          <p:cNvSpPr>
            <a:spLocks noGrp="1"/>
          </p:cNvSpPr>
          <p:nvPr>
            <p:ph type="sldNum" sz="quarter" idx="12"/>
          </p:nvPr>
        </p:nvSpPr>
        <p:spPr bwMode="auto"/>
        <p:txBody>
          <a:bodyPr/>
          <a:lstStyle/>
          <a:p>
            <a:pPr>
              <a:defRPr/>
            </a:pPr>
            <a:fld id="{D53126EF-9F35-E2DA-F092-CFF92C83121D}" type="slidenum">
              <a:rPr lang="fr-FR"/>
              <a:t>41</a:t>
            </a:fld>
            <a:endParaRPr lang="fr-FR" dirty="0"/>
          </a:p>
        </p:txBody>
      </p:sp>
      <p:sp>
        <p:nvSpPr>
          <p:cNvPr id="1696415235" name="ZoneTexte 20"/>
          <p:cNvSpPr/>
          <p:nvPr/>
        </p:nvSpPr>
        <p:spPr bwMode="auto">
          <a:xfrm>
            <a:off x="605010" y="8943061"/>
            <a:ext cx="15323814" cy="338553"/>
          </a:xfrm>
          <a:prstGeom prst="rect">
            <a:avLst/>
          </a:prstGeom>
          <a:noFill/>
        </p:spPr>
        <p:txBody>
          <a:bodyPr wrap="square" rtlCol="0">
            <a:spAutoFit/>
          </a:bodyPr>
          <a:lstStyle/>
          <a:p>
            <a:pPr algn="just">
              <a:defRPr/>
            </a:pPr>
            <a:r>
              <a:rPr lang="fr-FR" sz="1600" dirty="0">
                <a:latin typeface="Marianne"/>
              </a:rPr>
              <a:t>Les écrans du portail SEGURNUM sont expliqués en détail dans le guide utilisateur </a:t>
            </a:r>
            <a:r>
              <a:rPr lang="fr-FR" sz="1600" b="1" dirty="0">
                <a:latin typeface="Marianne"/>
              </a:rPr>
              <a:t>« Les écrans du portail Ségur Numérique »</a:t>
            </a:r>
            <a:endParaRPr sz="3200" b="1" dirty="0">
              <a:latin typeface="Marianne"/>
            </a:endParaRPr>
          </a:p>
        </p:txBody>
      </p:sp>
      <p:sp>
        <p:nvSpPr>
          <p:cNvPr id="1463873392" name="Rectangle : coins arrondis 22"/>
          <p:cNvSpPr>
            <a:spLocks noChangeAspect="1"/>
          </p:cNvSpPr>
          <p:nvPr/>
        </p:nvSpPr>
        <p:spPr bwMode="auto">
          <a:xfrm>
            <a:off x="3709864" y="4605251"/>
            <a:ext cx="4104456" cy="2344565"/>
          </a:xfrm>
          <a:prstGeom prst="roundRect">
            <a:avLst>
              <a:gd name="adj" fmla="val 12978"/>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42" name="ZoneTexte 26"/>
          <p:cNvSpPr/>
          <p:nvPr/>
        </p:nvSpPr>
        <p:spPr bwMode="auto">
          <a:xfrm>
            <a:off x="8750028" y="2081953"/>
            <a:ext cx="8136904" cy="1077218"/>
          </a:xfrm>
          <a:prstGeom prst="rect">
            <a:avLst/>
          </a:prstGeom>
          <a:noFill/>
        </p:spPr>
        <p:txBody>
          <a:bodyPr wrap="square" rtlCol="0">
            <a:spAutoFit/>
          </a:bodyPr>
          <a:lstStyle/>
          <a:p>
            <a:pPr algn="just">
              <a:defRPr/>
            </a:pPr>
            <a:r>
              <a:rPr lang="fr-FR" sz="1600" dirty="0">
                <a:latin typeface="Marianne"/>
              </a:rPr>
              <a:t>Si vous </a:t>
            </a:r>
            <a:r>
              <a:rPr lang="fr-FR" sz="1600" b="1" dirty="0">
                <a:latin typeface="Marianne"/>
              </a:rPr>
              <a:t>êtes hébergeur de données de santé </a:t>
            </a:r>
            <a:r>
              <a:rPr lang="fr-FR" sz="1600" dirty="0">
                <a:latin typeface="Marianne"/>
              </a:rPr>
              <a:t>pour au moins un de vos clients,</a:t>
            </a:r>
            <a:endParaRPr dirty="0"/>
          </a:p>
          <a:p>
            <a:pPr algn="just">
              <a:defRPr/>
            </a:pPr>
            <a:r>
              <a:rPr lang="fr-FR" sz="1600" dirty="0">
                <a:latin typeface="Marianne"/>
              </a:rPr>
              <a:t> </a:t>
            </a:r>
            <a:endParaRPr dirty="0"/>
          </a:p>
          <a:p>
            <a:pPr lvl="1" algn="just">
              <a:defRPr/>
            </a:pPr>
            <a:r>
              <a:rPr lang="fr-FR" sz="1600" dirty="0">
                <a:latin typeface="Marianne"/>
              </a:rPr>
              <a:t>- Cochez le bouton « Oui »,</a:t>
            </a:r>
            <a:endParaRPr dirty="0"/>
          </a:p>
          <a:p>
            <a:pPr lvl="1" algn="just">
              <a:defRPr/>
            </a:pPr>
            <a:r>
              <a:rPr lang="fr-FR" sz="1600" dirty="0">
                <a:latin typeface="Marianne"/>
              </a:rPr>
              <a:t>- Puis déposez votre Certificat d’hébergement des données de santé.</a:t>
            </a:r>
            <a:endParaRPr dirty="0"/>
          </a:p>
        </p:txBody>
      </p:sp>
      <p:sp>
        <p:nvSpPr>
          <p:cNvPr id="43" name="Ellipse 18"/>
          <p:cNvSpPr>
            <a:spLocks noChangeAspect="1"/>
          </p:cNvSpPr>
          <p:nvPr/>
        </p:nvSpPr>
        <p:spPr bwMode="auto">
          <a:xfrm>
            <a:off x="9021155" y="298729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44" name="Ellipse 18"/>
          <p:cNvSpPr>
            <a:spLocks noChangeAspect="1"/>
          </p:cNvSpPr>
          <p:nvPr/>
        </p:nvSpPr>
        <p:spPr bwMode="auto">
          <a:xfrm>
            <a:off x="9021155" y="2601904"/>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45" name="Ellipse 18"/>
          <p:cNvSpPr>
            <a:spLocks noChangeAspect="1"/>
          </p:cNvSpPr>
          <p:nvPr/>
        </p:nvSpPr>
        <p:spPr bwMode="auto">
          <a:xfrm>
            <a:off x="10489703" y="3986244"/>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46" name="Ellipse 18"/>
          <p:cNvSpPr>
            <a:spLocks noChangeAspect="1"/>
          </p:cNvSpPr>
          <p:nvPr/>
        </p:nvSpPr>
        <p:spPr bwMode="auto">
          <a:xfrm>
            <a:off x="10489703" y="3486762"/>
            <a:ext cx="307429"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47" name="Rectangle : coins arrondis 14"/>
          <p:cNvSpPr>
            <a:spLocks noChangeAspect="1"/>
          </p:cNvSpPr>
          <p:nvPr/>
        </p:nvSpPr>
        <p:spPr bwMode="auto">
          <a:xfrm>
            <a:off x="10958111" y="3442815"/>
            <a:ext cx="574954" cy="375897"/>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48" name="Rectangle : coins arrondis 14"/>
          <p:cNvSpPr>
            <a:spLocks noChangeAspect="1"/>
          </p:cNvSpPr>
          <p:nvPr/>
        </p:nvSpPr>
        <p:spPr bwMode="auto">
          <a:xfrm>
            <a:off x="10919510" y="3986244"/>
            <a:ext cx="5009314" cy="909700"/>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49" name="Rectangle 48"/>
          <p:cNvSpPr/>
          <p:nvPr/>
        </p:nvSpPr>
        <p:spPr bwMode="auto">
          <a:xfrm>
            <a:off x="10849704" y="3394753"/>
            <a:ext cx="5139012" cy="155566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52" name="ZoneTexte 26"/>
          <p:cNvSpPr/>
          <p:nvPr/>
        </p:nvSpPr>
        <p:spPr bwMode="auto">
          <a:xfrm>
            <a:off x="8750028" y="5318799"/>
            <a:ext cx="7607570" cy="1323439"/>
          </a:xfrm>
          <a:prstGeom prst="rect">
            <a:avLst/>
          </a:prstGeom>
          <a:noFill/>
        </p:spPr>
        <p:txBody>
          <a:bodyPr wrap="square" rtlCol="0">
            <a:spAutoFit/>
          </a:bodyPr>
          <a:lstStyle/>
          <a:p>
            <a:pPr algn="just">
              <a:defRPr/>
            </a:pPr>
            <a:r>
              <a:rPr lang="fr-FR" sz="1600" dirty="0">
                <a:latin typeface="Marianne"/>
              </a:rPr>
              <a:t>Si vous </a:t>
            </a:r>
            <a:r>
              <a:rPr lang="fr-FR" sz="1600" b="1" dirty="0">
                <a:latin typeface="Marianne"/>
              </a:rPr>
              <a:t>n’êtes pas hébergeur de données de santé</a:t>
            </a:r>
            <a:r>
              <a:rPr lang="fr-FR" sz="1600" dirty="0">
                <a:latin typeface="Marianne"/>
              </a:rPr>
              <a:t>, </a:t>
            </a:r>
            <a:endParaRPr dirty="0"/>
          </a:p>
          <a:p>
            <a:pPr algn="just">
              <a:defRPr/>
            </a:pPr>
            <a:endParaRPr lang="fr-FR" sz="1600" dirty="0">
              <a:latin typeface="Marianne"/>
            </a:endParaRPr>
          </a:p>
          <a:p>
            <a:pPr lvl="1" algn="just">
              <a:defRPr/>
            </a:pPr>
            <a:r>
              <a:rPr lang="fr-FR" sz="1600" dirty="0">
                <a:latin typeface="Marianne"/>
              </a:rPr>
              <a:t>- Cochez le bouton « Non »,</a:t>
            </a:r>
            <a:endParaRPr dirty="0"/>
          </a:p>
          <a:p>
            <a:pPr lvl="1" algn="just">
              <a:defRPr/>
            </a:pPr>
            <a:r>
              <a:rPr lang="fr-FR" sz="1600" dirty="0">
                <a:latin typeface="Marianne"/>
              </a:rPr>
              <a:t>- Puis déposez votre Attestation sur l’honneur* de non-hébergement des données de santé.</a:t>
            </a:r>
            <a:endParaRPr dirty="0"/>
          </a:p>
        </p:txBody>
      </p:sp>
      <p:sp>
        <p:nvSpPr>
          <p:cNvPr id="53" name="Ellipse 18"/>
          <p:cNvSpPr>
            <a:spLocks noChangeAspect="1"/>
          </p:cNvSpPr>
          <p:nvPr/>
        </p:nvSpPr>
        <p:spPr bwMode="auto">
          <a:xfrm>
            <a:off x="9058810" y="616986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54" name="ZoneTexte 53"/>
          <p:cNvSpPr txBox="1"/>
          <p:nvPr/>
        </p:nvSpPr>
        <p:spPr bwMode="auto">
          <a:xfrm>
            <a:off x="9021156" y="8411775"/>
            <a:ext cx="6967560" cy="288486"/>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lgn="l">
              <a:defRPr/>
            </a:pPr>
            <a:r>
              <a:rPr lang="fr-FR" sz="1100" dirty="0">
                <a:latin typeface="Marianne"/>
              </a:rPr>
              <a:t>*Un modèle d’attestation sur l’honneur est disponible sur le site de l’ASP, rubrique Documents utiles</a:t>
            </a:r>
            <a:endParaRPr lang="fr-FR" sz="600" b="1" dirty="0">
              <a:latin typeface="Marianne"/>
            </a:endParaRPr>
          </a:p>
        </p:txBody>
      </p:sp>
      <p:sp>
        <p:nvSpPr>
          <p:cNvPr id="55" name="Ellipse 18"/>
          <p:cNvSpPr>
            <a:spLocks noChangeAspect="1"/>
          </p:cNvSpPr>
          <p:nvPr/>
        </p:nvSpPr>
        <p:spPr bwMode="auto">
          <a:xfrm>
            <a:off x="9067065" y="576481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56" name="Rectangle : coins arrondis 14"/>
          <p:cNvSpPr>
            <a:spLocks noChangeAspect="1"/>
          </p:cNvSpPr>
          <p:nvPr/>
        </p:nvSpPr>
        <p:spPr bwMode="auto">
          <a:xfrm>
            <a:off x="10937529" y="6761869"/>
            <a:ext cx="574954" cy="375897"/>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57" name="Ellipse 18"/>
          <p:cNvSpPr>
            <a:spLocks noChangeAspect="1"/>
          </p:cNvSpPr>
          <p:nvPr/>
        </p:nvSpPr>
        <p:spPr bwMode="auto">
          <a:xfrm>
            <a:off x="10487520" y="7244668"/>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4</a:t>
            </a:r>
            <a:endParaRPr sz="1400" dirty="0">
              <a:latin typeface="Marianne"/>
            </a:endParaRPr>
          </a:p>
        </p:txBody>
      </p:sp>
      <p:sp>
        <p:nvSpPr>
          <p:cNvPr id="58" name="Ellipse 18"/>
          <p:cNvSpPr>
            <a:spLocks noChangeAspect="1"/>
          </p:cNvSpPr>
          <p:nvPr/>
        </p:nvSpPr>
        <p:spPr bwMode="auto">
          <a:xfrm>
            <a:off x="10460073" y="6805817"/>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59" name="Rectangle : coins arrondis 14"/>
          <p:cNvSpPr>
            <a:spLocks noChangeAspect="1"/>
          </p:cNvSpPr>
          <p:nvPr/>
        </p:nvSpPr>
        <p:spPr bwMode="auto">
          <a:xfrm>
            <a:off x="10888853" y="7192476"/>
            <a:ext cx="5039972" cy="938617"/>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60" name="Rectangle 59"/>
          <p:cNvSpPr/>
          <p:nvPr/>
        </p:nvSpPr>
        <p:spPr bwMode="auto">
          <a:xfrm>
            <a:off x="10797131" y="6691134"/>
            <a:ext cx="5226097" cy="151304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13" name="Ellipse 349"/>
          <p:cNvSpPr>
            <a:spLocks noChangeAspect="1"/>
          </p:cNvSpPr>
          <p:nvPr/>
        </p:nvSpPr>
        <p:spPr bwMode="auto">
          <a:xfrm>
            <a:off x="3281447" y="4760041"/>
            <a:ext cx="252000" cy="252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14" name="Titre 6"/>
          <p:cNvSpPr txBox="1"/>
          <p:nvPr/>
        </p:nvSpPr>
        <p:spPr bwMode="auto">
          <a:xfrm>
            <a:off x="214905" y="994720"/>
            <a:ext cx="15808324" cy="658067"/>
          </a:xfrm>
          <a:prstGeom prst="rect">
            <a:avLst/>
          </a:prstGeom>
        </p:spPr>
        <p:txBody>
          <a:bodyPr vert="horz" lIns="127968" tIns="63985" rIns="127968" bIns="63985" rtlCol="0" anchor="b">
            <a:normAutofit/>
          </a:bodyPr>
          <a:lstStyle>
            <a:lvl1pPr marL="19996" indent="0" algn="l" defTabSz="1279729">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7. Finaliser un enrôlement initial anticipé - Dépôt des certificat / attestation HDS </a:t>
            </a:r>
            <a:endParaRPr lang="fr-FR" sz="2800" dirty="0"/>
          </a:p>
        </p:txBody>
      </p:sp>
      <p:sp>
        <p:nvSpPr>
          <p:cNvPr id="115" name="Rectangle : avec coins arrondis en haut 17"/>
          <p:cNvSpPr>
            <a:spLocks noChangeAspect="1"/>
          </p:cNvSpPr>
          <p:nvPr/>
        </p:nvSpPr>
        <p:spPr bwMode="auto">
          <a:xfrm>
            <a:off x="469503" y="2280320"/>
            <a:ext cx="7552949" cy="5231249"/>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Espace réservé pour une image  1"/>
          <p:cNvSpPr>
            <a:spLocks noGrp="1"/>
          </p:cNvSpPr>
          <p:nvPr>
            <p:ph type="pic" sz="quarter" idx="13"/>
          </p:nvPr>
        </p:nvSpPr>
        <p:spPr bwMode="auto">
          <a:xfrm>
            <a:off x="0" y="1344216"/>
            <a:ext cx="17068800" cy="8295388"/>
          </a:xfrm>
        </p:spPr>
        <p:txBody>
          <a:bodyPr/>
          <a:lstStyle/>
          <a:p>
            <a:pPr>
              <a:defRPr/>
            </a:pPr>
            <a:r>
              <a:rPr lang="fr-FR" dirty="0"/>
              <a:t>   </a:t>
            </a:r>
            <a:endParaRPr dirty="0"/>
          </a:p>
        </p:txBody>
      </p:sp>
      <p:sp>
        <p:nvSpPr>
          <p:cNvPr id="4" name="Titre 3"/>
          <p:cNvSpPr>
            <a:spLocks noGrp="1"/>
          </p:cNvSpPr>
          <p:nvPr>
            <p:ph type="title"/>
          </p:nvPr>
        </p:nvSpPr>
        <p:spPr bwMode="auto"/>
        <p:txBody>
          <a:bodyPr/>
          <a:lstStyle/>
          <a:p>
            <a:pPr marL="0" indent="0">
              <a:buNone/>
              <a:defRPr/>
            </a:pPr>
            <a:r>
              <a:rPr lang="fr-FR" dirty="0">
                <a:latin typeface="Marianne"/>
              </a:rPr>
              <a:t>8. Consulter ses demandes d’enrôlement</a:t>
            </a:r>
            <a:endParaRPr dirty="0"/>
          </a:p>
        </p:txBody>
      </p:sp>
      <p:sp>
        <p:nvSpPr>
          <p:cNvPr id="5" name="Espace réservé du numéro de diapositive 4"/>
          <p:cNvSpPr>
            <a:spLocks noGrp="1"/>
          </p:cNvSpPr>
          <p:nvPr>
            <p:ph type="sldNum" sz="quarter" idx="4"/>
          </p:nvPr>
        </p:nvSpPr>
        <p:spPr bwMode="auto"/>
        <p:txBody>
          <a:bodyPr/>
          <a:lstStyle/>
          <a:p>
            <a:pPr>
              <a:defRPr/>
            </a:pPr>
            <a:fld id="{733122C9-A0B9-462F-8757-0847AD287B63}" type="slidenum">
              <a:rPr lang="fr-FR">
                <a:solidFill>
                  <a:srgbClr val="FFFFFF"/>
                </a:solidFill>
              </a:rPr>
              <a:t>42</a:t>
            </a:fld>
            <a:endParaRPr lang="fr-FR" dirty="0">
              <a:solidFill>
                <a:srgbClr val="FFFFFF"/>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2" name="Picture 2"/>
          <p:cNvPicPr>
            <a:picLocks noChangeAspect="1" noChangeArrowheads="1"/>
          </p:cNvPicPr>
          <p:nvPr/>
        </p:nvPicPr>
        <p:blipFill>
          <a:blip r:embed="rId2"/>
          <a:srcRect b="6998"/>
          <a:stretch/>
        </p:blipFill>
        <p:spPr bwMode="auto">
          <a:xfrm>
            <a:off x="606317" y="3000400"/>
            <a:ext cx="8209281" cy="5684579"/>
          </a:xfrm>
          <a:prstGeom prst="rect">
            <a:avLst/>
          </a:prstGeom>
          <a:noFill/>
          <a:ln w="28575">
            <a:solidFill>
              <a:schemeClr val="accent3"/>
            </a:solidFill>
            <a:miter lim="800000"/>
            <a:headEnd/>
            <a:tailEnd/>
          </a:ln>
          <a:effectLst/>
        </p:spPr>
      </p:pic>
      <p:sp>
        <p:nvSpPr>
          <p:cNvPr id="2" name="Titre 1"/>
          <p:cNvSpPr>
            <a:spLocks noGrp="1"/>
          </p:cNvSpPr>
          <p:nvPr>
            <p:ph type="title"/>
          </p:nvPr>
        </p:nvSpPr>
        <p:spPr bwMode="auto">
          <a:xfrm>
            <a:off x="539660" y="840160"/>
            <a:ext cx="16203652" cy="1007982"/>
          </a:xfrm>
        </p:spPr>
        <p:txBody>
          <a:bodyPr vert="horz" lIns="127970" tIns="63988" rIns="127970" bIns="63988" rtlCol="0" anchor="ctr">
            <a:noAutofit/>
          </a:bodyPr>
          <a:lstStyle/>
          <a:p>
            <a:pPr>
              <a:defRPr/>
            </a:pPr>
            <a:r>
              <a:rPr lang="fr-FR" sz="2800" dirty="0">
                <a:latin typeface="Marianne"/>
              </a:rPr>
              <a:t>8. Consulter ses demandes d’enrôlement - Accès au portail du Ségur Numérique</a:t>
            </a:r>
            <a:endParaRPr dirty="0"/>
          </a:p>
        </p:txBody>
      </p:sp>
      <p:sp>
        <p:nvSpPr>
          <p:cNvPr id="30" name="Espace réservé du contenu 74"/>
          <p:cNvSpPr/>
          <p:nvPr/>
        </p:nvSpPr>
        <p:spPr bwMode="auto">
          <a:xfrm>
            <a:off x="582617" y="1738180"/>
            <a:ext cx="15492220" cy="1052602"/>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just" defTabSz="1279698">
              <a:spcAft>
                <a:spcPts val="1000"/>
              </a:spcAft>
              <a:defRPr/>
            </a:pPr>
            <a:r>
              <a:rPr lang="fr-FR" sz="1600" b="0" dirty="0">
                <a:latin typeface="Marianne"/>
                <a:ea typeface="+mn-ea"/>
                <a:cs typeface="+mn-cs"/>
              </a:rPr>
              <a:t>Pour accéder au portail public ASP du Ségur Numérique, vous devez vous rendre à l’adresse suivante :</a:t>
            </a:r>
            <a:r>
              <a:rPr lang="fr-FR" sz="1600" b="0" u="sng" dirty="0">
                <a:latin typeface="Marianne"/>
                <a:ea typeface="+mn-ea"/>
                <a:cs typeface="+mn-cs"/>
                <a:hlinkClick r:id="rId3" tooltip="https://segurnum.asp-public.fr/segurnum/"/>
              </a:rPr>
              <a:t>https://segurnum.asp-public.fr/segurnum/</a:t>
            </a:r>
            <a:endParaRPr lang="fr-FR" sz="1600" b="0" dirty="0">
              <a:latin typeface="Marianne"/>
              <a:ea typeface="+mn-ea"/>
              <a:cs typeface="+mn-cs"/>
            </a:endParaRPr>
          </a:p>
        </p:txBody>
      </p:sp>
      <p:sp>
        <p:nvSpPr>
          <p:cNvPr id="31" name="Espace réservé du contenu 74"/>
          <p:cNvSpPr/>
          <p:nvPr/>
        </p:nvSpPr>
        <p:spPr bwMode="auto">
          <a:xfrm>
            <a:off x="541512" y="2004693"/>
            <a:ext cx="15357372" cy="2657876"/>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lgn="l">
              <a:spcAft>
                <a:spcPts val="1000"/>
              </a:spcAft>
              <a:defRPr/>
            </a:pPr>
            <a:endParaRPr lang="fr-FR" sz="2000" b="0" dirty="0">
              <a:latin typeface="Marianne"/>
            </a:endParaRPr>
          </a:p>
        </p:txBody>
      </p:sp>
      <p:sp>
        <p:nvSpPr>
          <p:cNvPr id="6" name="Espace réservé du numéro de diapositive 5"/>
          <p:cNvSpPr>
            <a:spLocks noGrp="1"/>
          </p:cNvSpPr>
          <p:nvPr>
            <p:ph type="sldNum" sz="quarter" idx="12"/>
          </p:nvPr>
        </p:nvSpPr>
        <p:spPr bwMode="auto"/>
        <p:txBody>
          <a:bodyPr/>
          <a:lstStyle/>
          <a:p>
            <a:pPr>
              <a:defRPr/>
            </a:pPr>
            <a:fld id="{733122C9-A0B9-462F-8757-0847AD287B63}" type="slidenum">
              <a:rPr lang="fr-FR">
                <a:solidFill>
                  <a:srgbClr val="000000"/>
                </a:solidFill>
              </a:rPr>
              <a:t>43</a:t>
            </a:fld>
            <a:endParaRPr lang="fr-FR" dirty="0">
              <a:solidFill>
                <a:srgbClr val="000000"/>
              </a:solidFill>
            </a:endParaRPr>
          </a:p>
        </p:txBody>
      </p:sp>
      <p:sp>
        <p:nvSpPr>
          <p:cNvPr id="23" name="Ellipse 21"/>
          <p:cNvSpPr>
            <a:spLocks noChangeAspect="1"/>
          </p:cNvSpPr>
          <p:nvPr/>
        </p:nvSpPr>
        <p:spPr bwMode="auto">
          <a:xfrm>
            <a:off x="10329267" y="309584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33" name="ZoneTexte 20"/>
          <p:cNvSpPr/>
          <p:nvPr/>
        </p:nvSpPr>
        <p:spPr bwMode="auto">
          <a:xfrm>
            <a:off x="10838656" y="3002513"/>
            <a:ext cx="6066192" cy="830997"/>
          </a:xfrm>
          <a:prstGeom prst="rect">
            <a:avLst/>
          </a:prstGeom>
          <a:noFill/>
        </p:spPr>
        <p:txBody>
          <a:bodyPr wrap="square" rtlCol="0">
            <a:spAutoFit/>
          </a:bodyPr>
          <a:lstStyle/>
          <a:p>
            <a:pPr algn="just">
              <a:defRPr/>
            </a:pPr>
            <a:r>
              <a:rPr lang="fr-FR" sz="1600" dirty="0">
                <a:latin typeface="Marianne"/>
              </a:rPr>
              <a:t>Vous possédez déjà un enrôlement vous donnant accès au portail Ségur, vous cliquez sur « </a:t>
            </a:r>
            <a:r>
              <a:rPr lang="fr-FR" sz="1600" b="1" dirty="0">
                <a:latin typeface="Marianne"/>
              </a:rPr>
              <a:t>Se connecter</a:t>
            </a:r>
            <a:r>
              <a:rPr lang="fr-FR" sz="1600" dirty="0">
                <a:latin typeface="Marianne"/>
              </a:rPr>
              <a:t> ».</a:t>
            </a:r>
            <a:endParaRPr dirty="0"/>
          </a:p>
          <a:p>
            <a:pPr algn="just">
              <a:defRPr/>
            </a:pPr>
            <a:endParaRPr lang="fr-FR" sz="1600" dirty="0">
              <a:latin typeface="Marianne"/>
            </a:endParaRPr>
          </a:p>
        </p:txBody>
      </p:sp>
      <p:sp>
        <p:nvSpPr>
          <p:cNvPr id="35" name="Ellipse 21"/>
          <p:cNvSpPr>
            <a:spLocks noChangeAspect="1"/>
          </p:cNvSpPr>
          <p:nvPr/>
        </p:nvSpPr>
        <p:spPr bwMode="auto">
          <a:xfrm>
            <a:off x="1144624" y="4780798"/>
            <a:ext cx="288000" cy="288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1</a:t>
            </a:r>
            <a:endParaRPr sz="1400" dirty="0">
              <a:latin typeface="Marianne"/>
            </a:endParaRPr>
          </a:p>
        </p:txBody>
      </p:sp>
      <p:sp>
        <p:nvSpPr>
          <p:cNvPr id="3" name="Rectangle : coins arrondis 23"/>
          <p:cNvSpPr/>
          <p:nvPr/>
        </p:nvSpPr>
        <p:spPr bwMode="auto">
          <a:xfrm>
            <a:off x="1548701" y="4779631"/>
            <a:ext cx="2988000" cy="343179"/>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1" name="Ellipse 21"/>
          <p:cNvSpPr>
            <a:spLocks noChangeAspect="1"/>
          </p:cNvSpPr>
          <p:nvPr/>
        </p:nvSpPr>
        <p:spPr bwMode="auto">
          <a:xfrm>
            <a:off x="11653632" y="5405707"/>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
        <p:nvSpPr>
          <p:cNvPr id="12" name="ZoneTexte 20"/>
          <p:cNvSpPr/>
          <p:nvPr/>
        </p:nvSpPr>
        <p:spPr bwMode="auto">
          <a:xfrm>
            <a:off x="12165817" y="5313879"/>
            <a:ext cx="4439423" cy="2215991"/>
          </a:xfrm>
          <a:prstGeom prst="rect">
            <a:avLst/>
          </a:prstGeom>
          <a:noFill/>
        </p:spPr>
        <p:txBody>
          <a:bodyPr wrap="square" rtlCol="0">
            <a:spAutoFit/>
          </a:bodyPr>
          <a:lstStyle/>
          <a:p>
            <a:pPr algn="just">
              <a:defRPr/>
            </a:pPr>
            <a:r>
              <a:rPr lang="fr-FR" sz="1600" dirty="0">
                <a:latin typeface="Marianne"/>
              </a:rPr>
              <a:t>Pour vous connecter, vous devez renseigner les login et mot de passe.</a:t>
            </a:r>
            <a:endParaRPr dirty="0"/>
          </a:p>
          <a:p>
            <a:pPr algn="just">
              <a:defRPr/>
            </a:pPr>
            <a:endParaRPr lang="fr-FR" sz="1000" dirty="0">
              <a:latin typeface="Marianne"/>
            </a:endParaRPr>
          </a:p>
          <a:p>
            <a:pPr algn="just">
              <a:defRPr/>
            </a:pPr>
            <a:r>
              <a:rPr lang="fr-FR" sz="1600" dirty="0">
                <a:latin typeface="Marianne"/>
              </a:rPr>
              <a:t>Pour vous connecter, vous devez renseigner les login et mot de passe qui vous ont été transmis à l’issue de votre premier enrôlement (ou le mot de passe que vous avez modifié si vous vous êtes déjà connecté une première fois). </a:t>
            </a:r>
            <a:endParaRPr dirty="0"/>
          </a:p>
        </p:txBody>
      </p:sp>
      <p:sp>
        <p:nvSpPr>
          <p:cNvPr id="13" name="Ellipse 21"/>
          <p:cNvSpPr>
            <a:spLocks noChangeAspect="1"/>
          </p:cNvSpPr>
          <p:nvPr/>
        </p:nvSpPr>
        <p:spPr bwMode="auto">
          <a:xfrm>
            <a:off x="11653632" y="7790517"/>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14" name="ZoneTexte 19"/>
          <p:cNvSpPr/>
          <p:nvPr/>
        </p:nvSpPr>
        <p:spPr bwMode="auto">
          <a:xfrm>
            <a:off x="12174374" y="7707420"/>
            <a:ext cx="4465196" cy="830997"/>
          </a:xfrm>
          <a:prstGeom prst="rect">
            <a:avLst/>
          </a:prstGeom>
          <a:noFill/>
        </p:spPr>
        <p:txBody>
          <a:bodyPr wrap="square" rtlCol="0">
            <a:spAutoFit/>
          </a:bodyPr>
          <a:lstStyle/>
          <a:p>
            <a:pPr algn="just">
              <a:defRPr/>
            </a:pPr>
            <a:r>
              <a:rPr lang="fr-FR" sz="1600" dirty="0">
                <a:latin typeface="Marianne"/>
              </a:rPr>
              <a:t>Vous cliquez sur </a:t>
            </a:r>
            <a:r>
              <a:rPr lang="fr-FR" sz="1600" b="1" dirty="0">
                <a:latin typeface="Marianne"/>
              </a:rPr>
              <a:t>« J’ai oublié mon identifiant »</a:t>
            </a:r>
            <a:r>
              <a:rPr lang="fr-FR" sz="1600" dirty="0">
                <a:latin typeface="Marianne"/>
              </a:rPr>
              <a:t> ou </a:t>
            </a:r>
            <a:r>
              <a:rPr lang="fr-FR" sz="1600" b="1" dirty="0">
                <a:latin typeface="Marianne"/>
              </a:rPr>
              <a:t>« J’ai oublié mon mot de passe »</a:t>
            </a:r>
            <a:r>
              <a:rPr lang="fr-FR" sz="1600" dirty="0">
                <a:latin typeface="Marianne"/>
              </a:rPr>
              <a:t> en cas de perte des identifiants.</a:t>
            </a:r>
            <a:endParaRPr sz="1600" dirty="0">
              <a:latin typeface="Marianne"/>
            </a:endParaRPr>
          </a:p>
        </p:txBody>
      </p:sp>
      <p:pic>
        <p:nvPicPr>
          <p:cNvPr id="15" name="Picture 2"/>
          <p:cNvPicPr>
            <a:picLocks noChangeAspect="1" noChangeArrowheads="1"/>
          </p:cNvPicPr>
          <p:nvPr/>
        </p:nvPicPr>
        <p:blipFill>
          <a:blip r:embed="rId4"/>
          <a:stretch/>
        </p:blipFill>
        <p:spPr bwMode="auto">
          <a:xfrm>
            <a:off x="6728092" y="6117133"/>
            <a:ext cx="3545106" cy="2853922"/>
          </a:xfrm>
          <a:prstGeom prst="rect">
            <a:avLst/>
          </a:prstGeom>
          <a:noFill/>
          <a:ln>
            <a:noFill/>
          </a:ln>
        </p:spPr>
      </p:pic>
      <p:sp>
        <p:nvSpPr>
          <p:cNvPr id="16" name="Rectangle : avec coins arrondis en haut 17"/>
          <p:cNvSpPr>
            <a:spLocks noChangeAspect="1"/>
          </p:cNvSpPr>
          <p:nvPr/>
        </p:nvSpPr>
        <p:spPr bwMode="auto">
          <a:xfrm>
            <a:off x="6672025" y="6024736"/>
            <a:ext cx="3657241" cy="2946319"/>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p>
        </p:txBody>
      </p:sp>
      <p:sp>
        <p:nvSpPr>
          <p:cNvPr id="17" name="Rectangle : coins arrondis 22"/>
          <p:cNvSpPr>
            <a:spLocks noChangeAspect="1"/>
          </p:cNvSpPr>
          <p:nvPr/>
        </p:nvSpPr>
        <p:spPr bwMode="auto">
          <a:xfrm>
            <a:off x="6728092" y="6655429"/>
            <a:ext cx="3545106" cy="1051991"/>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8" name="Rectangle : coins arrondis 23"/>
          <p:cNvSpPr>
            <a:spLocks noChangeAspect="1"/>
          </p:cNvSpPr>
          <p:nvPr/>
        </p:nvSpPr>
        <p:spPr bwMode="auto">
          <a:xfrm>
            <a:off x="8678416" y="7790517"/>
            <a:ext cx="1594782" cy="544113"/>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21" name="Ellipse 18"/>
          <p:cNvSpPr>
            <a:spLocks noChangeAspect="1"/>
          </p:cNvSpPr>
          <p:nvPr/>
        </p:nvSpPr>
        <p:spPr bwMode="auto">
          <a:xfrm>
            <a:off x="8356645" y="7820748"/>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3</a:t>
            </a:r>
            <a:endParaRPr sz="1400" dirty="0">
              <a:latin typeface="Marianne"/>
            </a:endParaRPr>
          </a:p>
        </p:txBody>
      </p:sp>
      <p:sp>
        <p:nvSpPr>
          <p:cNvPr id="24" name="Ellipse 21"/>
          <p:cNvSpPr>
            <a:spLocks noChangeAspect="1"/>
          </p:cNvSpPr>
          <p:nvPr/>
        </p:nvSpPr>
        <p:spPr bwMode="auto">
          <a:xfrm>
            <a:off x="6528025" y="6641488"/>
            <a:ext cx="288000" cy="288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400" dirty="0">
                <a:solidFill>
                  <a:srgbClr val="FFFFFF"/>
                </a:solidFill>
                <a:latin typeface="Marianne"/>
              </a:rPr>
              <a:t>2</a:t>
            </a:r>
            <a:endParaRPr sz="1400" dirty="0">
              <a:latin typeface="Marianne"/>
            </a:endParaRPr>
          </a:p>
        </p:txBody>
      </p:sp>
    </p:spTree>
    <p:extLst>
      <p:ext uri="{BB962C8B-B14F-4D97-AF65-F5344CB8AC3E}">
        <p14:creationId xmlns:p14="http://schemas.microsoft.com/office/powerpoint/2010/main" val="9060958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9" name="Image 18">
            <a:extLst>
              <a:ext uri="{FF2B5EF4-FFF2-40B4-BE49-F238E27FC236}">
                <a16:creationId xmlns:a16="http://schemas.microsoft.com/office/drawing/2014/main" id="{8BB0555F-3BBD-8713-FA76-C636B6F95B6A}"/>
              </a:ext>
            </a:extLst>
          </p:cNvPr>
          <p:cNvPicPr>
            <a:picLocks noChangeAspect="1"/>
          </p:cNvPicPr>
          <p:nvPr/>
        </p:nvPicPr>
        <p:blipFill>
          <a:blip r:embed="rId3"/>
          <a:stretch>
            <a:fillRect/>
          </a:stretch>
        </p:blipFill>
        <p:spPr>
          <a:xfrm>
            <a:off x="591057" y="2751093"/>
            <a:ext cx="12122553" cy="3191202"/>
          </a:xfrm>
          <a:prstGeom prst="rect">
            <a:avLst/>
          </a:prstGeom>
        </p:spPr>
      </p:pic>
      <p:sp>
        <p:nvSpPr>
          <p:cNvPr id="7" name="Espace réservé du numéro de diapositive 1"/>
          <p:cNvSpPr>
            <a:spLocks noGrp="1"/>
          </p:cNvSpPr>
          <p:nvPr>
            <p:ph type="sldNum" sz="quarter" idx="12"/>
          </p:nvPr>
        </p:nvSpPr>
        <p:spPr bwMode="auto"/>
        <p:txBody>
          <a:bodyPr/>
          <a:lstStyle/>
          <a:p>
            <a:pPr>
              <a:defRPr/>
            </a:pPr>
            <a:fld id="{975A587B-5814-4D9B-9598-FE9CB954CB01}" type="slidenum">
              <a:rPr lang="fr-FR"/>
              <a:t>44</a:t>
            </a:fld>
            <a:endParaRPr lang="fr-FR" dirty="0"/>
          </a:p>
        </p:txBody>
      </p:sp>
      <p:sp>
        <p:nvSpPr>
          <p:cNvPr id="22" name="Espace réservé du contenu 74"/>
          <p:cNvSpPr/>
          <p:nvPr/>
        </p:nvSpPr>
        <p:spPr bwMode="auto">
          <a:xfrm>
            <a:off x="313364" y="1764928"/>
            <a:ext cx="15997899" cy="433577"/>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spcAft>
                <a:spcPts val="1000"/>
              </a:spcAft>
              <a:defRPr/>
            </a:pPr>
            <a:r>
              <a:rPr lang="fr-FR" sz="1600" b="0" dirty="0">
                <a:latin typeface="Marianne" pitchFamily="50" charset="0"/>
              </a:rPr>
              <a:t>Pour rechercher vos demandes d’enrôlement, à partir du menu principal, cliquez sur l’onglet « Enrôlement » puis sur « Gérer mes demandes d’enrôlement»         .</a:t>
            </a:r>
          </a:p>
          <a:p>
            <a:pPr marL="0" indent="0">
              <a:spcAft>
                <a:spcPts val="1000"/>
              </a:spcAft>
              <a:defRPr/>
            </a:pPr>
            <a:r>
              <a:rPr lang="fr-FR" sz="1600" b="0" dirty="0">
                <a:latin typeface="Marianne" pitchFamily="50" charset="0"/>
              </a:rPr>
              <a:t>Le </a:t>
            </a:r>
            <a:r>
              <a:rPr lang="fr-FR" sz="1600" dirty="0">
                <a:latin typeface="Marianne" pitchFamily="50" charset="0"/>
              </a:rPr>
              <a:t>tableau de gestion des enrôlements </a:t>
            </a:r>
            <a:r>
              <a:rPr lang="fr-FR" sz="1600" b="0" dirty="0">
                <a:latin typeface="Marianne" pitchFamily="50" charset="0"/>
              </a:rPr>
              <a:t>vous permet de retrouver l’ensemble de vos demandes d’enrôlement sur le portail. </a:t>
            </a:r>
            <a:endParaRPr b="0" dirty="0">
              <a:latin typeface="Marianne" pitchFamily="50" charset="0"/>
            </a:endParaRPr>
          </a:p>
        </p:txBody>
      </p:sp>
      <p:sp>
        <p:nvSpPr>
          <p:cNvPr id="18" name="ZoneTexte 20"/>
          <p:cNvSpPr/>
          <p:nvPr/>
        </p:nvSpPr>
        <p:spPr bwMode="auto">
          <a:xfrm>
            <a:off x="1028605" y="6036100"/>
            <a:ext cx="7078636" cy="2893100"/>
          </a:xfrm>
          <a:prstGeom prst="rect">
            <a:avLst/>
          </a:prstGeom>
          <a:solidFill>
            <a:schemeClr val="bg1"/>
          </a:solidFill>
        </p:spPr>
        <p:txBody>
          <a:bodyPr wrap="square" rtlCol="0">
            <a:spAutoFit/>
          </a:bodyPr>
          <a:lstStyle/>
          <a:p>
            <a:pPr algn="just">
              <a:defRPr/>
            </a:pPr>
            <a:r>
              <a:rPr lang="fr-FR" sz="1400" b="1" dirty="0">
                <a:latin typeface="Marianne"/>
              </a:rPr>
              <a:t>Numéro demande </a:t>
            </a:r>
            <a:r>
              <a:rPr lang="fr-FR" sz="1400" dirty="0">
                <a:latin typeface="Marianne"/>
              </a:rPr>
              <a:t>: numéro de la demande attribué par l’ASP à la suite du dépôt par le fournisseur. Ce numéro est unique et correspond au numéro du dossier. </a:t>
            </a:r>
            <a:endParaRPr sz="1400" dirty="0"/>
          </a:p>
          <a:p>
            <a:pPr algn="just">
              <a:defRPr/>
            </a:pPr>
            <a:endParaRPr lang="fr-FR" sz="1400" dirty="0">
              <a:latin typeface="Marianne"/>
            </a:endParaRPr>
          </a:p>
          <a:p>
            <a:pPr algn="just">
              <a:defRPr/>
            </a:pPr>
            <a:r>
              <a:rPr lang="fr-FR" sz="1400" b="1" dirty="0">
                <a:latin typeface="Marianne"/>
              </a:rPr>
              <a:t>Date de dépôt </a:t>
            </a:r>
            <a:r>
              <a:rPr lang="fr-FR" sz="1400" dirty="0">
                <a:latin typeface="Marianne"/>
              </a:rPr>
              <a:t>: date à laquelle vous avez déposé votre demande sur le portail. </a:t>
            </a:r>
            <a:endParaRPr sz="1400" dirty="0"/>
          </a:p>
          <a:p>
            <a:pPr algn="just">
              <a:defRPr/>
            </a:pPr>
            <a:endParaRPr lang="fr-FR" sz="1400" dirty="0">
              <a:latin typeface="Marianne"/>
            </a:endParaRPr>
          </a:p>
          <a:p>
            <a:pPr algn="just">
              <a:defRPr/>
            </a:pPr>
            <a:r>
              <a:rPr lang="fr-FR" sz="1400" b="1" dirty="0">
                <a:latin typeface="Marianne"/>
              </a:rPr>
              <a:t>Statut</a:t>
            </a:r>
            <a:r>
              <a:rPr lang="fr-FR" sz="1400" dirty="0">
                <a:latin typeface="Marianne"/>
              </a:rPr>
              <a:t> : état d’avancement du traitement de la demande d’enrôlement. Les statuts sont définis en page 45 </a:t>
            </a:r>
            <a:endParaRPr sz="1400" dirty="0"/>
          </a:p>
          <a:p>
            <a:pPr algn="just">
              <a:defRPr/>
            </a:pPr>
            <a:endParaRPr lang="fr-FR" sz="1400" dirty="0">
              <a:latin typeface="Marianne"/>
            </a:endParaRPr>
          </a:p>
          <a:p>
            <a:pPr algn="just">
              <a:defRPr/>
            </a:pPr>
            <a:r>
              <a:rPr lang="fr-FR" sz="1400" b="1" dirty="0">
                <a:latin typeface="Marianne"/>
              </a:rPr>
              <a:t>Siret fournisseur </a:t>
            </a:r>
            <a:r>
              <a:rPr lang="fr-FR" sz="1400" dirty="0">
                <a:latin typeface="Marianne"/>
              </a:rPr>
              <a:t>: numéro SIRET associé à votre structure enrôlée.</a:t>
            </a:r>
          </a:p>
          <a:p>
            <a:pPr algn="just">
              <a:defRPr/>
            </a:pPr>
            <a:endParaRPr lang="fr-FR" sz="1400" b="1" dirty="0">
              <a:latin typeface="Marianne"/>
            </a:endParaRPr>
          </a:p>
          <a:p>
            <a:pPr algn="just">
              <a:defRPr/>
            </a:pPr>
            <a:r>
              <a:rPr lang="fr-FR" sz="1400" b="1" dirty="0">
                <a:latin typeface="Marianne"/>
              </a:rPr>
              <a:t>Profil référencé </a:t>
            </a:r>
            <a:r>
              <a:rPr lang="fr-FR" sz="1400" dirty="0">
                <a:latin typeface="Marianne"/>
              </a:rPr>
              <a:t>: profil avec lequel vous avez été référencé auprès de l’ANS pour votre solution logicielle.</a:t>
            </a:r>
            <a:endParaRPr sz="1400" dirty="0"/>
          </a:p>
        </p:txBody>
      </p:sp>
      <p:sp>
        <p:nvSpPr>
          <p:cNvPr id="29" name="ZoneTexte 28"/>
          <p:cNvSpPr txBox="1"/>
          <p:nvPr/>
        </p:nvSpPr>
        <p:spPr bwMode="auto">
          <a:xfrm>
            <a:off x="9020495" y="6001111"/>
            <a:ext cx="7524754" cy="2677656"/>
          </a:xfrm>
          <a:prstGeom prst="rect">
            <a:avLst/>
          </a:prstGeom>
          <a:noFill/>
        </p:spPr>
        <p:txBody>
          <a:bodyPr wrap="square">
            <a:spAutoFit/>
          </a:bodyPr>
          <a:lstStyle/>
          <a:p>
            <a:pPr algn="just">
              <a:defRPr/>
            </a:pPr>
            <a:r>
              <a:rPr lang="fr-FR" sz="1400" b="1" dirty="0">
                <a:latin typeface="Marianne"/>
              </a:rPr>
              <a:t>Numéro ANS: </a:t>
            </a:r>
            <a:r>
              <a:rPr lang="fr-FR" sz="1400" dirty="0">
                <a:latin typeface="Marianne"/>
              </a:rPr>
              <a:t>numéro attribué au référencement de votre solution logicielle par l’ANS.</a:t>
            </a:r>
          </a:p>
          <a:p>
            <a:pPr algn="just">
              <a:defRPr/>
            </a:pPr>
            <a:endParaRPr lang="fr-FR" sz="1400" b="1" dirty="0">
              <a:latin typeface="Marianne"/>
            </a:endParaRPr>
          </a:p>
          <a:p>
            <a:pPr algn="just">
              <a:defRPr/>
            </a:pPr>
            <a:r>
              <a:rPr lang="fr-FR" sz="1400" b="1" dirty="0">
                <a:latin typeface="Marianne"/>
              </a:rPr>
              <a:t>SONS:  </a:t>
            </a:r>
            <a:r>
              <a:rPr lang="fr-FR" sz="1400" dirty="0">
                <a:latin typeface="Marianne"/>
              </a:rPr>
              <a:t>précise le champ d’action et la vague de la solution logicielle référencée</a:t>
            </a:r>
          </a:p>
          <a:p>
            <a:pPr algn="just">
              <a:defRPr/>
            </a:pPr>
            <a:endParaRPr lang="fr-FR" sz="1400" b="1" dirty="0">
              <a:latin typeface="Marianne"/>
            </a:endParaRPr>
          </a:p>
          <a:p>
            <a:pPr algn="just">
              <a:defRPr/>
            </a:pPr>
            <a:r>
              <a:rPr lang="fr-FR" sz="1400" b="1" dirty="0">
                <a:latin typeface="Marianne"/>
              </a:rPr>
              <a:t>Type d’enrôlement </a:t>
            </a:r>
            <a:r>
              <a:rPr lang="fr-FR" sz="1400" dirty="0">
                <a:latin typeface="Marianne"/>
              </a:rPr>
              <a:t>: enrôlement initial (anticipé) ou enrôlement complémentaire (anticipé).</a:t>
            </a:r>
            <a:endParaRPr sz="2400" dirty="0"/>
          </a:p>
          <a:p>
            <a:pPr algn="just">
              <a:defRPr/>
            </a:pPr>
            <a:endParaRPr lang="fr-FR" sz="1400" dirty="0">
              <a:latin typeface="Marianne"/>
            </a:endParaRPr>
          </a:p>
          <a:p>
            <a:pPr algn="just">
              <a:defRPr/>
            </a:pPr>
            <a:r>
              <a:rPr lang="fr-FR" sz="1400" b="1" dirty="0">
                <a:latin typeface="Marianne"/>
              </a:rPr>
              <a:t>Action</a:t>
            </a:r>
            <a:r>
              <a:rPr lang="fr-FR" sz="1400" dirty="0">
                <a:latin typeface="Marianne"/>
              </a:rPr>
              <a:t> : vous pouvez « Consulter » les demandes d’enrôlement en cours d’instruction ou validées/rejetées. Vous pouvez « Ajouter les certificats  » ou « Ajouter des pièces justificatives » si cela vous est demandé pour finaliser l’instruction de votre demande.</a:t>
            </a:r>
          </a:p>
        </p:txBody>
      </p:sp>
      <p:sp>
        <p:nvSpPr>
          <p:cNvPr id="2" name="Ellipse 21"/>
          <p:cNvSpPr>
            <a:spLocks noChangeAspect="1"/>
          </p:cNvSpPr>
          <p:nvPr/>
        </p:nvSpPr>
        <p:spPr bwMode="auto">
          <a:xfrm>
            <a:off x="668605" y="5992884"/>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1</a:t>
            </a:r>
            <a:endParaRPr sz="3200" b="1" dirty="0">
              <a:latin typeface="Marianne"/>
            </a:endParaRPr>
          </a:p>
        </p:txBody>
      </p:sp>
      <p:sp>
        <p:nvSpPr>
          <p:cNvPr id="4" name="Ellipse 21"/>
          <p:cNvSpPr>
            <a:spLocks noChangeAspect="1"/>
          </p:cNvSpPr>
          <p:nvPr/>
        </p:nvSpPr>
        <p:spPr bwMode="auto">
          <a:xfrm>
            <a:off x="662941" y="685214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2</a:t>
            </a:r>
            <a:endParaRPr sz="3200" b="1" dirty="0">
              <a:latin typeface="Marianne"/>
            </a:endParaRPr>
          </a:p>
        </p:txBody>
      </p:sp>
      <p:sp>
        <p:nvSpPr>
          <p:cNvPr id="5" name="Ellipse 21"/>
          <p:cNvSpPr>
            <a:spLocks noChangeAspect="1"/>
          </p:cNvSpPr>
          <p:nvPr/>
        </p:nvSpPr>
        <p:spPr bwMode="auto">
          <a:xfrm>
            <a:off x="662941" y="7415556"/>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3</a:t>
            </a:r>
            <a:endParaRPr sz="3200" b="1" dirty="0">
              <a:latin typeface="Marianne"/>
            </a:endParaRPr>
          </a:p>
        </p:txBody>
      </p:sp>
      <p:sp>
        <p:nvSpPr>
          <p:cNvPr id="6" name="Ellipse 21"/>
          <p:cNvSpPr>
            <a:spLocks noChangeAspect="1"/>
          </p:cNvSpPr>
          <p:nvPr/>
        </p:nvSpPr>
        <p:spPr bwMode="auto">
          <a:xfrm>
            <a:off x="649329" y="7970067"/>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4</a:t>
            </a:r>
            <a:endParaRPr sz="3200" b="1" dirty="0">
              <a:latin typeface="Marianne"/>
            </a:endParaRPr>
          </a:p>
        </p:txBody>
      </p:sp>
      <p:sp>
        <p:nvSpPr>
          <p:cNvPr id="8" name="Ellipse 21"/>
          <p:cNvSpPr>
            <a:spLocks noChangeAspect="1"/>
          </p:cNvSpPr>
          <p:nvPr/>
        </p:nvSpPr>
        <p:spPr bwMode="auto">
          <a:xfrm>
            <a:off x="662180" y="8490801"/>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5</a:t>
            </a:r>
            <a:endParaRPr sz="3200" b="1" dirty="0">
              <a:latin typeface="Marianne"/>
            </a:endParaRPr>
          </a:p>
        </p:txBody>
      </p:sp>
      <p:sp>
        <p:nvSpPr>
          <p:cNvPr id="9" name="Ellipse 21"/>
          <p:cNvSpPr>
            <a:spLocks noChangeAspect="1"/>
          </p:cNvSpPr>
          <p:nvPr/>
        </p:nvSpPr>
        <p:spPr bwMode="auto">
          <a:xfrm>
            <a:off x="8636399" y="605800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6</a:t>
            </a:r>
            <a:endParaRPr sz="3200" b="1" dirty="0">
              <a:latin typeface="Marianne"/>
            </a:endParaRPr>
          </a:p>
        </p:txBody>
      </p:sp>
      <p:sp>
        <p:nvSpPr>
          <p:cNvPr id="10" name="Ellipse 21"/>
          <p:cNvSpPr>
            <a:spLocks noChangeAspect="1"/>
          </p:cNvSpPr>
          <p:nvPr/>
        </p:nvSpPr>
        <p:spPr bwMode="auto">
          <a:xfrm>
            <a:off x="8631180" y="6554335"/>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7</a:t>
            </a:r>
            <a:endParaRPr sz="3200" b="1" dirty="0">
              <a:latin typeface="Marianne"/>
            </a:endParaRPr>
          </a:p>
        </p:txBody>
      </p:sp>
      <p:sp>
        <p:nvSpPr>
          <p:cNvPr id="12" name="Ellipse 21"/>
          <p:cNvSpPr>
            <a:spLocks noChangeAspect="1"/>
          </p:cNvSpPr>
          <p:nvPr/>
        </p:nvSpPr>
        <p:spPr bwMode="auto">
          <a:xfrm>
            <a:off x="837763" y="4263358"/>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1</a:t>
            </a:r>
            <a:endParaRPr dirty="0">
              <a:latin typeface="Marianne"/>
            </a:endParaRPr>
          </a:p>
        </p:txBody>
      </p:sp>
      <p:sp>
        <p:nvSpPr>
          <p:cNvPr id="13" name="Ellipse 21"/>
          <p:cNvSpPr>
            <a:spLocks noChangeAspect="1"/>
          </p:cNvSpPr>
          <p:nvPr/>
        </p:nvSpPr>
        <p:spPr bwMode="auto">
          <a:xfrm>
            <a:off x="2274075" y="4263358"/>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2</a:t>
            </a:r>
            <a:endParaRPr dirty="0">
              <a:latin typeface="Marianne"/>
            </a:endParaRPr>
          </a:p>
        </p:txBody>
      </p:sp>
      <p:sp>
        <p:nvSpPr>
          <p:cNvPr id="14" name="Ellipse 21"/>
          <p:cNvSpPr>
            <a:spLocks noChangeAspect="1"/>
          </p:cNvSpPr>
          <p:nvPr/>
        </p:nvSpPr>
        <p:spPr bwMode="auto">
          <a:xfrm>
            <a:off x="3636553" y="426140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3</a:t>
            </a:r>
            <a:endParaRPr dirty="0">
              <a:latin typeface="Marianne"/>
            </a:endParaRPr>
          </a:p>
        </p:txBody>
      </p:sp>
      <p:sp>
        <p:nvSpPr>
          <p:cNvPr id="16" name="Ellipse 21"/>
          <p:cNvSpPr>
            <a:spLocks noChangeAspect="1"/>
          </p:cNvSpPr>
          <p:nvPr/>
        </p:nvSpPr>
        <p:spPr bwMode="auto">
          <a:xfrm>
            <a:off x="5489031" y="4263358"/>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4</a:t>
            </a:r>
            <a:endParaRPr dirty="0">
              <a:latin typeface="Marianne"/>
            </a:endParaRPr>
          </a:p>
        </p:txBody>
      </p:sp>
      <p:sp>
        <p:nvSpPr>
          <p:cNvPr id="17" name="Ellipse 21"/>
          <p:cNvSpPr>
            <a:spLocks noChangeAspect="1"/>
          </p:cNvSpPr>
          <p:nvPr/>
        </p:nvSpPr>
        <p:spPr bwMode="auto">
          <a:xfrm>
            <a:off x="6328440" y="423237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5</a:t>
            </a:r>
            <a:endParaRPr dirty="0">
              <a:latin typeface="Marianne"/>
            </a:endParaRPr>
          </a:p>
        </p:txBody>
      </p:sp>
      <p:sp>
        <p:nvSpPr>
          <p:cNvPr id="20" name="Ellipse 21"/>
          <p:cNvSpPr>
            <a:spLocks noChangeAspect="1"/>
          </p:cNvSpPr>
          <p:nvPr/>
        </p:nvSpPr>
        <p:spPr bwMode="auto">
          <a:xfrm>
            <a:off x="7404752" y="426140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6</a:t>
            </a:r>
            <a:endParaRPr dirty="0">
              <a:latin typeface="Marianne"/>
            </a:endParaRPr>
          </a:p>
        </p:txBody>
      </p:sp>
      <p:sp>
        <p:nvSpPr>
          <p:cNvPr id="21" name="Ellipse 21"/>
          <p:cNvSpPr>
            <a:spLocks noChangeAspect="1"/>
          </p:cNvSpPr>
          <p:nvPr/>
        </p:nvSpPr>
        <p:spPr bwMode="auto">
          <a:xfrm>
            <a:off x="8276399" y="426303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7</a:t>
            </a:r>
            <a:endParaRPr dirty="0">
              <a:latin typeface="Marianne"/>
            </a:endParaRPr>
          </a:p>
        </p:txBody>
      </p:sp>
      <p:sp>
        <p:nvSpPr>
          <p:cNvPr id="28" name="Titre 1"/>
          <p:cNvSpPr>
            <a:spLocks noGrp="1"/>
          </p:cNvSpPr>
          <p:nvPr>
            <p:ph type="title"/>
          </p:nvPr>
        </p:nvSpPr>
        <p:spPr bwMode="auto">
          <a:xfrm>
            <a:off x="539660" y="840160"/>
            <a:ext cx="16203652" cy="1007982"/>
          </a:xfrm>
        </p:spPr>
        <p:txBody>
          <a:bodyPr vert="horz" lIns="127970" tIns="63988" rIns="127970" bIns="63988" rtlCol="0" anchor="ctr">
            <a:noAutofit/>
          </a:bodyPr>
          <a:lstStyle/>
          <a:p>
            <a:pPr>
              <a:defRPr/>
            </a:pPr>
            <a:r>
              <a:rPr lang="fr-FR" sz="2800" dirty="0">
                <a:latin typeface="Marianne"/>
              </a:rPr>
              <a:t>8. Consulter ses demandes d’enrôlement</a:t>
            </a:r>
            <a:endParaRPr dirty="0"/>
          </a:p>
        </p:txBody>
      </p:sp>
      <p:sp>
        <p:nvSpPr>
          <p:cNvPr id="30" name="Ellipse 21"/>
          <p:cNvSpPr>
            <a:spLocks noChangeAspect="1"/>
          </p:cNvSpPr>
          <p:nvPr/>
        </p:nvSpPr>
        <p:spPr bwMode="auto">
          <a:xfrm>
            <a:off x="770387" y="2856384"/>
            <a:ext cx="360000" cy="360000"/>
          </a:xfrm>
          <a:prstGeom prst="ellipse">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A</a:t>
            </a:r>
            <a:endParaRPr dirty="0">
              <a:latin typeface="Marianne"/>
            </a:endParaRPr>
          </a:p>
        </p:txBody>
      </p:sp>
      <p:sp>
        <p:nvSpPr>
          <p:cNvPr id="31" name="Rectangle : coins arrondis 23"/>
          <p:cNvSpPr/>
          <p:nvPr/>
        </p:nvSpPr>
        <p:spPr bwMode="auto">
          <a:xfrm>
            <a:off x="1130387" y="2751093"/>
            <a:ext cx="1928552" cy="753363"/>
          </a:xfrm>
          <a:prstGeom prst="roundRect">
            <a:avLst>
              <a:gd name="adj" fmla="val 16667"/>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32" name="Ellipse 21"/>
          <p:cNvSpPr>
            <a:spLocks noChangeAspect="1"/>
          </p:cNvSpPr>
          <p:nvPr/>
        </p:nvSpPr>
        <p:spPr bwMode="auto">
          <a:xfrm>
            <a:off x="15591184" y="1756192"/>
            <a:ext cx="360000" cy="360000"/>
          </a:xfrm>
          <a:prstGeom prst="ellipse">
            <a:avLst/>
          </a:prstGeom>
          <a:solidFill>
            <a:srgbClr val="0070C0"/>
          </a:solid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A</a:t>
            </a:r>
            <a:endParaRPr dirty="0">
              <a:latin typeface="Marianne"/>
            </a:endParaRPr>
          </a:p>
        </p:txBody>
      </p:sp>
      <p:sp>
        <p:nvSpPr>
          <p:cNvPr id="33" name="Rectangle : avec coins arrondis en haut 17"/>
          <p:cNvSpPr>
            <a:spLocks noChangeAspect="1"/>
          </p:cNvSpPr>
          <p:nvPr/>
        </p:nvSpPr>
        <p:spPr bwMode="auto">
          <a:xfrm>
            <a:off x="506986" y="2703795"/>
            <a:ext cx="12275886" cy="3238500"/>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23" name="Ellipse 21">
            <a:extLst>
              <a:ext uri="{FF2B5EF4-FFF2-40B4-BE49-F238E27FC236}">
                <a16:creationId xmlns:a16="http://schemas.microsoft.com/office/drawing/2014/main" id="{E30F1F81-81B6-8239-D96B-E0401BC3DD94}"/>
              </a:ext>
            </a:extLst>
          </p:cNvPr>
          <p:cNvSpPr>
            <a:spLocks noChangeAspect="1"/>
          </p:cNvSpPr>
          <p:nvPr/>
        </p:nvSpPr>
        <p:spPr bwMode="auto">
          <a:xfrm>
            <a:off x="9268654" y="4261400"/>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8</a:t>
            </a:r>
            <a:endParaRPr dirty="0">
              <a:latin typeface="Marianne"/>
            </a:endParaRPr>
          </a:p>
        </p:txBody>
      </p:sp>
      <p:sp>
        <p:nvSpPr>
          <p:cNvPr id="24" name="Ellipse 21">
            <a:extLst>
              <a:ext uri="{FF2B5EF4-FFF2-40B4-BE49-F238E27FC236}">
                <a16:creationId xmlns:a16="http://schemas.microsoft.com/office/drawing/2014/main" id="{D240404F-F8C0-6B31-13AC-1C1E1DB47D8E}"/>
              </a:ext>
            </a:extLst>
          </p:cNvPr>
          <p:cNvSpPr>
            <a:spLocks noChangeAspect="1"/>
          </p:cNvSpPr>
          <p:nvPr/>
        </p:nvSpPr>
        <p:spPr bwMode="auto">
          <a:xfrm>
            <a:off x="10489707" y="423237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9</a:t>
            </a:r>
            <a:endParaRPr dirty="0">
              <a:latin typeface="Marianne"/>
            </a:endParaRPr>
          </a:p>
        </p:txBody>
      </p:sp>
      <p:sp>
        <p:nvSpPr>
          <p:cNvPr id="25" name="Ellipse 21">
            <a:extLst>
              <a:ext uri="{FF2B5EF4-FFF2-40B4-BE49-F238E27FC236}">
                <a16:creationId xmlns:a16="http://schemas.microsoft.com/office/drawing/2014/main" id="{FEAF666D-F3D2-F2A6-D97E-9FCB6C730FF2}"/>
              </a:ext>
            </a:extLst>
          </p:cNvPr>
          <p:cNvSpPr>
            <a:spLocks noChangeAspect="1"/>
          </p:cNvSpPr>
          <p:nvPr/>
        </p:nvSpPr>
        <p:spPr bwMode="auto">
          <a:xfrm>
            <a:off x="8636399" y="7159939"/>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8</a:t>
            </a:r>
            <a:endParaRPr sz="3200" b="1" dirty="0">
              <a:latin typeface="Marianne"/>
            </a:endParaRPr>
          </a:p>
        </p:txBody>
      </p:sp>
      <p:sp>
        <p:nvSpPr>
          <p:cNvPr id="26" name="Ellipse 21">
            <a:extLst>
              <a:ext uri="{FF2B5EF4-FFF2-40B4-BE49-F238E27FC236}">
                <a16:creationId xmlns:a16="http://schemas.microsoft.com/office/drawing/2014/main" id="{52F0B243-C04A-6FAF-E3AA-DF1E4CE930E0}"/>
              </a:ext>
            </a:extLst>
          </p:cNvPr>
          <p:cNvSpPr>
            <a:spLocks noChangeAspect="1"/>
          </p:cNvSpPr>
          <p:nvPr/>
        </p:nvSpPr>
        <p:spPr bwMode="auto">
          <a:xfrm>
            <a:off x="8631180" y="765627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9</a:t>
            </a:r>
            <a:endParaRPr sz="3200" b="1" dirty="0">
              <a:latin typeface="Marianne"/>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0" name="Image 9">
            <a:extLst>
              <a:ext uri="{FF2B5EF4-FFF2-40B4-BE49-F238E27FC236}">
                <a16:creationId xmlns:a16="http://schemas.microsoft.com/office/drawing/2014/main" id="{673FA966-D1B6-C746-5226-FF00D9F7DBEB}"/>
              </a:ext>
            </a:extLst>
          </p:cNvPr>
          <p:cNvPicPr>
            <a:picLocks noChangeAspect="1"/>
          </p:cNvPicPr>
          <p:nvPr/>
        </p:nvPicPr>
        <p:blipFill>
          <a:blip r:embed="rId3"/>
          <a:stretch>
            <a:fillRect/>
          </a:stretch>
        </p:blipFill>
        <p:spPr>
          <a:xfrm>
            <a:off x="654315" y="2568231"/>
            <a:ext cx="9163093" cy="3736063"/>
          </a:xfrm>
          <a:prstGeom prst="rect">
            <a:avLst/>
          </a:prstGeom>
        </p:spPr>
      </p:pic>
      <p:sp>
        <p:nvSpPr>
          <p:cNvPr id="7" name="Espace réservé du numéro de diapositive 1"/>
          <p:cNvSpPr>
            <a:spLocks noGrp="1"/>
          </p:cNvSpPr>
          <p:nvPr>
            <p:ph type="sldNum" sz="quarter" idx="12"/>
          </p:nvPr>
        </p:nvSpPr>
        <p:spPr bwMode="auto"/>
        <p:txBody>
          <a:bodyPr/>
          <a:lstStyle/>
          <a:p>
            <a:pPr>
              <a:defRPr/>
            </a:pPr>
            <a:fld id="{975A587B-5814-4D9B-9598-FE9CB954CB01}" type="slidenum">
              <a:rPr lang="fr-FR"/>
              <a:t>45</a:t>
            </a:fld>
            <a:endParaRPr lang="fr-FR" dirty="0"/>
          </a:p>
        </p:txBody>
      </p:sp>
      <p:sp>
        <p:nvSpPr>
          <p:cNvPr id="15" name="Titre 6"/>
          <p:cNvSpPr txBox="1"/>
          <p:nvPr/>
        </p:nvSpPr>
        <p:spPr bwMode="auto">
          <a:xfrm>
            <a:off x="154736" y="969094"/>
            <a:ext cx="16914064" cy="951261"/>
          </a:xfrm>
          <a:prstGeom prst="rect">
            <a:avLst/>
          </a:prstGeom>
        </p:spPr>
        <p:txBody>
          <a:bodyPr vert="horz" lIns="127970" tIns="63987" rIns="127970" bIns="63987" rtlCol="0" anchor="b">
            <a:normAutofit/>
          </a:bodyPr>
          <a:lstStyle>
            <a:lvl1pPr marL="19997" indent="0" algn="l" defTabSz="1279730">
              <a:lnSpc>
                <a:spcPct val="90000"/>
              </a:lnSpc>
              <a:spcBef>
                <a:spcPts val="0"/>
              </a:spcBef>
              <a:buNone/>
              <a:defRPr sz="3500" b="1">
                <a:solidFill>
                  <a:schemeClr val="tx1"/>
                </a:solidFill>
                <a:latin typeface="+mj-lt"/>
                <a:ea typeface="+mj-ea"/>
                <a:cs typeface="+mj-cs"/>
              </a:defRPr>
            </a:lvl1pPr>
          </a:lstStyle>
          <a:p>
            <a:pPr>
              <a:defRPr/>
            </a:pPr>
            <a:r>
              <a:rPr lang="fr-FR" sz="2800" dirty="0">
                <a:latin typeface="Marianne"/>
              </a:rPr>
              <a:t>8. Consulter ses demandes d’enrôlement</a:t>
            </a:r>
            <a:endParaRPr dirty="0"/>
          </a:p>
        </p:txBody>
      </p:sp>
      <p:sp>
        <p:nvSpPr>
          <p:cNvPr id="22" name="Espace réservé du contenu 74"/>
          <p:cNvSpPr/>
          <p:nvPr/>
        </p:nvSpPr>
        <p:spPr bwMode="auto">
          <a:xfrm>
            <a:off x="313365" y="2012511"/>
            <a:ext cx="15049672" cy="433577"/>
          </a:xfrm>
          <a:prstGeom prst="rect">
            <a:avLst/>
          </a:prstGeom>
        </p:spPr>
        <p:txBody>
          <a:bodyPr vert="horz" lIns="0" tIns="45720" rIns="91440" bIns="45720" rtlCol="0">
            <a:noAutofit/>
          </a:bodyPr>
          <a:lstStyle>
            <a:lvl1pPr marL="355600" indent="-355600" algn="l" defTabSz="914400">
              <a:lnSpc>
                <a:spcPct val="100000"/>
              </a:lnSpc>
              <a:spcBef>
                <a:spcPts val="600"/>
              </a:spcBef>
              <a:buFont typeface="Arial"/>
              <a:buNone/>
              <a:defRPr lang="fr-FR" sz="1400" b="1">
                <a:solidFill>
                  <a:schemeClr val="tx1"/>
                </a:solidFill>
                <a:latin typeface="Tahoma"/>
                <a:ea typeface="Tahoma"/>
                <a:cs typeface="Tahoma"/>
              </a:defRPr>
            </a:lvl1pPr>
            <a:lvl2pPr marL="630238" indent="-274638" algn="l" defTabSz="914400">
              <a:lnSpc>
                <a:spcPct val="100000"/>
              </a:lnSpc>
              <a:spcBef>
                <a:spcPts val="600"/>
              </a:spcBef>
              <a:buSzPct val="60000"/>
              <a:buFontTx/>
              <a:buChar char="*"/>
              <a:defRPr sz="1400" b="1">
                <a:solidFill>
                  <a:schemeClr val="tx1"/>
                </a:solidFill>
                <a:latin typeface="Tahoma"/>
                <a:ea typeface="Tahoma"/>
                <a:cs typeface="Tahoma"/>
              </a:defRPr>
            </a:lvl2pPr>
            <a:lvl3pPr marL="720724" indent="0" algn="l" defTabSz="914400">
              <a:lnSpc>
                <a:spcPct val="100000"/>
              </a:lnSpc>
              <a:spcBef>
                <a:spcPts val="600"/>
              </a:spcBef>
              <a:buSzPct val="60000"/>
              <a:buFontTx/>
              <a:buChar char="*"/>
              <a:defRPr sz="1400">
                <a:solidFill>
                  <a:schemeClr val="tx1"/>
                </a:solidFill>
                <a:latin typeface="Tahoma"/>
                <a:ea typeface="Tahoma"/>
                <a:cs typeface="Tahoma"/>
              </a:defRPr>
            </a:lvl3pPr>
            <a:lvl4pPr marL="893763" indent="0" algn="l" defTabSz="914400">
              <a:lnSpc>
                <a:spcPct val="100000"/>
              </a:lnSpc>
              <a:spcBef>
                <a:spcPts val="600"/>
              </a:spcBef>
              <a:buSzPct val="60000"/>
              <a:buFontTx/>
              <a:buNone/>
              <a:defRPr sz="1200">
                <a:solidFill>
                  <a:schemeClr val="tx1"/>
                </a:solidFill>
                <a:latin typeface="Tahoma"/>
                <a:ea typeface="Tahoma"/>
                <a:cs typeface="Tahoma"/>
              </a:defRPr>
            </a:lvl4pPr>
            <a:lvl5pPr marL="2057400" indent="-228600" algn="l" defTabSz="914400">
              <a:lnSpc>
                <a:spcPct val="90000"/>
              </a:lnSpc>
              <a:spcBef>
                <a:spcPts val="500"/>
              </a:spcBef>
              <a:buFont typeface="Arial"/>
              <a:buChar char="•"/>
              <a:defRPr sz="1800">
                <a:solidFill>
                  <a:schemeClr val="tx1"/>
                </a:solidFill>
                <a:latin typeface="Tahoma"/>
                <a:ea typeface="Tahoma"/>
                <a:cs typeface="Tahoma"/>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a:lstStyle>
          <a:p>
            <a:pPr marL="0" indent="0">
              <a:spcAft>
                <a:spcPts val="1000"/>
              </a:spcAft>
              <a:defRPr/>
            </a:pPr>
            <a:r>
              <a:rPr lang="fr-FR" sz="1600" dirty="0">
                <a:latin typeface="Marianne"/>
              </a:rPr>
              <a:t>L’écran de consultation d’une demande d’enrôlement se présente en 2 parties</a:t>
            </a:r>
            <a:endParaRPr dirty="0"/>
          </a:p>
        </p:txBody>
      </p:sp>
      <p:sp>
        <p:nvSpPr>
          <p:cNvPr id="18" name="ZoneTexte 20"/>
          <p:cNvSpPr/>
          <p:nvPr/>
        </p:nvSpPr>
        <p:spPr bwMode="auto">
          <a:xfrm>
            <a:off x="10890533" y="2446088"/>
            <a:ext cx="5568705" cy="4770537"/>
          </a:xfrm>
          <a:prstGeom prst="rect">
            <a:avLst/>
          </a:prstGeom>
          <a:noFill/>
        </p:spPr>
        <p:txBody>
          <a:bodyPr wrap="square" rtlCol="0">
            <a:spAutoFit/>
          </a:bodyPr>
          <a:lstStyle/>
          <a:p>
            <a:pPr algn="just">
              <a:defRPr/>
            </a:pPr>
            <a:r>
              <a:rPr lang="fr-FR" sz="1600" b="1" dirty="0">
                <a:latin typeface="Marianne"/>
              </a:rPr>
              <a:t>L’ en-tête de la page </a:t>
            </a:r>
            <a:r>
              <a:rPr lang="fr-FR" sz="1600" dirty="0">
                <a:latin typeface="Marianne"/>
              </a:rPr>
              <a:t>reprend le n° généré et attribué automatiquement à votre demande d’enrôlement, ainsi que son statut</a:t>
            </a:r>
            <a:r>
              <a:rPr lang="fr-FR" sz="1600" b="1" dirty="0">
                <a:latin typeface="Marianne"/>
              </a:rPr>
              <a:t>.</a:t>
            </a:r>
            <a:endParaRPr dirty="0"/>
          </a:p>
          <a:p>
            <a:pPr algn="just">
              <a:defRPr/>
            </a:pPr>
            <a:endParaRPr lang="fr-FR" sz="1600" b="1" dirty="0">
              <a:latin typeface="Marianne"/>
            </a:endParaRPr>
          </a:p>
          <a:p>
            <a:pPr algn="just">
              <a:defRPr/>
            </a:pPr>
            <a:r>
              <a:rPr lang="fr-FR" sz="1600" b="1" dirty="0">
                <a:latin typeface="Marianne"/>
              </a:rPr>
              <a:t>Le récapitulatif </a:t>
            </a:r>
            <a:r>
              <a:rPr lang="fr-FR" sz="1600" dirty="0">
                <a:latin typeface="Marianne"/>
              </a:rPr>
              <a:t>reprend les données d’identification de votre entreprise.</a:t>
            </a:r>
            <a:endParaRPr dirty="0"/>
          </a:p>
          <a:p>
            <a:pPr algn="just">
              <a:defRPr/>
            </a:pPr>
            <a:endParaRPr lang="fr-FR" sz="1600" b="1" dirty="0">
              <a:latin typeface="Marianne"/>
            </a:endParaRPr>
          </a:p>
          <a:p>
            <a:pPr algn="just">
              <a:defRPr/>
            </a:pPr>
            <a:r>
              <a:rPr lang="fr-FR" sz="1600" b="1" dirty="0">
                <a:latin typeface="Marianne"/>
              </a:rPr>
              <a:t>Le détail de la demande </a:t>
            </a:r>
            <a:r>
              <a:rPr lang="fr-FR" sz="1600" dirty="0">
                <a:latin typeface="Marianne"/>
              </a:rPr>
              <a:t>reprend toutes les données que vous avez saisies lors de votre enrôlement.</a:t>
            </a:r>
            <a:endParaRPr dirty="0"/>
          </a:p>
          <a:p>
            <a:pPr algn="just">
              <a:defRPr/>
            </a:pPr>
            <a:endParaRPr lang="fr-FR" sz="1600" dirty="0">
              <a:latin typeface="Marianne"/>
            </a:endParaRPr>
          </a:p>
          <a:p>
            <a:pPr algn="just">
              <a:defRPr/>
            </a:pPr>
            <a:r>
              <a:rPr lang="fr-FR" sz="1600" dirty="0">
                <a:latin typeface="Marianne"/>
              </a:rPr>
              <a:t>Vous cliquez sur les lignes (de   à   ) pour ouvrir l’accordéon et afficher les informations. A noter: dans le cas d’un enrôlement complémentaire, les lignes c et e ne s’affichent pas.</a:t>
            </a:r>
          </a:p>
          <a:p>
            <a:pPr algn="just">
              <a:defRPr/>
            </a:pPr>
            <a:endParaRPr lang="fr-FR" sz="1600" dirty="0">
              <a:latin typeface="Marianne"/>
            </a:endParaRPr>
          </a:p>
          <a:p>
            <a:pPr algn="just">
              <a:defRPr/>
            </a:pPr>
            <a:r>
              <a:rPr lang="fr-FR" sz="1600" dirty="0">
                <a:latin typeface="Marianne"/>
              </a:rPr>
              <a:t>L’</a:t>
            </a:r>
            <a:r>
              <a:rPr lang="fr-FR" sz="1600" b="1" dirty="0">
                <a:latin typeface="Marianne"/>
              </a:rPr>
              <a:t>Historique des coordonnées bancaires </a:t>
            </a:r>
            <a:r>
              <a:rPr lang="fr-FR" sz="1600" dirty="0">
                <a:latin typeface="Marianne"/>
              </a:rPr>
              <a:t>reprend les CB que vous avez saisies lors de l’enrôlement initial. Il s’incrémente lorsque vous modifiez celles-ci, et précise les CB actives au moment de la consultation.</a:t>
            </a:r>
            <a:endParaRPr dirty="0"/>
          </a:p>
        </p:txBody>
      </p:sp>
      <p:sp>
        <p:nvSpPr>
          <p:cNvPr id="41" name="Ellipse 21"/>
          <p:cNvSpPr>
            <a:spLocks noChangeAspect="1"/>
          </p:cNvSpPr>
          <p:nvPr/>
        </p:nvSpPr>
        <p:spPr bwMode="auto">
          <a:xfrm>
            <a:off x="4791932" y="3630352"/>
            <a:ext cx="180000" cy="18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000" b="1" dirty="0">
                <a:solidFill>
                  <a:srgbClr val="FFFFFF"/>
                </a:solidFill>
                <a:latin typeface="Marianne"/>
              </a:rPr>
              <a:t>a</a:t>
            </a:r>
            <a:endParaRPr sz="1000" b="1" dirty="0">
              <a:latin typeface="Marianne"/>
            </a:endParaRPr>
          </a:p>
        </p:txBody>
      </p:sp>
      <p:sp>
        <p:nvSpPr>
          <p:cNvPr id="42" name="Ellipse 21"/>
          <p:cNvSpPr>
            <a:spLocks noChangeAspect="1"/>
          </p:cNvSpPr>
          <p:nvPr/>
        </p:nvSpPr>
        <p:spPr bwMode="auto">
          <a:xfrm>
            <a:off x="5235671" y="3954806"/>
            <a:ext cx="180000" cy="18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000" b="1" dirty="0">
                <a:solidFill>
                  <a:srgbClr val="FFFFFF"/>
                </a:solidFill>
                <a:latin typeface="Marianne"/>
              </a:rPr>
              <a:t>b</a:t>
            </a:r>
            <a:endParaRPr sz="1000" b="1" dirty="0">
              <a:latin typeface="Marianne"/>
            </a:endParaRPr>
          </a:p>
        </p:txBody>
      </p:sp>
      <p:sp>
        <p:nvSpPr>
          <p:cNvPr id="43" name="Ellipse 21"/>
          <p:cNvSpPr>
            <a:spLocks noChangeAspect="1"/>
          </p:cNvSpPr>
          <p:nvPr/>
        </p:nvSpPr>
        <p:spPr bwMode="auto">
          <a:xfrm>
            <a:off x="5004735" y="4254716"/>
            <a:ext cx="180000" cy="18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000" b="1" dirty="0">
                <a:solidFill>
                  <a:srgbClr val="FFFFFF"/>
                </a:solidFill>
                <a:latin typeface="Marianne"/>
              </a:rPr>
              <a:t>c</a:t>
            </a:r>
            <a:endParaRPr sz="1000" b="1" dirty="0">
              <a:latin typeface="Marianne"/>
            </a:endParaRPr>
          </a:p>
        </p:txBody>
      </p:sp>
      <p:sp>
        <p:nvSpPr>
          <p:cNvPr id="44" name="Ellipse 21"/>
          <p:cNvSpPr>
            <a:spLocks noChangeAspect="1"/>
          </p:cNvSpPr>
          <p:nvPr/>
        </p:nvSpPr>
        <p:spPr bwMode="auto">
          <a:xfrm>
            <a:off x="5235671" y="4503913"/>
            <a:ext cx="180000" cy="18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000" b="1" dirty="0">
                <a:solidFill>
                  <a:srgbClr val="FFFFFF"/>
                </a:solidFill>
                <a:latin typeface="Marianne"/>
              </a:rPr>
              <a:t>d</a:t>
            </a:r>
            <a:endParaRPr sz="1000" b="1" dirty="0">
              <a:latin typeface="Marianne"/>
            </a:endParaRPr>
          </a:p>
        </p:txBody>
      </p:sp>
      <p:sp>
        <p:nvSpPr>
          <p:cNvPr id="45" name="Ellipse 21"/>
          <p:cNvSpPr>
            <a:spLocks noChangeAspect="1"/>
          </p:cNvSpPr>
          <p:nvPr/>
        </p:nvSpPr>
        <p:spPr bwMode="auto">
          <a:xfrm>
            <a:off x="5534171" y="4814963"/>
            <a:ext cx="180000" cy="18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000" b="1" dirty="0">
                <a:solidFill>
                  <a:srgbClr val="FFFFFF"/>
                </a:solidFill>
                <a:latin typeface="Marianne"/>
              </a:rPr>
              <a:t>e</a:t>
            </a:r>
            <a:endParaRPr sz="1000" b="1" dirty="0">
              <a:latin typeface="Marianne"/>
            </a:endParaRPr>
          </a:p>
        </p:txBody>
      </p:sp>
      <p:sp>
        <p:nvSpPr>
          <p:cNvPr id="46" name="Ellipse 21"/>
          <p:cNvSpPr>
            <a:spLocks noChangeAspect="1"/>
          </p:cNvSpPr>
          <p:nvPr/>
        </p:nvSpPr>
        <p:spPr bwMode="auto">
          <a:xfrm>
            <a:off x="14256740" y="4968211"/>
            <a:ext cx="180000" cy="18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000" b="1" dirty="0">
                <a:solidFill>
                  <a:srgbClr val="FFFFFF"/>
                </a:solidFill>
                <a:latin typeface="Marianne"/>
              </a:rPr>
              <a:t>a</a:t>
            </a:r>
            <a:endParaRPr sz="1000" b="1" dirty="0">
              <a:latin typeface="Marianne"/>
            </a:endParaRPr>
          </a:p>
        </p:txBody>
      </p:sp>
      <p:sp>
        <p:nvSpPr>
          <p:cNvPr id="47" name="Ellipse 21"/>
          <p:cNvSpPr>
            <a:spLocks noChangeAspect="1"/>
          </p:cNvSpPr>
          <p:nvPr/>
        </p:nvSpPr>
        <p:spPr bwMode="auto">
          <a:xfrm>
            <a:off x="14796973" y="4968211"/>
            <a:ext cx="180000" cy="18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000" b="1" dirty="0">
                <a:solidFill>
                  <a:srgbClr val="FFFFFF"/>
                </a:solidFill>
                <a:latin typeface="Marianne"/>
              </a:rPr>
              <a:t>g</a:t>
            </a:r>
            <a:endParaRPr sz="1000" b="1" dirty="0">
              <a:latin typeface="Marianne"/>
            </a:endParaRPr>
          </a:p>
        </p:txBody>
      </p:sp>
      <p:sp>
        <p:nvSpPr>
          <p:cNvPr id="2" name="Ellipse 21"/>
          <p:cNvSpPr>
            <a:spLocks noChangeAspect="1"/>
          </p:cNvSpPr>
          <p:nvPr/>
        </p:nvSpPr>
        <p:spPr bwMode="auto">
          <a:xfrm>
            <a:off x="10414834" y="3459929"/>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2</a:t>
            </a:r>
            <a:endParaRPr sz="3200" b="1" dirty="0">
              <a:latin typeface="Marianne"/>
            </a:endParaRPr>
          </a:p>
        </p:txBody>
      </p:sp>
      <p:sp>
        <p:nvSpPr>
          <p:cNvPr id="3" name="Ellipse 21"/>
          <p:cNvSpPr>
            <a:spLocks noChangeAspect="1"/>
          </p:cNvSpPr>
          <p:nvPr/>
        </p:nvSpPr>
        <p:spPr bwMode="auto">
          <a:xfrm>
            <a:off x="10431290" y="418557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3</a:t>
            </a:r>
            <a:endParaRPr sz="3200" b="1" dirty="0">
              <a:latin typeface="Marianne"/>
            </a:endParaRPr>
          </a:p>
        </p:txBody>
      </p:sp>
      <p:sp>
        <p:nvSpPr>
          <p:cNvPr id="8" name="Ellipse 21"/>
          <p:cNvSpPr>
            <a:spLocks noChangeAspect="1"/>
          </p:cNvSpPr>
          <p:nvPr/>
        </p:nvSpPr>
        <p:spPr bwMode="auto">
          <a:xfrm>
            <a:off x="1153615" y="4233913"/>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2</a:t>
            </a:r>
            <a:endParaRPr dirty="0">
              <a:latin typeface="Marianne"/>
            </a:endParaRPr>
          </a:p>
        </p:txBody>
      </p:sp>
      <p:sp>
        <p:nvSpPr>
          <p:cNvPr id="9" name="Ellipse 21"/>
          <p:cNvSpPr>
            <a:spLocks noChangeAspect="1"/>
          </p:cNvSpPr>
          <p:nvPr/>
        </p:nvSpPr>
        <p:spPr bwMode="auto">
          <a:xfrm>
            <a:off x="3781872" y="4319353"/>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3</a:t>
            </a:r>
            <a:endParaRPr dirty="0">
              <a:latin typeface="Marianne"/>
            </a:endParaRPr>
          </a:p>
        </p:txBody>
      </p:sp>
      <p:sp>
        <p:nvSpPr>
          <p:cNvPr id="11" name="Rectangle : coins arrondis 23"/>
          <p:cNvSpPr/>
          <p:nvPr/>
        </p:nvSpPr>
        <p:spPr bwMode="auto">
          <a:xfrm>
            <a:off x="1521870" y="3601989"/>
            <a:ext cx="1947521" cy="1292077"/>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2" name="Rectangle : coins arrondis 23"/>
          <p:cNvSpPr/>
          <p:nvPr/>
        </p:nvSpPr>
        <p:spPr bwMode="auto">
          <a:xfrm>
            <a:off x="4162546" y="3608665"/>
            <a:ext cx="5523982" cy="1944796"/>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4" name="Ellipse 21"/>
          <p:cNvSpPr>
            <a:spLocks noChangeAspect="1"/>
          </p:cNvSpPr>
          <p:nvPr/>
        </p:nvSpPr>
        <p:spPr bwMode="auto">
          <a:xfrm>
            <a:off x="1981672" y="294985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1</a:t>
            </a:r>
            <a:endParaRPr dirty="0">
              <a:latin typeface="Marianne"/>
            </a:endParaRPr>
          </a:p>
        </p:txBody>
      </p:sp>
      <p:sp>
        <p:nvSpPr>
          <p:cNvPr id="30" name="Ellipse 21"/>
          <p:cNvSpPr>
            <a:spLocks noChangeAspect="1"/>
          </p:cNvSpPr>
          <p:nvPr/>
        </p:nvSpPr>
        <p:spPr bwMode="auto">
          <a:xfrm>
            <a:off x="5480342" y="5072954"/>
            <a:ext cx="180000" cy="18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000" b="1" dirty="0">
                <a:solidFill>
                  <a:srgbClr val="FFFFFF"/>
                </a:solidFill>
                <a:latin typeface="Marianne"/>
              </a:rPr>
              <a:t>f</a:t>
            </a:r>
            <a:endParaRPr sz="1000" b="1" dirty="0">
              <a:latin typeface="Marianne"/>
            </a:endParaRPr>
          </a:p>
        </p:txBody>
      </p:sp>
      <p:sp>
        <p:nvSpPr>
          <p:cNvPr id="31" name="Ellipse 21"/>
          <p:cNvSpPr>
            <a:spLocks noChangeAspect="1"/>
          </p:cNvSpPr>
          <p:nvPr/>
        </p:nvSpPr>
        <p:spPr bwMode="auto">
          <a:xfrm>
            <a:off x="6014120" y="5373460"/>
            <a:ext cx="180000" cy="18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000" b="1" dirty="0">
                <a:solidFill>
                  <a:srgbClr val="FFFFFF"/>
                </a:solidFill>
                <a:latin typeface="Marianne"/>
              </a:rPr>
              <a:t>g</a:t>
            </a:r>
            <a:endParaRPr sz="1000" b="1" dirty="0">
              <a:latin typeface="Marianne"/>
            </a:endParaRPr>
          </a:p>
        </p:txBody>
      </p:sp>
      <p:sp>
        <p:nvSpPr>
          <p:cNvPr id="20" name="Rectangle 19"/>
          <p:cNvSpPr/>
          <p:nvPr/>
        </p:nvSpPr>
        <p:spPr bwMode="auto">
          <a:xfrm>
            <a:off x="632487" y="7036907"/>
            <a:ext cx="14730550" cy="1815882"/>
          </a:xfrm>
          <a:prstGeom prst="rect">
            <a:avLst/>
          </a:prstGeom>
        </p:spPr>
        <p:txBody>
          <a:bodyPr wrap="square">
            <a:spAutoFit/>
          </a:bodyPr>
          <a:lstStyle/>
          <a:p>
            <a:pPr algn="just">
              <a:defRPr/>
            </a:pPr>
            <a:r>
              <a:rPr lang="fr-FR" sz="1400" b="1" i="1" dirty="0">
                <a:latin typeface="Marianne"/>
              </a:rPr>
              <a:t>Statut de la demande </a:t>
            </a:r>
            <a:endParaRPr dirty="0"/>
          </a:p>
          <a:p>
            <a:pPr marL="239821" indent="-239821" algn="just">
              <a:buFont typeface="Arial"/>
              <a:buChar char="•"/>
              <a:defRPr/>
            </a:pPr>
            <a:r>
              <a:rPr lang="fr-FR" sz="1400" b="1" i="1" dirty="0">
                <a:latin typeface="Marianne"/>
              </a:rPr>
              <a:t>En cours : </a:t>
            </a:r>
            <a:r>
              <a:rPr lang="fr-FR" sz="1400" dirty="0">
                <a:latin typeface="Marianne"/>
              </a:rPr>
              <a:t>votre demande est en attente d’instruction des services de l’ASP</a:t>
            </a:r>
            <a:endParaRPr dirty="0"/>
          </a:p>
          <a:p>
            <a:pPr marL="239821" indent="-239821" algn="just">
              <a:buFont typeface="Arial"/>
              <a:buChar char="•"/>
              <a:defRPr/>
            </a:pPr>
            <a:r>
              <a:rPr lang="fr-FR" sz="1400" b="1" i="1" dirty="0">
                <a:latin typeface="Marianne"/>
              </a:rPr>
              <a:t>Validation partielle: En attente de certificat(s) </a:t>
            </a:r>
            <a:r>
              <a:rPr lang="fr-FR" sz="1400" b="1" dirty="0">
                <a:latin typeface="Marianne"/>
              </a:rPr>
              <a:t>:</a:t>
            </a:r>
            <a:r>
              <a:rPr lang="fr-FR" sz="1400" dirty="0">
                <a:latin typeface="Marianne"/>
              </a:rPr>
              <a:t> votre demande est en attente de votre part du dépôt de l’attestation de référencement </a:t>
            </a:r>
            <a:r>
              <a:rPr lang="fr-FR" sz="1400" i="1" dirty="0">
                <a:latin typeface="Marianne"/>
              </a:rPr>
              <a:t>(Cas d’un enrôlement anticipé), et du certificat HDS ou attestation de non HDS. </a:t>
            </a:r>
          </a:p>
          <a:p>
            <a:pPr marL="239821" indent="-239821" algn="just">
              <a:buFont typeface="Arial"/>
              <a:buChar char="•"/>
              <a:defRPr/>
            </a:pPr>
            <a:r>
              <a:rPr lang="fr-FR" sz="1400" b="1" i="1" dirty="0">
                <a:latin typeface="Marianne"/>
              </a:rPr>
              <a:t>En attente de pièce(s) jointe(s) complémentaire(s) </a:t>
            </a:r>
            <a:r>
              <a:rPr lang="fr-FR" sz="1400" i="1" dirty="0">
                <a:latin typeface="Marianne"/>
              </a:rPr>
              <a:t>: lorsque vous devez fournisseurs des justificatifs complémentaires.</a:t>
            </a:r>
          </a:p>
          <a:p>
            <a:pPr marL="239820" indent="-239820" algn="just">
              <a:buFont typeface="Arial"/>
              <a:buChar char="•"/>
              <a:defRPr/>
            </a:pPr>
            <a:r>
              <a:rPr lang="fr-FR" sz="1400" b="1" i="1" dirty="0">
                <a:latin typeface="Marianne"/>
              </a:rPr>
              <a:t>Certificat(s) à valider : </a:t>
            </a:r>
            <a:r>
              <a:rPr lang="fr-FR" sz="1400" i="1" dirty="0">
                <a:latin typeface="Marianne"/>
              </a:rPr>
              <a:t>l’ASP doit instruire le/s certificat/s que vous avez déposé/s,</a:t>
            </a:r>
            <a:endParaRPr dirty="0"/>
          </a:p>
          <a:p>
            <a:pPr marL="239821" indent="-239821" algn="just">
              <a:buFont typeface="Arial"/>
              <a:buChar char="•"/>
              <a:defRPr/>
            </a:pPr>
            <a:r>
              <a:rPr lang="fr-FR" sz="1400" b="1" i="1" dirty="0">
                <a:latin typeface="Marianne"/>
              </a:rPr>
              <a:t>Rejetée :</a:t>
            </a:r>
            <a:r>
              <a:rPr lang="fr-FR" sz="1400" dirty="0">
                <a:latin typeface="Marianne"/>
              </a:rPr>
              <a:t> votre demande d’enrôlement rejetée, le motif vous est notifié et vous devez déposer une nouvelle demande.</a:t>
            </a:r>
            <a:endParaRPr dirty="0"/>
          </a:p>
          <a:p>
            <a:pPr marL="239821" indent="-239821" algn="just">
              <a:buFont typeface="Arial"/>
              <a:buChar char="•"/>
              <a:defRPr/>
            </a:pPr>
            <a:r>
              <a:rPr lang="fr-FR" sz="1400" b="1" i="1" dirty="0">
                <a:latin typeface="Marianne"/>
              </a:rPr>
              <a:t>Validée :</a:t>
            </a:r>
            <a:r>
              <a:rPr lang="fr-FR" sz="1400" dirty="0">
                <a:latin typeface="Marianne"/>
              </a:rPr>
              <a:t> Demande d’enrôlement est validée, vous pouvez déposer des demandes de paiement.</a:t>
            </a:r>
            <a:endParaRPr dirty="0"/>
          </a:p>
        </p:txBody>
      </p:sp>
      <p:sp>
        <p:nvSpPr>
          <p:cNvPr id="34" name="Ellipse 21"/>
          <p:cNvSpPr>
            <a:spLocks noChangeAspect="1"/>
          </p:cNvSpPr>
          <p:nvPr/>
        </p:nvSpPr>
        <p:spPr bwMode="auto">
          <a:xfrm>
            <a:off x="10414834" y="2432732"/>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1</a:t>
            </a:r>
            <a:endParaRPr sz="3200" b="1" dirty="0">
              <a:latin typeface="Marianne"/>
            </a:endParaRPr>
          </a:p>
        </p:txBody>
      </p:sp>
      <p:sp>
        <p:nvSpPr>
          <p:cNvPr id="32" name="Rectangle : avec coins arrondis en haut 17"/>
          <p:cNvSpPr>
            <a:spLocks noChangeAspect="1"/>
          </p:cNvSpPr>
          <p:nvPr/>
        </p:nvSpPr>
        <p:spPr bwMode="auto">
          <a:xfrm>
            <a:off x="576409" y="2446088"/>
            <a:ext cx="9318907" cy="3843871"/>
          </a:xfrm>
          <a:prstGeom prst="round2SameRect">
            <a:avLst>
              <a:gd name="adj1" fmla="val 0"/>
              <a:gd name="adj2" fmla="val 0"/>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1400" dirty="0">
              <a:latin typeface="Marianne"/>
            </a:endParaRPr>
          </a:p>
        </p:txBody>
      </p:sp>
      <p:sp>
        <p:nvSpPr>
          <p:cNvPr id="33" name="Ellipse 21"/>
          <p:cNvSpPr>
            <a:spLocks noChangeAspect="1"/>
          </p:cNvSpPr>
          <p:nvPr/>
        </p:nvSpPr>
        <p:spPr bwMode="auto">
          <a:xfrm>
            <a:off x="15951224" y="5459069"/>
            <a:ext cx="180000" cy="18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000" b="1" dirty="0">
                <a:latin typeface="Marianne"/>
              </a:rPr>
              <a:t>c</a:t>
            </a:r>
            <a:endParaRPr sz="1000" b="1" dirty="0">
              <a:latin typeface="Marianne"/>
            </a:endParaRPr>
          </a:p>
        </p:txBody>
      </p:sp>
      <p:sp>
        <p:nvSpPr>
          <p:cNvPr id="35" name="Ellipse 21"/>
          <p:cNvSpPr>
            <a:spLocks noChangeAspect="1"/>
          </p:cNvSpPr>
          <p:nvPr/>
        </p:nvSpPr>
        <p:spPr bwMode="auto">
          <a:xfrm>
            <a:off x="10908904" y="5731989"/>
            <a:ext cx="180000" cy="180000"/>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000" b="1" dirty="0">
                <a:solidFill>
                  <a:srgbClr val="FFFFFF"/>
                </a:solidFill>
                <a:latin typeface="Marianne"/>
              </a:rPr>
              <a:t>e</a:t>
            </a:r>
            <a:endParaRPr sz="1000" b="1" dirty="0">
              <a:latin typeface="Marianne"/>
            </a:endParaRPr>
          </a:p>
        </p:txBody>
      </p:sp>
      <p:sp>
        <p:nvSpPr>
          <p:cNvPr id="13" name="Rectangle : coins arrondis 23">
            <a:extLst>
              <a:ext uri="{FF2B5EF4-FFF2-40B4-BE49-F238E27FC236}">
                <a16:creationId xmlns:a16="http://schemas.microsoft.com/office/drawing/2014/main" id="{99ED3491-AAD6-96ED-DDAE-891CC3E75852}"/>
              </a:ext>
            </a:extLst>
          </p:cNvPr>
          <p:cNvSpPr/>
          <p:nvPr/>
        </p:nvSpPr>
        <p:spPr bwMode="auto">
          <a:xfrm>
            <a:off x="707400" y="5641014"/>
            <a:ext cx="5523982" cy="257991"/>
          </a:xfrm>
          <a:prstGeom prst="roundRect">
            <a:avLst>
              <a:gd name="adj" fmla="val 16667"/>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p>
        </p:txBody>
      </p:sp>
      <p:sp>
        <p:nvSpPr>
          <p:cNvPr id="16" name="Ellipse 21">
            <a:extLst>
              <a:ext uri="{FF2B5EF4-FFF2-40B4-BE49-F238E27FC236}">
                <a16:creationId xmlns:a16="http://schemas.microsoft.com/office/drawing/2014/main" id="{6A74567E-7A28-F62C-E45F-78D343449877}"/>
              </a:ext>
            </a:extLst>
          </p:cNvPr>
          <p:cNvSpPr>
            <a:spLocks noChangeAspect="1"/>
          </p:cNvSpPr>
          <p:nvPr/>
        </p:nvSpPr>
        <p:spPr bwMode="auto">
          <a:xfrm>
            <a:off x="288089" y="5594879"/>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200" dirty="0">
                <a:solidFill>
                  <a:srgbClr val="FFFFFF"/>
                </a:solidFill>
                <a:latin typeface="Marianne"/>
              </a:rPr>
              <a:t>4</a:t>
            </a:r>
            <a:endParaRPr dirty="0">
              <a:latin typeface="Marianne"/>
            </a:endParaRPr>
          </a:p>
        </p:txBody>
      </p:sp>
      <p:sp>
        <p:nvSpPr>
          <p:cNvPr id="17" name="Ellipse 21">
            <a:extLst>
              <a:ext uri="{FF2B5EF4-FFF2-40B4-BE49-F238E27FC236}">
                <a16:creationId xmlns:a16="http://schemas.microsoft.com/office/drawing/2014/main" id="{7A03A522-A2D0-58F9-4000-51920DB96E9D}"/>
              </a:ext>
            </a:extLst>
          </p:cNvPr>
          <p:cNvSpPr>
            <a:spLocks noChangeAspect="1"/>
          </p:cNvSpPr>
          <p:nvPr/>
        </p:nvSpPr>
        <p:spPr bwMode="auto">
          <a:xfrm>
            <a:off x="10472684" y="6163356"/>
            <a:ext cx="360000" cy="360000"/>
          </a:xfrm>
          <a:prstGeom prst="ellipse">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fr-FR" sz="1600" b="1" dirty="0">
                <a:solidFill>
                  <a:srgbClr val="FFFFFF"/>
                </a:solidFill>
                <a:latin typeface="Marianne"/>
              </a:rPr>
              <a:t>4</a:t>
            </a:r>
            <a:endParaRPr sz="3200" b="1" dirty="0">
              <a:latin typeface="Marianne"/>
            </a:endParaRPr>
          </a:p>
        </p:txBody>
      </p:sp>
    </p:spTree>
  </p:cSld>
  <p:clrMapOvr>
    <a:masterClrMapping/>
  </p:clrMapOvr>
</p:sld>
</file>

<file path=ppt/theme/theme1.xml><?xml version="1.0" encoding="utf-8"?>
<a:theme xmlns:a="http://schemas.openxmlformats.org/drawingml/2006/main" name="PP_DSFR">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Metadata/LabelInfo.xml><?xml version="1.0" encoding="utf-8"?>
<clbl:labelList xmlns:clbl="http://schemas.microsoft.com/office/2020/mipLabelMetadata">
  <clbl:label id="{ff5d0f10-fd21-4562-a320-d2085f500ee6}" enabled="1" method="Privileged" siteId="{8b87af7d-8647-4dc7-8df4-5f69a2011bb5}" removed="0"/>
</clbl:labelList>
</file>

<file path=docProps/app.xml><?xml version="1.0" encoding="utf-8"?>
<Properties xmlns="http://schemas.openxmlformats.org/officeDocument/2006/extended-properties" xmlns:vt="http://schemas.openxmlformats.org/officeDocument/2006/docPropsVTypes">
  <Template/>
  <TotalTime>2652</TotalTime>
  <Words>5557</Words>
  <Application>Microsoft Office PowerPoint</Application>
  <DocSecurity>0</DocSecurity>
  <PresentationFormat>Personnalisé</PresentationFormat>
  <Paragraphs>672</Paragraphs>
  <Slides>45</Slides>
  <Notes>4</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45</vt:i4>
      </vt:variant>
    </vt:vector>
  </HeadingPairs>
  <TitlesOfParts>
    <vt:vector size="51" baseType="lpstr">
      <vt:lpstr>Arial</vt:lpstr>
      <vt:lpstr>Calibri</vt:lpstr>
      <vt:lpstr>Marianne</vt:lpstr>
      <vt:lpstr>Tahoma</vt:lpstr>
      <vt:lpstr>Wingdings</vt:lpstr>
      <vt:lpstr>PP_DSFR</vt:lpstr>
      <vt:lpstr>Présentation PowerPoint</vt:lpstr>
      <vt:lpstr>Objectifs de ce guide utilisateur</vt:lpstr>
      <vt:lpstr>1. Le processus d’enrôlement sur le portail ASP du Ségur Numérique</vt:lpstr>
      <vt:lpstr>1. Le processus d’enrôlement sur le portail ASP du Ségur Numérique</vt:lpstr>
      <vt:lpstr>2. L’enrôlement anticipé - particularités</vt:lpstr>
      <vt:lpstr>Présentation PowerPoint</vt:lpstr>
      <vt:lpstr>3. La demande d’enrôlement initial</vt:lpstr>
      <vt:lpstr>3. L’accès au portail public ASP du Ségur Numérique</vt:lpstr>
      <vt:lpstr>Présentation PowerPoint</vt:lpstr>
      <vt:lpstr>Présentation PowerPoint</vt:lpstr>
      <vt:lpstr>3. La demande d’enrôlement initial - ajout du document HDS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4. La demande d’enrôlement complémentaire</vt:lpstr>
      <vt:lpstr>4. L’enrôlement complémentaire - Accès au portail public ASP du Ségur Numérique</vt:lpstr>
      <vt:lpstr>4. L’enrôlement complémentaire - Accès à la page d’accueil du portail Ségur Numérique </vt:lpstr>
      <vt:lpstr>4. L’enrôlement complémentaire - Saisie du numéro ANS</vt:lpstr>
      <vt:lpstr>Présentation PowerPoint</vt:lpstr>
      <vt:lpstr>4. L’enrôlement complémentaire - Dépôt du document HDS</vt:lpstr>
      <vt:lpstr>Présentation PowerPoint</vt:lpstr>
      <vt:lpstr>5. Les mails et notifications ASP</vt:lpstr>
      <vt:lpstr>Présentation PowerPoint</vt:lpstr>
      <vt:lpstr>Présentation PowerPoint</vt:lpstr>
      <vt:lpstr>6. Le dépôt de pièces justificatives supplémentaires</vt:lpstr>
      <vt:lpstr>6. Le dépôt de pièces justificatives supplémentaires - Accès au portail du Ségur Numérique</vt:lpstr>
      <vt:lpstr>6. Le dépôt de pièces justificatives supplémentaires</vt:lpstr>
      <vt:lpstr>6. Le dépôt de pièces justificatives supplémentaires sur un enrôlement complémentaire</vt:lpstr>
      <vt:lpstr>7. Finaliser une demande d’enrôlement anticipé</vt:lpstr>
      <vt:lpstr>Présentation PowerPoint</vt:lpstr>
      <vt:lpstr>Présentation PowerPoint</vt:lpstr>
      <vt:lpstr>Présentation PowerPoint</vt:lpstr>
      <vt:lpstr>Présentation PowerPoint</vt:lpstr>
      <vt:lpstr>8. Consulter ses demandes d’enrôlement</vt:lpstr>
      <vt:lpstr>8. Consulter ses demandes d’enrôlement - Accès au portail du Ségur Numérique</vt:lpstr>
      <vt:lpstr>8. Consulter ses demandes d’enrôlement</vt:lpstr>
      <vt:lpstr>Présentation PowerPoint</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FEQUANT Meriadec</dc:creator>
  <cp:lastModifiedBy>Celine VASS</cp:lastModifiedBy>
  <cp:revision>443</cp:revision>
  <dcterms:created xsi:type="dcterms:W3CDTF">2021-10-15T08:49:24Z</dcterms:created>
  <dcterms:modified xsi:type="dcterms:W3CDTF">2026-07-22T10:04:52Z</dcterms:modified>
  <dc:identifier/>
  <dc:language/>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f5d0f10-fd21-4562-a320-d2085f500ee6_Enabled">
    <vt:lpwstr>true</vt:lpwstr>
  </property>
  <property fmtid="{D5CDD505-2E9C-101B-9397-08002B2CF9AE}" pid="3" name="MSIP_Label_ff5d0f10-fd21-4562-a320-d2085f500ee6_SetDate">
    <vt:lpwstr>2024-04-11T14:08:11Z</vt:lpwstr>
  </property>
  <property fmtid="{D5CDD505-2E9C-101B-9397-08002B2CF9AE}" pid="4" name="MSIP_Label_ff5d0f10-fd21-4562-a320-d2085f500ee6_Method">
    <vt:lpwstr>Privileged</vt:lpwstr>
  </property>
  <property fmtid="{D5CDD505-2E9C-101B-9397-08002B2CF9AE}" pid="5" name="MSIP_Label_ff5d0f10-fd21-4562-a320-d2085f500ee6_Name">
    <vt:lpwstr>FR Publique</vt:lpwstr>
  </property>
  <property fmtid="{D5CDD505-2E9C-101B-9397-08002B2CF9AE}" pid="6" name="MSIP_Label_ff5d0f10-fd21-4562-a320-d2085f500ee6_SiteId">
    <vt:lpwstr>8b87af7d-8647-4dc7-8df4-5f69a2011bb5</vt:lpwstr>
  </property>
  <property fmtid="{D5CDD505-2E9C-101B-9397-08002B2CF9AE}" pid="7" name="MSIP_Label_ff5d0f10-fd21-4562-a320-d2085f500ee6_ActionId">
    <vt:lpwstr>0e64e40f-39c9-44d4-a4fc-791288ea0210</vt:lpwstr>
  </property>
  <property fmtid="{D5CDD505-2E9C-101B-9397-08002B2CF9AE}" pid="8" name="MSIP_Label_ff5d0f10-fd21-4562-a320-d2085f500ee6_ContentBits">
    <vt:lpwstr>3</vt:lpwstr>
  </property>
  <property fmtid="{D5CDD505-2E9C-101B-9397-08002B2CF9AE}" pid="9" name="ClassificationContentMarkingFooterLocations">
    <vt:lpwstr>PP_DSFR:8\1_PP_DSFR:8\2_PP_DSFR:8\3_PP_DSFR:8\4_PP_DSFR:8\Conception personnalisée:3</vt:lpwstr>
  </property>
  <property fmtid="{D5CDD505-2E9C-101B-9397-08002B2CF9AE}" pid="10" name="ClassificationContentMarkingFooterText">
    <vt:lpwstr>C1 - Publique </vt:lpwstr>
  </property>
</Properties>
</file>